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4001" r:id="rId3"/>
    <p:sldId id="4134" r:id="rId4"/>
    <p:sldId id="4183" r:id="rId5"/>
    <p:sldId id="4161" r:id="rId6"/>
    <p:sldId id="4162" r:id="rId7"/>
    <p:sldId id="4159" r:id="rId8"/>
    <p:sldId id="4186" r:id="rId9"/>
    <p:sldId id="4185" r:id="rId10"/>
    <p:sldId id="4187" r:id="rId11"/>
    <p:sldId id="4138" r:id="rId12"/>
    <p:sldId id="4165" r:id="rId13"/>
    <p:sldId id="4169" r:id="rId14"/>
    <p:sldId id="4166" r:id="rId15"/>
    <p:sldId id="4167" r:id="rId16"/>
    <p:sldId id="4160" r:id="rId17"/>
    <p:sldId id="4195" r:id="rId18"/>
    <p:sldId id="419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6D"/>
    <a:srgbClr val="004230"/>
    <a:srgbClr val="8A5D3B"/>
    <a:srgbClr val="E5B57C"/>
    <a:srgbClr val="BCB8AA"/>
    <a:srgbClr val="DFF1D3"/>
    <a:srgbClr val="1383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081" autoAdjust="0"/>
  </p:normalViewPr>
  <p:slideViewPr>
    <p:cSldViewPr snapToGrid="0">
      <p:cViewPr varScale="1">
        <p:scale>
          <a:sx n="82" d="100"/>
          <a:sy n="82" d="100"/>
        </p:scale>
        <p:origin x="720" y="67"/>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Foaie1!$B$1</c:f>
              <c:strCache>
                <c:ptCount val="1"/>
                <c:pt idx="0">
                  <c:v>Serie 1</c:v>
                </c:pt>
              </c:strCache>
            </c:strRef>
          </c:tx>
          <c:spPr>
            <a:solidFill>
              <a:srgbClr val="00836D"/>
            </a:solidFill>
            <a:ln>
              <a:noFill/>
            </a:ln>
            <a:effectLst/>
          </c:spPr>
          <c:invertIfNegative val="0"/>
          <c:dPt>
            <c:idx val="0"/>
            <c:invertIfNegative val="0"/>
            <c:bubble3D val="0"/>
            <c:spPr>
              <a:solidFill>
                <a:srgbClr val="00836D"/>
              </a:solidFill>
              <a:ln>
                <a:noFill/>
              </a:ln>
              <a:effectLst/>
            </c:spPr>
            <c:extLst>
              <c:ext xmlns:c16="http://schemas.microsoft.com/office/drawing/2014/chart" uri="{C3380CC4-5D6E-409C-BE32-E72D297353CC}">
                <c16:uniqueId val="{0000000A-610E-4107-BDB8-449821142984}"/>
              </c:ext>
            </c:extLst>
          </c:dPt>
          <c:dPt>
            <c:idx val="1"/>
            <c:invertIfNegative val="0"/>
            <c:bubble3D val="0"/>
            <c:spPr>
              <a:solidFill>
                <a:srgbClr val="00836D">
                  <a:alpha val="69804"/>
                </a:srgbClr>
              </a:solidFill>
              <a:ln>
                <a:noFill/>
              </a:ln>
              <a:effectLst/>
            </c:spPr>
            <c:extLst>
              <c:ext xmlns:c16="http://schemas.microsoft.com/office/drawing/2014/chart" uri="{C3380CC4-5D6E-409C-BE32-E72D297353CC}">
                <c16:uniqueId val="{00000001-610E-4107-BDB8-449821142984}"/>
              </c:ext>
            </c:extLst>
          </c:dPt>
          <c:dPt>
            <c:idx val="2"/>
            <c:invertIfNegative val="0"/>
            <c:bubble3D val="0"/>
            <c:spPr>
              <a:solidFill>
                <a:srgbClr val="00836D">
                  <a:alpha val="40000"/>
                </a:srgbClr>
              </a:solidFill>
              <a:ln>
                <a:noFill/>
              </a:ln>
              <a:effectLst/>
            </c:spPr>
            <c:extLst>
              <c:ext xmlns:c16="http://schemas.microsoft.com/office/drawing/2014/chart" uri="{C3380CC4-5D6E-409C-BE32-E72D297353CC}">
                <c16:uniqueId val="{00000003-610E-4107-BDB8-449821142984}"/>
              </c:ext>
            </c:extLst>
          </c:dPt>
          <c:dPt>
            <c:idx val="3"/>
            <c:invertIfNegative val="0"/>
            <c:bubble3D val="0"/>
            <c:spPr>
              <a:solidFill>
                <a:srgbClr val="BCB8AA"/>
              </a:solidFill>
              <a:ln>
                <a:noFill/>
              </a:ln>
              <a:effectLst/>
            </c:spPr>
            <c:extLst>
              <c:ext xmlns:c16="http://schemas.microsoft.com/office/drawing/2014/chart" uri="{C3380CC4-5D6E-409C-BE32-E72D297353CC}">
                <c16:uniqueId val="{00000005-610E-4107-BDB8-449821142984}"/>
              </c:ext>
            </c:extLst>
          </c:dPt>
          <c:dLbls>
            <c:dLbl>
              <c:idx val="0"/>
              <c:layout>
                <c:manualLayout>
                  <c:x val="-8.4553755798322963E-5"/>
                  <c:y val="-0.194594170196241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107-BDB8-449821142984}"/>
                </c:ext>
              </c:extLst>
            </c:dLbl>
            <c:dLbl>
              <c:idx val="1"/>
              <c:layout>
                <c:manualLayout>
                  <c:x val="-1.6743182543522315E-3"/>
                  <c:y val="-0.313967768509249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E-4107-BDB8-449821142984}"/>
                </c:ext>
              </c:extLst>
            </c:dLbl>
            <c:dLbl>
              <c:idx val="2"/>
              <c:layout>
                <c:manualLayout>
                  <c:x val="4.849059627130139E-4"/>
                  <c:y val="-0.440582712455505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E-4107-BDB8-449821142984}"/>
                </c:ext>
              </c:extLst>
            </c:dLbl>
            <c:dLbl>
              <c:idx val="3"/>
              <c:layout>
                <c:manualLayout>
                  <c:x val="0"/>
                  <c:y val="-3.49300954932936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107-BDB8-449821142984}"/>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Foaie1!$A$2:$A$5</c:f>
              <c:strCache>
                <c:ptCount val="4"/>
                <c:pt idx="0">
                  <c:v>Sunt familiarizat(ă)</c:v>
                </c:pt>
                <c:pt idx="1">
                  <c:v>Sunt puțin familiarizat(ă)</c:v>
                </c:pt>
                <c:pt idx="2">
                  <c:v>Nu sunt deloc familiarizat(ă)</c:v>
                </c:pt>
                <c:pt idx="3">
                  <c:v>NS/NR</c:v>
                </c:pt>
              </c:strCache>
            </c:strRef>
          </c:cat>
          <c:val>
            <c:numRef>
              <c:f>Foaie1!$B$2:$B$5</c:f>
              <c:numCache>
                <c:formatCode>0%</c:formatCode>
                <c:ptCount val="4"/>
                <c:pt idx="0">
                  <c:v>0.19</c:v>
                </c:pt>
                <c:pt idx="1">
                  <c:v>0.33</c:v>
                </c:pt>
                <c:pt idx="2">
                  <c:v>0.47</c:v>
                </c:pt>
                <c:pt idx="3">
                  <c:v>0.01</c:v>
                </c:pt>
              </c:numCache>
            </c:numRef>
          </c:val>
          <c:extLst>
            <c:ext xmlns:c16="http://schemas.microsoft.com/office/drawing/2014/chart" uri="{C3380CC4-5D6E-409C-BE32-E72D297353CC}">
              <c16:uniqueId val="{0000000B-610E-4107-BDB8-449821142984}"/>
            </c:ext>
          </c:extLst>
        </c:ser>
        <c:dLbls>
          <c:dLblPos val="ctr"/>
          <c:showLegendKey val="0"/>
          <c:showVal val="1"/>
          <c:showCatName val="0"/>
          <c:showSerName val="0"/>
          <c:showPercent val="0"/>
          <c:showBubbleSize val="0"/>
        </c:dLbls>
        <c:gapWidth val="150"/>
        <c:overlap val="100"/>
        <c:axId val="624939104"/>
        <c:axId val="624943040"/>
      </c:barChart>
      <c:catAx>
        <c:axId val="624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rgbClr val="004230"/>
                </a:solidFill>
                <a:latin typeface="Euclid Circular A" panose="020B0504000000000000" pitchFamily="34" charset="0"/>
                <a:ea typeface="Euclid Circular A" panose="020B0504000000000000" pitchFamily="34" charset="0"/>
                <a:cs typeface="+mn-cs"/>
              </a:defRPr>
            </a:pPr>
            <a:endParaRPr lang="en-US"/>
          </a:p>
        </c:txPr>
        <c:crossAx val="624943040"/>
        <c:crosses val="autoZero"/>
        <c:auto val="1"/>
        <c:lblAlgn val="ctr"/>
        <c:lblOffset val="100"/>
        <c:noMultiLvlLbl val="0"/>
      </c:catAx>
      <c:valAx>
        <c:axId val="624943040"/>
        <c:scaling>
          <c:orientation val="minMax"/>
        </c:scaling>
        <c:delete val="1"/>
        <c:axPos val="l"/>
        <c:numFmt formatCode="0%" sourceLinked="1"/>
        <c:majorTickMark val="none"/>
        <c:minorTickMark val="none"/>
        <c:tickLblPos val="nextTo"/>
        <c:crossAx val="62493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ea typeface="Cambria" panose="02040503050406030204"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71443030370395"/>
          <c:y val="3.0665168917627793E-2"/>
          <c:w val="0.47885590063068117"/>
          <c:h val="0.83130065717607726"/>
        </c:manualLayout>
      </c:layout>
      <c:doughnutChart>
        <c:varyColors val="1"/>
        <c:ser>
          <c:idx val="0"/>
          <c:order val="0"/>
          <c:tx>
            <c:strRef>
              <c:f>Foaie1!$B$1</c:f>
              <c:strCache>
                <c:ptCount val="1"/>
                <c:pt idx="0">
                  <c:v>Vânzări</c:v>
                </c:pt>
              </c:strCache>
            </c:strRef>
          </c:tx>
          <c:spPr>
            <a:scene3d>
              <a:camera prst="orthographicFront"/>
              <a:lightRig rig="threePt" dir="t"/>
            </a:scene3d>
            <a:sp3d>
              <a:bevelT w="63500" h="88900"/>
              <a:bevelB w="63500" h="88900"/>
            </a:sp3d>
          </c:spPr>
          <c:explosion val="4"/>
          <c:dPt>
            <c:idx val="0"/>
            <c:bubble3D val="0"/>
            <c:spPr>
              <a:solidFill>
                <a:srgbClr val="00836D">
                  <a:alpha val="80000"/>
                </a:srgbClr>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2-C1DD-40CB-809F-7A7B7E3A9DDA}"/>
              </c:ext>
            </c:extLst>
          </c:dPt>
          <c:dPt>
            <c:idx val="1"/>
            <c:bubble3D val="0"/>
            <c:spPr>
              <a:solidFill>
                <a:srgbClr val="E5B57C"/>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3-769B-4764-AA08-E7C3520500EC}"/>
              </c:ext>
            </c:extLst>
          </c:dPt>
          <c:dPt>
            <c:idx val="2"/>
            <c:bubble3D val="0"/>
            <c:spPr>
              <a:solidFill>
                <a:srgbClr val="BCB8AA"/>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1-C1DD-40CB-809F-7A7B7E3A9DDA}"/>
              </c:ext>
            </c:extLst>
          </c:dPt>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Foaie1!$A$2:$A$4</c:f>
              <c:strCache>
                <c:ptCount val="3"/>
                <c:pt idx="0">
                  <c:v>Da</c:v>
                </c:pt>
                <c:pt idx="1">
                  <c:v>Nu</c:v>
                </c:pt>
                <c:pt idx="2">
                  <c:v>NS/NR</c:v>
                </c:pt>
              </c:strCache>
            </c:strRef>
          </c:cat>
          <c:val>
            <c:numRef>
              <c:f>Foaie1!$B$2:$B$4</c:f>
              <c:numCache>
                <c:formatCode>0%</c:formatCode>
                <c:ptCount val="3"/>
                <c:pt idx="0">
                  <c:v>0.56000000000000005</c:v>
                </c:pt>
                <c:pt idx="1">
                  <c:v>0.26</c:v>
                </c:pt>
                <c:pt idx="2">
                  <c:v>0.18</c:v>
                </c:pt>
              </c:numCache>
            </c:numRef>
          </c:val>
          <c:extLst>
            <c:ext xmlns:c16="http://schemas.microsoft.com/office/drawing/2014/chart" uri="{C3380CC4-5D6E-409C-BE32-E72D297353CC}">
              <c16:uniqueId val="{00000000-C1DD-40CB-809F-7A7B7E3A9DDA}"/>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manualLayout>
          <c:xMode val="edge"/>
          <c:yMode val="edge"/>
          <c:x val="9.8888646834634913E-2"/>
          <c:y val="0.91943010508392953"/>
          <c:w val="0.79879209374873805"/>
          <c:h val="6.2703821534339316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4230"/>
              </a:solidFill>
              <a:latin typeface="Euclid Circular A" panose="020B0504000000000000" pitchFamily="34" charset="0"/>
              <a:ea typeface="Euclid Circular A" panose="020B0504000000000000"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Foaie1!$B$1</c:f>
              <c:strCache>
                <c:ptCount val="1"/>
                <c:pt idx="0">
                  <c:v>Serie 1</c:v>
                </c:pt>
              </c:strCache>
            </c:strRef>
          </c:tx>
          <c:spPr>
            <a:solidFill>
              <a:srgbClr val="00836D"/>
            </a:solidFill>
            <a:ln>
              <a:noFill/>
            </a:ln>
            <a:effectLst/>
          </c:spPr>
          <c:invertIfNegative val="0"/>
          <c:dPt>
            <c:idx val="0"/>
            <c:invertIfNegative val="0"/>
            <c:bubble3D val="0"/>
            <c:spPr>
              <a:solidFill>
                <a:srgbClr val="00836D"/>
              </a:solidFill>
              <a:ln>
                <a:noFill/>
              </a:ln>
              <a:effectLst/>
            </c:spPr>
            <c:extLst>
              <c:ext xmlns:c16="http://schemas.microsoft.com/office/drawing/2014/chart" uri="{C3380CC4-5D6E-409C-BE32-E72D297353CC}">
                <c16:uniqueId val="{0000000A-610E-4107-BDB8-449821142984}"/>
              </c:ext>
            </c:extLst>
          </c:dPt>
          <c:dPt>
            <c:idx val="1"/>
            <c:invertIfNegative val="0"/>
            <c:bubble3D val="0"/>
            <c:spPr>
              <a:solidFill>
                <a:srgbClr val="00836D">
                  <a:alpha val="74902"/>
                </a:srgbClr>
              </a:solidFill>
              <a:ln>
                <a:noFill/>
              </a:ln>
              <a:effectLst/>
            </c:spPr>
            <c:extLst>
              <c:ext xmlns:c16="http://schemas.microsoft.com/office/drawing/2014/chart" uri="{C3380CC4-5D6E-409C-BE32-E72D297353CC}">
                <c16:uniqueId val="{00000001-610E-4107-BDB8-449821142984}"/>
              </c:ext>
            </c:extLst>
          </c:dPt>
          <c:dPt>
            <c:idx val="2"/>
            <c:invertIfNegative val="0"/>
            <c:bubble3D val="0"/>
            <c:spPr>
              <a:solidFill>
                <a:srgbClr val="00836D">
                  <a:alpha val="50196"/>
                </a:srgbClr>
              </a:solidFill>
              <a:ln>
                <a:noFill/>
              </a:ln>
              <a:effectLst/>
            </c:spPr>
            <c:extLst>
              <c:ext xmlns:c16="http://schemas.microsoft.com/office/drawing/2014/chart" uri="{C3380CC4-5D6E-409C-BE32-E72D297353CC}">
                <c16:uniqueId val="{00000003-610E-4107-BDB8-449821142984}"/>
              </c:ext>
            </c:extLst>
          </c:dPt>
          <c:dPt>
            <c:idx val="3"/>
            <c:invertIfNegative val="0"/>
            <c:bubble3D val="0"/>
            <c:spPr>
              <a:solidFill>
                <a:srgbClr val="00836D">
                  <a:alpha val="25098"/>
                </a:srgbClr>
              </a:solidFill>
              <a:ln>
                <a:noFill/>
              </a:ln>
              <a:effectLst/>
            </c:spPr>
            <c:extLst>
              <c:ext xmlns:c16="http://schemas.microsoft.com/office/drawing/2014/chart" uri="{C3380CC4-5D6E-409C-BE32-E72D297353CC}">
                <c16:uniqueId val="{00000005-610E-4107-BDB8-449821142984}"/>
              </c:ext>
            </c:extLst>
          </c:dPt>
          <c:dPt>
            <c:idx val="4"/>
            <c:invertIfNegative val="0"/>
            <c:bubble3D val="0"/>
            <c:spPr>
              <a:solidFill>
                <a:srgbClr val="BCB8AA"/>
              </a:solidFill>
              <a:ln>
                <a:noFill/>
              </a:ln>
              <a:effectLst/>
            </c:spPr>
            <c:extLst>
              <c:ext xmlns:c16="http://schemas.microsoft.com/office/drawing/2014/chart" uri="{C3380CC4-5D6E-409C-BE32-E72D297353CC}">
                <c16:uniqueId val="{00000009-A8D5-4F11-BB56-039EFDB1D6FF}"/>
              </c:ext>
            </c:extLst>
          </c:dPt>
          <c:dLbls>
            <c:dLbl>
              <c:idx val="0"/>
              <c:layout>
                <c:manualLayout>
                  <c:x val="-5.1141042887859556E-3"/>
                  <c:y val="-0.413287746249513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107-BDB8-449821142984}"/>
                </c:ext>
              </c:extLst>
            </c:dLbl>
            <c:dLbl>
              <c:idx val="1"/>
              <c:layout>
                <c:manualLayout>
                  <c:x val="-5.6181083729891076E-3"/>
                  <c:y val="-0.271690132726146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E-4107-BDB8-449821142984}"/>
                </c:ext>
              </c:extLst>
            </c:dLbl>
            <c:dLbl>
              <c:idx val="2"/>
              <c:layout>
                <c:manualLayout>
                  <c:x val="-3.8582673866760322E-3"/>
                  <c:y val="-0.1696138643853987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E-4107-BDB8-449821142984}"/>
                </c:ext>
              </c:extLst>
            </c:dLbl>
            <c:dLbl>
              <c:idx val="3"/>
              <c:layout>
                <c:manualLayout>
                  <c:x val="-1.0857762372484343E-3"/>
                  <c:y val="-7.45273040481297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107-BDB8-449821142984}"/>
                </c:ext>
              </c:extLst>
            </c:dLbl>
            <c:dLbl>
              <c:idx val="4"/>
              <c:layout>
                <c:manualLayout>
                  <c:x val="-3.2573287117453032E-3"/>
                  <c:y val="-0.127446748794420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D5-4F11-BB56-039EFDB1D6FF}"/>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Foaie1!$A$2:$A$6</c:f>
              <c:strCache>
                <c:ptCount val="5"/>
                <c:pt idx="0">
                  <c:v>Stabilirea unui preț corect al afacerii</c:v>
                </c:pt>
                <c:pt idx="1">
                  <c:v>Găsirea unui cumpărător potrivit</c:v>
                </c:pt>
                <c:pt idx="2">
                  <c:v>Asigurarea continuității afacerii</c:v>
                </c:pt>
                <c:pt idx="3">
                  <c:v>Probleme legale și fiscale</c:v>
                </c:pt>
                <c:pt idx="4">
                  <c:v>NS/NR</c:v>
                </c:pt>
              </c:strCache>
            </c:strRef>
          </c:cat>
          <c:val>
            <c:numRef>
              <c:f>Foaie1!$B$2:$B$6</c:f>
              <c:numCache>
                <c:formatCode>0%</c:formatCode>
                <c:ptCount val="5"/>
                <c:pt idx="0">
                  <c:v>0.42</c:v>
                </c:pt>
                <c:pt idx="1">
                  <c:v>0.26</c:v>
                </c:pt>
                <c:pt idx="2">
                  <c:v>0.15</c:v>
                </c:pt>
                <c:pt idx="3">
                  <c:v>0.06</c:v>
                </c:pt>
                <c:pt idx="4">
                  <c:v>0.11</c:v>
                </c:pt>
              </c:numCache>
            </c:numRef>
          </c:val>
          <c:extLst>
            <c:ext xmlns:c16="http://schemas.microsoft.com/office/drawing/2014/chart" uri="{C3380CC4-5D6E-409C-BE32-E72D297353CC}">
              <c16:uniqueId val="{0000000B-610E-4107-BDB8-449821142984}"/>
            </c:ext>
          </c:extLst>
        </c:ser>
        <c:dLbls>
          <c:dLblPos val="ctr"/>
          <c:showLegendKey val="0"/>
          <c:showVal val="1"/>
          <c:showCatName val="0"/>
          <c:showSerName val="0"/>
          <c:showPercent val="0"/>
          <c:showBubbleSize val="0"/>
        </c:dLbls>
        <c:gapWidth val="150"/>
        <c:overlap val="100"/>
        <c:axId val="624939104"/>
        <c:axId val="624943040"/>
      </c:barChart>
      <c:catAx>
        <c:axId val="624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rgbClr val="004230"/>
                </a:solidFill>
                <a:latin typeface="Euclid Circular A" panose="020B0504000000000000" pitchFamily="34" charset="0"/>
                <a:ea typeface="Euclid Circular A" panose="020B0504000000000000" pitchFamily="34" charset="0"/>
                <a:cs typeface="+mn-cs"/>
              </a:defRPr>
            </a:pPr>
            <a:endParaRPr lang="en-US"/>
          </a:p>
        </c:txPr>
        <c:crossAx val="624943040"/>
        <c:crosses val="autoZero"/>
        <c:auto val="1"/>
        <c:lblAlgn val="ctr"/>
        <c:lblOffset val="100"/>
        <c:noMultiLvlLbl val="0"/>
      </c:catAx>
      <c:valAx>
        <c:axId val="624943040"/>
        <c:scaling>
          <c:orientation val="minMax"/>
        </c:scaling>
        <c:delete val="1"/>
        <c:axPos val="l"/>
        <c:numFmt formatCode="0%" sourceLinked="1"/>
        <c:majorTickMark val="none"/>
        <c:minorTickMark val="none"/>
        <c:tickLblPos val="nextTo"/>
        <c:crossAx val="62493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ea typeface="Cambria" panose="020405030504060302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Foaie1!$B$1</c:f>
              <c:strCache>
                <c:ptCount val="1"/>
                <c:pt idx="0">
                  <c:v>Serie 1</c:v>
                </c:pt>
              </c:strCache>
            </c:strRef>
          </c:tx>
          <c:spPr>
            <a:solidFill>
              <a:srgbClr val="00836D"/>
            </a:solidFill>
            <a:ln>
              <a:noFill/>
            </a:ln>
            <a:effectLst/>
          </c:spPr>
          <c:invertIfNegative val="0"/>
          <c:dPt>
            <c:idx val="0"/>
            <c:invertIfNegative val="0"/>
            <c:bubble3D val="0"/>
            <c:spPr>
              <a:solidFill>
                <a:srgbClr val="00836D"/>
              </a:solidFill>
              <a:ln>
                <a:noFill/>
              </a:ln>
              <a:effectLst/>
            </c:spPr>
            <c:extLst>
              <c:ext xmlns:c16="http://schemas.microsoft.com/office/drawing/2014/chart" uri="{C3380CC4-5D6E-409C-BE32-E72D297353CC}">
                <c16:uniqueId val="{0000000A-610E-4107-BDB8-449821142984}"/>
              </c:ext>
            </c:extLst>
          </c:dPt>
          <c:dPt>
            <c:idx val="1"/>
            <c:invertIfNegative val="0"/>
            <c:bubble3D val="0"/>
            <c:spPr>
              <a:solidFill>
                <a:srgbClr val="00836D">
                  <a:alpha val="74902"/>
                </a:srgbClr>
              </a:solidFill>
              <a:ln>
                <a:noFill/>
              </a:ln>
              <a:effectLst/>
            </c:spPr>
            <c:extLst>
              <c:ext xmlns:c16="http://schemas.microsoft.com/office/drawing/2014/chart" uri="{C3380CC4-5D6E-409C-BE32-E72D297353CC}">
                <c16:uniqueId val="{00000001-610E-4107-BDB8-449821142984}"/>
              </c:ext>
            </c:extLst>
          </c:dPt>
          <c:dPt>
            <c:idx val="2"/>
            <c:invertIfNegative val="0"/>
            <c:bubble3D val="0"/>
            <c:spPr>
              <a:solidFill>
                <a:srgbClr val="00836D">
                  <a:alpha val="50196"/>
                </a:srgbClr>
              </a:solidFill>
              <a:ln>
                <a:noFill/>
              </a:ln>
              <a:effectLst/>
            </c:spPr>
            <c:extLst>
              <c:ext xmlns:c16="http://schemas.microsoft.com/office/drawing/2014/chart" uri="{C3380CC4-5D6E-409C-BE32-E72D297353CC}">
                <c16:uniqueId val="{00000003-610E-4107-BDB8-449821142984}"/>
              </c:ext>
            </c:extLst>
          </c:dPt>
          <c:dPt>
            <c:idx val="3"/>
            <c:invertIfNegative val="0"/>
            <c:bubble3D val="0"/>
            <c:spPr>
              <a:solidFill>
                <a:srgbClr val="00836D">
                  <a:alpha val="25098"/>
                </a:srgbClr>
              </a:solidFill>
              <a:ln>
                <a:noFill/>
              </a:ln>
              <a:effectLst/>
            </c:spPr>
            <c:extLst>
              <c:ext xmlns:c16="http://schemas.microsoft.com/office/drawing/2014/chart" uri="{C3380CC4-5D6E-409C-BE32-E72D297353CC}">
                <c16:uniqueId val="{00000005-610E-4107-BDB8-449821142984}"/>
              </c:ext>
            </c:extLst>
          </c:dPt>
          <c:dPt>
            <c:idx val="4"/>
            <c:invertIfNegative val="0"/>
            <c:bubble3D val="0"/>
            <c:spPr>
              <a:solidFill>
                <a:srgbClr val="BCB8AA"/>
              </a:solidFill>
              <a:ln>
                <a:noFill/>
              </a:ln>
              <a:effectLst/>
            </c:spPr>
            <c:extLst>
              <c:ext xmlns:c16="http://schemas.microsoft.com/office/drawing/2014/chart" uri="{C3380CC4-5D6E-409C-BE32-E72D297353CC}">
                <c16:uniqueId val="{00000009-A8D5-4F11-BB56-039EFDB1D6FF}"/>
              </c:ext>
            </c:extLst>
          </c:dPt>
          <c:dLbls>
            <c:dLbl>
              <c:idx val="0"/>
              <c:layout>
                <c:manualLayout>
                  <c:x val="1.0012224814501115E-3"/>
                  <c:y val="-4.55395620999823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107-BDB8-449821142984}"/>
                </c:ext>
              </c:extLst>
            </c:dLbl>
            <c:dLbl>
              <c:idx val="1"/>
              <c:layout>
                <c:manualLayout>
                  <c:x val="-1.6743182543522712E-3"/>
                  <c:y val="-0.2677094418586862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E-4107-BDB8-449821142984}"/>
                </c:ext>
              </c:extLst>
            </c:dLbl>
            <c:dLbl>
              <c:idx val="2"/>
              <c:layout>
                <c:manualLayout>
                  <c:x val="-3.8582673866760322E-3"/>
                  <c:y val="-0.277549959903379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E-4107-BDB8-449821142984}"/>
                </c:ext>
              </c:extLst>
            </c:dLbl>
            <c:dLbl>
              <c:idx val="3"/>
              <c:layout>
                <c:manualLayout>
                  <c:x val="-2.1715524744968687E-3"/>
                  <c:y val="-0.41118512578278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107-BDB8-449821142984}"/>
                </c:ext>
              </c:extLst>
            </c:dLbl>
            <c:dLbl>
              <c:idx val="4"/>
              <c:layout>
                <c:manualLayout>
                  <c:x val="-3.2573287117454624E-3"/>
                  <c:y val="-0.112027306577565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D5-4F11-BB56-039EFDB1D6FF}"/>
                </c:ext>
              </c:extLst>
            </c:dLbl>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Foaie1!$A$2:$A$6</c:f>
              <c:strCache>
                <c:ptCount val="5"/>
                <c:pt idx="0">
                  <c:v>Dezvoltată</c:v>
                </c:pt>
                <c:pt idx="1">
                  <c:v>Puțin dezvoltată</c:v>
                </c:pt>
                <c:pt idx="2">
                  <c:v>Neexplorată</c:v>
                </c:pt>
                <c:pt idx="3">
                  <c:v>Necunoscută</c:v>
                </c:pt>
                <c:pt idx="4">
                  <c:v>NS/NR</c:v>
                </c:pt>
              </c:strCache>
            </c:strRef>
          </c:cat>
          <c:val>
            <c:numRef>
              <c:f>Foaie1!$B$2:$B$6</c:f>
              <c:numCache>
                <c:formatCode>0%</c:formatCode>
                <c:ptCount val="5"/>
                <c:pt idx="0">
                  <c:v>0.02</c:v>
                </c:pt>
                <c:pt idx="1">
                  <c:v>0.24</c:v>
                </c:pt>
                <c:pt idx="2">
                  <c:v>0.26</c:v>
                </c:pt>
                <c:pt idx="3">
                  <c:v>0.39</c:v>
                </c:pt>
                <c:pt idx="4">
                  <c:v>0.09</c:v>
                </c:pt>
              </c:numCache>
            </c:numRef>
          </c:val>
          <c:extLst>
            <c:ext xmlns:c16="http://schemas.microsoft.com/office/drawing/2014/chart" uri="{C3380CC4-5D6E-409C-BE32-E72D297353CC}">
              <c16:uniqueId val="{0000000B-610E-4107-BDB8-449821142984}"/>
            </c:ext>
          </c:extLst>
        </c:ser>
        <c:dLbls>
          <c:dLblPos val="ctr"/>
          <c:showLegendKey val="0"/>
          <c:showVal val="1"/>
          <c:showCatName val="0"/>
          <c:showSerName val="0"/>
          <c:showPercent val="0"/>
          <c:showBubbleSize val="0"/>
        </c:dLbls>
        <c:gapWidth val="150"/>
        <c:overlap val="100"/>
        <c:axId val="624939104"/>
        <c:axId val="624943040"/>
      </c:barChart>
      <c:catAx>
        <c:axId val="624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rgbClr val="004230"/>
                </a:solidFill>
                <a:latin typeface="Euclid Circular A" panose="020B0504000000000000" pitchFamily="34" charset="0"/>
                <a:ea typeface="Euclid Circular A" panose="020B0504000000000000" pitchFamily="34" charset="0"/>
                <a:cs typeface="+mn-cs"/>
              </a:defRPr>
            </a:pPr>
            <a:endParaRPr lang="en-US"/>
          </a:p>
        </c:txPr>
        <c:crossAx val="624943040"/>
        <c:crosses val="autoZero"/>
        <c:auto val="1"/>
        <c:lblAlgn val="ctr"/>
        <c:lblOffset val="100"/>
        <c:noMultiLvlLbl val="0"/>
      </c:catAx>
      <c:valAx>
        <c:axId val="624943040"/>
        <c:scaling>
          <c:orientation val="minMax"/>
        </c:scaling>
        <c:delete val="1"/>
        <c:axPos val="l"/>
        <c:numFmt formatCode="0%" sourceLinked="1"/>
        <c:majorTickMark val="none"/>
        <c:minorTickMark val="none"/>
        <c:tickLblPos val="nextTo"/>
        <c:crossAx val="62493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ea typeface="Cambria" panose="020405030504060302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Foaie1!$B$1</c:f>
              <c:strCache>
                <c:ptCount val="1"/>
                <c:pt idx="0">
                  <c:v>Serie 1</c:v>
                </c:pt>
              </c:strCache>
            </c:strRef>
          </c:tx>
          <c:spPr>
            <a:solidFill>
              <a:schemeClr val="accent1"/>
            </a:solidFill>
            <a:ln>
              <a:noFill/>
            </a:ln>
            <a:effectLst/>
          </c:spPr>
          <c:invertIfNegative val="0"/>
          <c:dPt>
            <c:idx val="0"/>
            <c:invertIfNegative val="0"/>
            <c:bubble3D val="0"/>
            <c:spPr>
              <a:solidFill>
                <a:srgbClr val="00836D"/>
              </a:solidFill>
              <a:ln>
                <a:noFill/>
              </a:ln>
              <a:effectLst/>
            </c:spPr>
            <c:extLst>
              <c:ext xmlns:c16="http://schemas.microsoft.com/office/drawing/2014/chart" uri="{C3380CC4-5D6E-409C-BE32-E72D297353CC}">
                <c16:uniqueId val="{0000000A-610E-4107-BDB8-449821142984}"/>
              </c:ext>
            </c:extLst>
          </c:dPt>
          <c:dPt>
            <c:idx val="1"/>
            <c:invertIfNegative val="0"/>
            <c:bubble3D val="0"/>
            <c:spPr>
              <a:solidFill>
                <a:srgbClr val="00836D">
                  <a:alpha val="80000"/>
                </a:srgbClr>
              </a:solidFill>
              <a:ln>
                <a:noFill/>
              </a:ln>
              <a:effectLst/>
            </c:spPr>
            <c:extLst>
              <c:ext xmlns:c16="http://schemas.microsoft.com/office/drawing/2014/chart" uri="{C3380CC4-5D6E-409C-BE32-E72D297353CC}">
                <c16:uniqueId val="{00000001-610E-4107-BDB8-449821142984}"/>
              </c:ext>
            </c:extLst>
          </c:dPt>
          <c:dPt>
            <c:idx val="2"/>
            <c:invertIfNegative val="0"/>
            <c:bubble3D val="0"/>
            <c:spPr>
              <a:solidFill>
                <a:srgbClr val="00836D">
                  <a:alpha val="60000"/>
                </a:srgbClr>
              </a:solidFill>
              <a:ln>
                <a:noFill/>
              </a:ln>
              <a:effectLst/>
            </c:spPr>
            <c:extLst>
              <c:ext xmlns:c16="http://schemas.microsoft.com/office/drawing/2014/chart" uri="{C3380CC4-5D6E-409C-BE32-E72D297353CC}">
                <c16:uniqueId val="{00000003-610E-4107-BDB8-449821142984}"/>
              </c:ext>
            </c:extLst>
          </c:dPt>
          <c:dPt>
            <c:idx val="3"/>
            <c:invertIfNegative val="0"/>
            <c:bubble3D val="0"/>
            <c:spPr>
              <a:solidFill>
                <a:srgbClr val="00836D">
                  <a:alpha val="40000"/>
                </a:srgbClr>
              </a:solidFill>
              <a:ln>
                <a:noFill/>
              </a:ln>
              <a:effectLst/>
            </c:spPr>
            <c:extLst>
              <c:ext xmlns:c16="http://schemas.microsoft.com/office/drawing/2014/chart" uri="{C3380CC4-5D6E-409C-BE32-E72D297353CC}">
                <c16:uniqueId val="{00000005-610E-4107-BDB8-449821142984}"/>
              </c:ext>
            </c:extLst>
          </c:dPt>
          <c:dPt>
            <c:idx val="4"/>
            <c:invertIfNegative val="0"/>
            <c:bubble3D val="0"/>
            <c:spPr>
              <a:solidFill>
                <a:srgbClr val="00836D">
                  <a:alpha val="20000"/>
                </a:srgbClr>
              </a:solidFill>
              <a:ln>
                <a:noFill/>
              </a:ln>
              <a:effectLst/>
            </c:spPr>
            <c:extLst>
              <c:ext xmlns:c16="http://schemas.microsoft.com/office/drawing/2014/chart" uri="{C3380CC4-5D6E-409C-BE32-E72D297353CC}">
                <c16:uniqueId val="{00000009-1B6F-47C8-9C53-68589687D4B9}"/>
              </c:ext>
            </c:extLst>
          </c:dPt>
          <c:dPt>
            <c:idx val="5"/>
            <c:invertIfNegative val="0"/>
            <c:bubble3D val="0"/>
            <c:spPr>
              <a:solidFill>
                <a:srgbClr val="BCB8AA"/>
              </a:solidFill>
              <a:ln>
                <a:noFill/>
              </a:ln>
              <a:effectLst/>
            </c:spPr>
            <c:extLst>
              <c:ext xmlns:c16="http://schemas.microsoft.com/office/drawing/2014/chart" uri="{C3380CC4-5D6E-409C-BE32-E72D297353CC}">
                <c16:uniqueId val="{0000000B-1AE9-425D-A5B6-577BA49ACB43}"/>
              </c:ext>
            </c:extLst>
          </c:dPt>
          <c:dLbls>
            <c:dLbl>
              <c:idx val="0"/>
              <c:layout>
                <c:manualLayout>
                  <c:x val="-7.2857004445670125E-3"/>
                  <c:y val="-0.4115949834993010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107-BDB8-449821142984}"/>
                </c:ext>
              </c:extLst>
            </c:dLbl>
            <c:dLbl>
              <c:idx val="1"/>
              <c:layout>
                <c:manualLayout>
                  <c:x val="-1.674268650635424E-3"/>
                  <c:y val="-0.287109459439985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E-4107-BDB8-449821142984}"/>
                </c:ext>
              </c:extLst>
            </c:dLbl>
            <c:dLbl>
              <c:idx val="2"/>
              <c:layout>
                <c:manualLayout>
                  <c:x val="4.8490596271294164E-4"/>
                  <c:y val="-0.217847235232234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E-4107-BDB8-449821142984}"/>
                </c:ext>
              </c:extLst>
            </c:dLbl>
            <c:dLbl>
              <c:idx val="3"/>
              <c:layout>
                <c:manualLayout>
                  <c:x val="0"/>
                  <c:y val="-0.1490546080962594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107-BDB8-449821142984}"/>
                </c:ext>
              </c:extLst>
            </c:dLbl>
            <c:dLbl>
              <c:idx val="4"/>
              <c:layout>
                <c:manualLayout>
                  <c:x val="-2.1715524744968687E-3"/>
                  <c:y val="-9.50865603372690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6F-47C8-9C53-68589687D4B9}"/>
                </c:ext>
              </c:extLst>
            </c:dLbl>
            <c:dLbl>
              <c:idx val="5"/>
              <c:layout>
                <c:manualLayout>
                  <c:x val="-5.4288811862423314E-3"/>
                  <c:y val="-6.57689799270025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E9-425D-A5B6-577BA49ACB43}"/>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Foaie1!$A$2:$A$7</c:f>
              <c:strCache>
                <c:ptCount val="6"/>
                <c:pt idx="0">
                  <c:v>Cifra de afaceri</c:v>
                </c:pt>
                <c:pt idx="1">
                  <c:v>Profitul</c:v>
                </c:pt>
                <c:pt idx="2">
                  <c:v>Relația cu clienții</c:v>
                </c:pt>
                <c:pt idx="3">
                  <c:v>Capitalul uman</c:v>
                </c:pt>
                <c:pt idx="4">
                  <c:v>Proprietatea intelectuală</c:v>
                </c:pt>
                <c:pt idx="5">
                  <c:v>NS/NR</c:v>
                </c:pt>
              </c:strCache>
            </c:strRef>
          </c:cat>
          <c:val>
            <c:numRef>
              <c:f>Foaie1!$B$2:$B$7</c:f>
              <c:numCache>
                <c:formatCode>0%</c:formatCode>
                <c:ptCount val="6"/>
                <c:pt idx="0">
                  <c:v>0.35</c:v>
                </c:pt>
                <c:pt idx="1">
                  <c:v>0.24</c:v>
                </c:pt>
                <c:pt idx="2">
                  <c:v>0.18</c:v>
                </c:pt>
                <c:pt idx="3">
                  <c:v>0.12</c:v>
                </c:pt>
                <c:pt idx="4">
                  <c:v>7.0000000000000007E-2</c:v>
                </c:pt>
                <c:pt idx="5">
                  <c:v>0.04</c:v>
                </c:pt>
              </c:numCache>
            </c:numRef>
          </c:val>
          <c:extLst>
            <c:ext xmlns:c16="http://schemas.microsoft.com/office/drawing/2014/chart" uri="{C3380CC4-5D6E-409C-BE32-E72D297353CC}">
              <c16:uniqueId val="{0000000B-610E-4107-BDB8-449821142984}"/>
            </c:ext>
          </c:extLst>
        </c:ser>
        <c:dLbls>
          <c:dLblPos val="ctr"/>
          <c:showLegendKey val="0"/>
          <c:showVal val="1"/>
          <c:showCatName val="0"/>
          <c:showSerName val="0"/>
          <c:showPercent val="0"/>
          <c:showBubbleSize val="0"/>
        </c:dLbls>
        <c:gapWidth val="150"/>
        <c:overlap val="100"/>
        <c:axId val="624939104"/>
        <c:axId val="624943040"/>
      </c:barChart>
      <c:catAx>
        <c:axId val="624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2"/>
                </a:solidFill>
                <a:latin typeface="Euclid Circular A" panose="020B0504000000000000" pitchFamily="34" charset="0"/>
                <a:ea typeface="Euclid Circular A" panose="020B0504000000000000" pitchFamily="34" charset="0"/>
                <a:cs typeface="+mn-cs"/>
              </a:defRPr>
            </a:pPr>
            <a:endParaRPr lang="en-US"/>
          </a:p>
        </c:txPr>
        <c:crossAx val="624943040"/>
        <c:crosses val="autoZero"/>
        <c:auto val="1"/>
        <c:lblAlgn val="ctr"/>
        <c:lblOffset val="100"/>
        <c:noMultiLvlLbl val="0"/>
      </c:catAx>
      <c:valAx>
        <c:axId val="624943040"/>
        <c:scaling>
          <c:orientation val="minMax"/>
        </c:scaling>
        <c:delete val="1"/>
        <c:axPos val="l"/>
        <c:numFmt formatCode="0%" sourceLinked="1"/>
        <c:majorTickMark val="none"/>
        <c:minorTickMark val="none"/>
        <c:tickLblPos val="nextTo"/>
        <c:crossAx val="62493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ea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Foaie1!$B$1</c:f>
              <c:strCache>
                <c:ptCount val="1"/>
                <c:pt idx="0">
                  <c:v>Serie 1</c:v>
                </c:pt>
              </c:strCache>
            </c:strRef>
          </c:tx>
          <c:spPr>
            <a:solidFill>
              <a:schemeClr val="accent1"/>
            </a:solidFill>
            <a:ln>
              <a:noFill/>
            </a:ln>
            <a:effectLst/>
          </c:spPr>
          <c:invertIfNegative val="0"/>
          <c:dPt>
            <c:idx val="0"/>
            <c:invertIfNegative val="0"/>
            <c:bubble3D val="0"/>
            <c:spPr>
              <a:solidFill>
                <a:srgbClr val="00836D"/>
              </a:solidFill>
              <a:ln>
                <a:noFill/>
              </a:ln>
              <a:effectLst/>
            </c:spPr>
            <c:extLst>
              <c:ext xmlns:c16="http://schemas.microsoft.com/office/drawing/2014/chart" uri="{C3380CC4-5D6E-409C-BE32-E72D297353CC}">
                <c16:uniqueId val="{0000000A-610E-4107-BDB8-449821142984}"/>
              </c:ext>
            </c:extLst>
          </c:dPt>
          <c:dPt>
            <c:idx val="1"/>
            <c:invertIfNegative val="0"/>
            <c:bubble3D val="0"/>
            <c:spPr>
              <a:solidFill>
                <a:srgbClr val="00836D">
                  <a:alpha val="74902"/>
                </a:srgbClr>
              </a:solidFill>
              <a:ln>
                <a:noFill/>
              </a:ln>
              <a:effectLst/>
            </c:spPr>
            <c:extLst>
              <c:ext xmlns:c16="http://schemas.microsoft.com/office/drawing/2014/chart" uri="{C3380CC4-5D6E-409C-BE32-E72D297353CC}">
                <c16:uniqueId val="{00000001-610E-4107-BDB8-449821142984}"/>
              </c:ext>
            </c:extLst>
          </c:dPt>
          <c:dPt>
            <c:idx val="2"/>
            <c:invertIfNegative val="0"/>
            <c:bubble3D val="0"/>
            <c:spPr>
              <a:solidFill>
                <a:srgbClr val="00836D">
                  <a:alpha val="50196"/>
                </a:srgbClr>
              </a:solidFill>
              <a:ln>
                <a:noFill/>
              </a:ln>
              <a:effectLst/>
            </c:spPr>
            <c:extLst>
              <c:ext xmlns:c16="http://schemas.microsoft.com/office/drawing/2014/chart" uri="{C3380CC4-5D6E-409C-BE32-E72D297353CC}">
                <c16:uniqueId val="{00000003-610E-4107-BDB8-449821142984}"/>
              </c:ext>
            </c:extLst>
          </c:dPt>
          <c:dPt>
            <c:idx val="3"/>
            <c:invertIfNegative val="0"/>
            <c:bubble3D val="0"/>
            <c:spPr>
              <a:solidFill>
                <a:srgbClr val="00836D">
                  <a:alpha val="25098"/>
                </a:srgbClr>
              </a:solidFill>
              <a:ln>
                <a:noFill/>
              </a:ln>
              <a:effectLst/>
            </c:spPr>
            <c:extLst>
              <c:ext xmlns:c16="http://schemas.microsoft.com/office/drawing/2014/chart" uri="{C3380CC4-5D6E-409C-BE32-E72D297353CC}">
                <c16:uniqueId val="{00000005-610E-4107-BDB8-449821142984}"/>
              </c:ext>
            </c:extLst>
          </c:dPt>
          <c:dPt>
            <c:idx val="4"/>
            <c:invertIfNegative val="0"/>
            <c:bubble3D val="0"/>
            <c:spPr>
              <a:solidFill>
                <a:srgbClr val="BCB8AA"/>
              </a:solidFill>
              <a:ln>
                <a:noFill/>
              </a:ln>
              <a:effectLst/>
            </c:spPr>
            <c:extLst>
              <c:ext xmlns:c16="http://schemas.microsoft.com/office/drawing/2014/chart" uri="{C3380CC4-5D6E-409C-BE32-E72D297353CC}">
                <c16:uniqueId val="{00000009-A8D5-4F11-BB56-039EFDB1D6FF}"/>
              </c:ext>
            </c:extLst>
          </c:dPt>
          <c:dLbls>
            <c:dLbl>
              <c:idx val="0"/>
              <c:layout>
                <c:manualLayout>
                  <c:x val="2.5738988613171871E-3"/>
                  <c:y val="-0.404731701517487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107-BDB8-449821142984}"/>
                </c:ext>
              </c:extLst>
            </c:dLbl>
            <c:dLbl>
              <c:idx val="1"/>
              <c:layout>
                <c:manualLayout>
                  <c:x val="4.2414909328950656E-3"/>
                  <c:y val="-0.3616367756625499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E-4107-BDB8-449821142984}"/>
                </c:ext>
              </c:extLst>
            </c:dLbl>
            <c:dLbl>
              <c:idx val="2"/>
              <c:layout>
                <c:manualLayout>
                  <c:x val="-5.1332024102760938E-4"/>
                  <c:y val="-0.1279310357250941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E-4107-BDB8-449821142984}"/>
                </c:ext>
              </c:extLst>
            </c:dLbl>
            <c:dLbl>
              <c:idx val="3"/>
              <c:layout>
                <c:manualLayout>
                  <c:x val="-1.0857762372484343E-3"/>
                  <c:y val="-6.93874899758449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107-BDB8-449821142984}"/>
                </c:ext>
              </c:extLst>
            </c:dLbl>
            <c:dLbl>
              <c:idx val="4"/>
              <c:layout>
                <c:manualLayout>
                  <c:x val="-3.2573287117453032E-3"/>
                  <c:y val="-0.119737027685993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D5-4F11-BB56-039EFDB1D6FF}"/>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Foaie1!$A$2:$A$6</c:f>
              <c:strCache>
                <c:ptCount val="5"/>
                <c:pt idx="0">
                  <c:v>Foarte importantă</c:v>
                </c:pt>
                <c:pt idx="1">
                  <c:v>Importantă</c:v>
                </c:pt>
                <c:pt idx="2">
                  <c:v>Puțin importantă</c:v>
                </c:pt>
                <c:pt idx="3">
                  <c:v>Neimportantă</c:v>
                </c:pt>
                <c:pt idx="4">
                  <c:v>NS/NR</c:v>
                </c:pt>
              </c:strCache>
            </c:strRef>
          </c:cat>
          <c:val>
            <c:numRef>
              <c:f>Foaie1!$B$2:$B$6</c:f>
              <c:numCache>
                <c:formatCode>0%</c:formatCode>
                <c:ptCount val="5"/>
                <c:pt idx="0">
                  <c:v>0.4</c:v>
                </c:pt>
                <c:pt idx="1">
                  <c:v>0.35</c:v>
                </c:pt>
                <c:pt idx="2">
                  <c:v>0.1</c:v>
                </c:pt>
                <c:pt idx="3">
                  <c:v>0.05</c:v>
                </c:pt>
                <c:pt idx="4">
                  <c:v>0.1</c:v>
                </c:pt>
              </c:numCache>
            </c:numRef>
          </c:val>
          <c:extLst>
            <c:ext xmlns:c16="http://schemas.microsoft.com/office/drawing/2014/chart" uri="{C3380CC4-5D6E-409C-BE32-E72D297353CC}">
              <c16:uniqueId val="{0000000B-610E-4107-BDB8-449821142984}"/>
            </c:ext>
          </c:extLst>
        </c:ser>
        <c:dLbls>
          <c:dLblPos val="ctr"/>
          <c:showLegendKey val="0"/>
          <c:showVal val="1"/>
          <c:showCatName val="0"/>
          <c:showSerName val="0"/>
          <c:showPercent val="0"/>
          <c:showBubbleSize val="0"/>
        </c:dLbls>
        <c:gapWidth val="150"/>
        <c:overlap val="100"/>
        <c:axId val="624939104"/>
        <c:axId val="624943040"/>
      </c:barChart>
      <c:catAx>
        <c:axId val="624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rgbClr val="004230"/>
                </a:solidFill>
                <a:latin typeface="Euclid Circular A" panose="020B0504000000000000" pitchFamily="34" charset="0"/>
                <a:ea typeface="Euclid Circular A" panose="020B0504000000000000" pitchFamily="34" charset="0"/>
                <a:cs typeface="+mn-cs"/>
              </a:defRPr>
            </a:pPr>
            <a:endParaRPr lang="en-US"/>
          </a:p>
        </c:txPr>
        <c:crossAx val="624943040"/>
        <c:crosses val="autoZero"/>
        <c:auto val="1"/>
        <c:lblAlgn val="ctr"/>
        <c:lblOffset val="100"/>
        <c:noMultiLvlLbl val="0"/>
      </c:catAx>
      <c:valAx>
        <c:axId val="624943040"/>
        <c:scaling>
          <c:orientation val="minMax"/>
        </c:scaling>
        <c:delete val="1"/>
        <c:axPos val="l"/>
        <c:numFmt formatCode="0%" sourceLinked="1"/>
        <c:majorTickMark val="none"/>
        <c:minorTickMark val="none"/>
        <c:tickLblPos val="nextTo"/>
        <c:crossAx val="62493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ea typeface="Cambria" panose="0204050305040603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Foaie1!$B$1</c:f>
              <c:strCache>
                <c:ptCount val="1"/>
                <c:pt idx="0">
                  <c:v>Serie 1</c:v>
                </c:pt>
              </c:strCache>
            </c:strRef>
          </c:tx>
          <c:spPr>
            <a:solidFill>
              <a:srgbClr val="00836D"/>
            </a:solidFill>
            <a:ln>
              <a:noFill/>
            </a:ln>
            <a:effectLst/>
          </c:spPr>
          <c:invertIfNegative val="0"/>
          <c:dPt>
            <c:idx val="0"/>
            <c:invertIfNegative val="0"/>
            <c:bubble3D val="0"/>
            <c:spPr>
              <a:solidFill>
                <a:srgbClr val="00836D"/>
              </a:solidFill>
              <a:ln>
                <a:noFill/>
              </a:ln>
              <a:effectLst/>
            </c:spPr>
            <c:extLst>
              <c:ext xmlns:c16="http://schemas.microsoft.com/office/drawing/2014/chart" uri="{C3380CC4-5D6E-409C-BE32-E72D297353CC}">
                <c16:uniqueId val="{0000000A-610E-4107-BDB8-449821142984}"/>
              </c:ext>
            </c:extLst>
          </c:dPt>
          <c:dPt>
            <c:idx val="1"/>
            <c:invertIfNegative val="0"/>
            <c:bubble3D val="0"/>
            <c:spPr>
              <a:solidFill>
                <a:srgbClr val="00836D">
                  <a:alpha val="80000"/>
                </a:srgbClr>
              </a:solidFill>
              <a:ln>
                <a:noFill/>
              </a:ln>
              <a:effectLst/>
            </c:spPr>
            <c:extLst>
              <c:ext xmlns:c16="http://schemas.microsoft.com/office/drawing/2014/chart" uri="{C3380CC4-5D6E-409C-BE32-E72D297353CC}">
                <c16:uniqueId val="{00000001-610E-4107-BDB8-449821142984}"/>
              </c:ext>
            </c:extLst>
          </c:dPt>
          <c:dPt>
            <c:idx val="2"/>
            <c:invertIfNegative val="0"/>
            <c:bubble3D val="0"/>
            <c:spPr>
              <a:solidFill>
                <a:srgbClr val="00836D">
                  <a:alpha val="60000"/>
                </a:srgbClr>
              </a:solidFill>
              <a:ln>
                <a:noFill/>
              </a:ln>
              <a:effectLst/>
            </c:spPr>
            <c:extLst>
              <c:ext xmlns:c16="http://schemas.microsoft.com/office/drawing/2014/chart" uri="{C3380CC4-5D6E-409C-BE32-E72D297353CC}">
                <c16:uniqueId val="{00000003-610E-4107-BDB8-449821142984}"/>
              </c:ext>
            </c:extLst>
          </c:dPt>
          <c:dPt>
            <c:idx val="3"/>
            <c:invertIfNegative val="0"/>
            <c:bubble3D val="0"/>
            <c:spPr>
              <a:solidFill>
                <a:srgbClr val="00836D">
                  <a:alpha val="40000"/>
                </a:srgbClr>
              </a:solidFill>
              <a:ln>
                <a:noFill/>
              </a:ln>
              <a:effectLst/>
            </c:spPr>
            <c:extLst>
              <c:ext xmlns:c16="http://schemas.microsoft.com/office/drawing/2014/chart" uri="{C3380CC4-5D6E-409C-BE32-E72D297353CC}">
                <c16:uniqueId val="{00000005-610E-4107-BDB8-449821142984}"/>
              </c:ext>
            </c:extLst>
          </c:dPt>
          <c:dPt>
            <c:idx val="4"/>
            <c:invertIfNegative val="0"/>
            <c:bubble3D val="0"/>
            <c:spPr>
              <a:solidFill>
                <a:srgbClr val="00836D">
                  <a:alpha val="20000"/>
                </a:srgbClr>
              </a:solidFill>
              <a:ln>
                <a:noFill/>
              </a:ln>
              <a:effectLst/>
            </c:spPr>
            <c:extLst>
              <c:ext xmlns:c16="http://schemas.microsoft.com/office/drawing/2014/chart" uri="{C3380CC4-5D6E-409C-BE32-E72D297353CC}">
                <c16:uniqueId val="{00000009-1B6F-47C8-9C53-68589687D4B9}"/>
              </c:ext>
            </c:extLst>
          </c:dPt>
          <c:dPt>
            <c:idx val="5"/>
            <c:invertIfNegative val="0"/>
            <c:bubble3D val="0"/>
            <c:spPr>
              <a:solidFill>
                <a:srgbClr val="BCB8AA"/>
              </a:solidFill>
              <a:ln>
                <a:noFill/>
              </a:ln>
              <a:effectLst/>
            </c:spPr>
            <c:extLst>
              <c:ext xmlns:c16="http://schemas.microsoft.com/office/drawing/2014/chart" uri="{C3380CC4-5D6E-409C-BE32-E72D297353CC}">
                <c16:uniqueId val="{0000000B-33E3-49E2-8BE4-92515906051B}"/>
              </c:ext>
            </c:extLst>
          </c:dPt>
          <c:dLbls>
            <c:dLbl>
              <c:idx val="0"/>
              <c:layout>
                <c:manualLayout>
                  <c:x val="-3.3418824675436262E-3"/>
                  <c:y val="-0.420745989376773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107-BDB8-449821142984}"/>
                </c:ext>
              </c:extLst>
            </c:dLbl>
            <c:dLbl>
              <c:idx val="1"/>
              <c:layout>
                <c:manualLayout>
                  <c:x val="-1.674268650635424E-3"/>
                  <c:y val="-0.4204624879307114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E-4107-BDB8-449821142984}"/>
                </c:ext>
              </c:extLst>
            </c:dLbl>
            <c:dLbl>
              <c:idx val="2"/>
              <c:layout>
                <c:manualLayout>
                  <c:x val="-6.0093867493064921E-4"/>
                  <c:y val="-0.349507356915366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E-4107-BDB8-449821142984}"/>
                </c:ext>
              </c:extLst>
            </c:dLbl>
            <c:dLbl>
              <c:idx val="3"/>
              <c:layout>
                <c:manualLayout>
                  <c:x val="0"/>
                  <c:y val="-0.1490546080962594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107-BDB8-449821142984}"/>
                </c:ext>
              </c:extLst>
            </c:dLbl>
            <c:dLbl>
              <c:idx val="4"/>
              <c:layout>
                <c:manualLayout>
                  <c:x val="-2.1715524744968687E-3"/>
                  <c:y val="-9.50865603372690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6F-47C8-9C53-68589687D4B9}"/>
                </c:ext>
              </c:extLst>
            </c:dLbl>
            <c:dLbl>
              <c:idx val="5"/>
              <c:layout>
                <c:manualLayout>
                  <c:x val="-2.1715524744970282E-3"/>
                  <c:y val="-0.1685652613726986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E3-49E2-8BE4-92515906051B}"/>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Foaie1!$A$2:$A$7</c:f>
              <c:strCache>
                <c:ptCount val="6"/>
                <c:pt idx="0">
                  <c:v>3 ani</c:v>
                </c:pt>
                <c:pt idx="1">
                  <c:v>1-2 ani</c:v>
                </c:pt>
                <c:pt idx="2">
                  <c:v>6 luni - 1 an</c:v>
                </c:pt>
                <c:pt idx="3">
                  <c:v>3-6 luni</c:v>
                </c:pt>
                <c:pt idx="4">
                  <c:v>Încă de la înființare</c:v>
                </c:pt>
                <c:pt idx="5">
                  <c:v>NS/NR</c:v>
                </c:pt>
              </c:strCache>
            </c:strRef>
          </c:cat>
          <c:val>
            <c:numRef>
              <c:f>Foaie1!$B$2:$B$7</c:f>
              <c:numCache>
                <c:formatCode>0%</c:formatCode>
                <c:ptCount val="6"/>
                <c:pt idx="0">
                  <c:v>0.27</c:v>
                </c:pt>
                <c:pt idx="1">
                  <c:v>0.27</c:v>
                </c:pt>
                <c:pt idx="2">
                  <c:v>0.22</c:v>
                </c:pt>
                <c:pt idx="3">
                  <c:v>0.09</c:v>
                </c:pt>
                <c:pt idx="4">
                  <c:v>0.05</c:v>
                </c:pt>
                <c:pt idx="5">
                  <c:v>0.1</c:v>
                </c:pt>
              </c:numCache>
            </c:numRef>
          </c:val>
          <c:extLst>
            <c:ext xmlns:c16="http://schemas.microsoft.com/office/drawing/2014/chart" uri="{C3380CC4-5D6E-409C-BE32-E72D297353CC}">
              <c16:uniqueId val="{0000000B-610E-4107-BDB8-449821142984}"/>
            </c:ext>
          </c:extLst>
        </c:ser>
        <c:dLbls>
          <c:dLblPos val="ctr"/>
          <c:showLegendKey val="0"/>
          <c:showVal val="1"/>
          <c:showCatName val="0"/>
          <c:showSerName val="0"/>
          <c:showPercent val="0"/>
          <c:showBubbleSize val="0"/>
        </c:dLbls>
        <c:gapWidth val="150"/>
        <c:overlap val="100"/>
        <c:axId val="624939104"/>
        <c:axId val="624943040"/>
      </c:barChart>
      <c:catAx>
        <c:axId val="624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rgbClr val="004230"/>
                </a:solidFill>
                <a:latin typeface="Euclid Circular A" panose="020B0504000000000000" pitchFamily="34" charset="0"/>
                <a:ea typeface="Euclid Circular A" panose="020B0504000000000000" pitchFamily="34" charset="0"/>
                <a:cs typeface="+mn-cs"/>
              </a:defRPr>
            </a:pPr>
            <a:endParaRPr lang="en-US"/>
          </a:p>
        </c:txPr>
        <c:crossAx val="624943040"/>
        <c:crosses val="autoZero"/>
        <c:auto val="1"/>
        <c:lblAlgn val="ctr"/>
        <c:lblOffset val="100"/>
        <c:noMultiLvlLbl val="0"/>
      </c:catAx>
      <c:valAx>
        <c:axId val="624943040"/>
        <c:scaling>
          <c:orientation val="minMax"/>
        </c:scaling>
        <c:delete val="1"/>
        <c:axPos val="l"/>
        <c:numFmt formatCode="0%" sourceLinked="1"/>
        <c:majorTickMark val="none"/>
        <c:minorTickMark val="none"/>
        <c:tickLblPos val="nextTo"/>
        <c:crossAx val="62493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ea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Foaie1!$B$1</c:f>
              <c:strCache>
                <c:ptCount val="1"/>
                <c:pt idx="0">
                  <c:v>Serie 1</c:v>
                </c:pt>
              </c:strCache>
            </c:strRef>
          </c:tx>
          <c:spPr>
            <a:solidFill>
              <a:srgbClr val="00836D"/>
            </a:solidFill>
            <a:ln>
              <a:noFill/>
            </a:ln>
            <a:effectLst/>
          </c:spPr>
          <c:invertIfNegative val="0"/>
          <c:dPt>
            <c:idx val="0"/>
            <c:invertIfNegative val="0"/>
            <c:bubble3D val="0"/>
            <c:spPr>
              <a:solidFill>
                <a:srgbClr val="00836D"/>
              </a:solidFill>
              <a:ln>
                <a:noFill/>
              </a:ln>
              <a:effectLst/>
            </c:spPr>
            <c:extLst>
              <c:ext xmlns:c16="http://schemas.microsoft.com/office/drawing/2014/chart" uri="{C3380CC4-5D6E-409C-BE32-E72D297353CC}">
                <c16:uniqueId val="{0000000A-610E-4107-BDB8-449821142984}"/>
              </c:ext>
            </c:extLst>
          </c:dPt>
          <c:dPt>
            <c:idx val="1"/>
            <c:invertIfNegative val="0"/>
            <c:bubble3D val="0"/>
            <c:spPr>
              <a:solidFill>
                <a:srgbClr val="00836D">
                  <a:alpha val="74902"/>
                </a:srgbClr>
              </a:solidFill>
              <a:ln>
                <a:noFill/>
              </a:ln>
              <a:effectLst/>
            </c:spPr>
            <c:extLst>
              <c:ext xmlns:c16="http://schemas.microsoft.com/office/drawing/2014/chart" uri="{C3380CC4-5D6E-409C-BE32-E72D297353CC}">
                <c16:uniqueId val="{00000001-610E-4107-BDB8-449821142984}"/>
              </c:ext>
            </c:extLst>
          </c:dPt>
          <c:dPt>
            <c:idx val="2"/>
            <c:invertIfNegative val="0"/>
            <c:bubble3D val="0"/>
            <c:spPr>
              <a:solidFill>
                <a:srgbClr val="00836D">
                  <a:alpha val="50196"/>
                </a:srgbClr>
              </a:solidFill>
              <a:ln>
                <a:noFill/>
              </a:ln>
              <a:effectLst/>
            </c:spPr>
            <c:extLst>
              <c:ext xmlns:c16="http://schemas.microsoft.com/office/drawing/2014/chart" uri="{C3380CC4-5D6E-409C-BE32-E72D297353CC}">
                <c16:uniqueId val="{00000003-610E-4107-BDB8-449821142984}"/>
              </c:ext>
            </c:extLst>
          </c:dPt>
          <c:dPt>
            <c:idx val="3"/>
            <c:invertIfNegative val="0"/>
            <c:bubble3D val="0"/>
            <c:spPr>
              <a:solidFill>
                <a:srgbClr val="00836D">
                  <a:alpha val="25098"/>
                </a:srgbClr>
              </a:solidFill>
              <a:ln>
                <a:noFill/>
              </a:ln>
              <a:effectLst/>
            </c:spPr>
            <c:extLst>
              <c:ext xmlns:c16="http://schemas.microsoft.com/office/drawing/2014/chart" uri="{C3380CC4-5D6E-409C-BE32-E72D297353CC}">
                <c16:uniqueId val="{00000005-610E-4107-BDB8-449821142984}"/>
              </c:ext>
            </c:extLst>
          </c:dPt>
          <c:dPt>
            <c:idx val="4"/>
            <c:invertIfNegative val="0"/>
            <c:bubble3D val="0"/>
            <c:spPr>
              <a:solidFill>
                <a:srgbClr val="BCB8AA"/>
              </a:solidFill>
              <a:ln>
                <a:noFill/>
              </a:ln>
              <a:effectLst/>
            </c:spPr>
            <c:extLst>
              <c:ext xmlns:c16="http://schemas.microsoft.com/office/drawing/2014/chart" uri="{C3380CC4-5D6E-409C-BE32-E72D297353CC}">
                <c16:uniqueId val="{00000007-888E-4B12-B8DE-4CC391EA1B59}"/>
              </c:ext>
            </c:extLst>
          </c:dPt>
          <c:dLbls>
            <c:dLbl>
              <c:idx val="0"/>
              <c:layout>
                <c:manualLayout>
                  <c:x val="-5.3137805833901623E-3"/>
                  <c:y val="-0.395580658875070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107-BDB8-449821142984}"/>
                </c:ext>
              </c:extLst>
            </c:dLbl>
            <c:dLbl>
              <c:idx val="1"/>
              <c:layout>
                <c:manualLayout>
                  <c:x val="-5.618108372989144E-3"/>
                  <c:y val="-0.383606843827009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E-4107-BDB8-449821142984}"/>
                </c:ext>
              </c:extLst>
            </c:dLbl>
            <c:dLbl>
              <c:idx val="2"/>
              <c:layout>
                <c:manualLayout>
                  <c:x val="-2.0169479524957763E-4"/>
                  <c:y val="-0.2409763153723105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E-4107-BDB8-449821142984}"/>
                </c:ext>
              </c:extLst>
            </c:dLbl>
            <c:dLbl>
              <c:idx val="3"/>
              <c:layout>
                <c:manualLayout>
                  <c:x val="-1.2854743724947301E-3"/>
                  <c:y val="-0.2115787710221786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107-BDB8-449821142984}"/>
                </c:ext>
              </c:extLst>
            </c:dLbl>
            <c:dLbl>
              <c:idx val="4"/>
              <c:layout>
                <c:manualLayout>
                  <c:x val="3.3449661078213278E-3"/>
                  <c:y val="-0.206236759810350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8E-4B12-B8DE-4CC391EA1B59}"/>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Foaie1!$A$2:$A$6</c:f>
              <c:strCache>
                <c:ptCount val="5"/>
                <c:pt idx="0">
                  <c:v>Maximizarea valorii afacerii la vânzare</c:v>
                </c:pt>
                <c:pt idx="1">
                  <c:v>Protejarea intereselor angajaților și clienților</c:v>
                </c:pt>
                <c:pt idx="2">
                  <c:v>Asigurarea unei tranziții line pentru succesor</c:v>
                </c:pt>
                <c:pt idx="3">
                  <c:v>Minimizarea impactului fiscal</c:v>
                </c:pt>
                <c:pt idx="4">
                  <c:v>NS/NR</c:v>
                </c:pt>
              </c:strCache>
            </c:strRef>
          </c:cat>
          <c:val>
            <c:numRef>
              <c:f>Foaie1!$B$2:$B$6</c:f>
              <c:numCache>
                <c:formatCode>0%</c:formatCode>
                <c:ptCount val="5"/>
                <c:pt idx="0">
                  <c:v>0.46</c:v>
                </c:pt>
                <c:pt idx="1">
                  <c:v>0.45</c:v>
                </c:pt>
                <c:pt idx="2">
                  <c:v>0.27</c:v>
                </c:pt>
                <c:pt idx="3">
                  <c:v>0.23</c:v>
                </c:pt>
                <c:pt idx="4">
                  <c:v>0.22</c:v>
                </c:pt>
              </c:numCache>
            </c:numRef>
          </c:val>
          <c:extLst>
            <c:ext xmlns:c16="http://schemas.microsoft.com/office/drawing/2014/chart" uri="{C3380CC4-5D6E-409C-BE32-E72D297353CC}">
              <c16:uniqueId val="{0000000B-610E-4107-BDB8-449821142984}"/>
            </c:ext>
          </c:extLst>
        </c:ser>
        <c:dLbls>
          <c:dLblPos val="ctr"/>
          <c:showLegendKey val="0"/>
          <c:showVal val="1"/>
          <c:showCatName val="0"/>
          <c:showSerName val="0"/>
          <c:showPercent val="0"/>
          <c:showBubbleSize val="0"/>
        </c:dLbls>
        <c:gapWidth val="150"/>
        <c:overlap val="100"/>
        <c:axId val="624939104"/>
        <c:axId val="624943040"/>
      </c:barChart>
      <c:catAx>
        <c:axId val="624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rgbClr val="004230"/>
                </a:solidFill>
                <a:latin typeface="Euclid Circular A" panose="020B0504000000000000" pitchFamily="34" charset="0"/>
                <a:ea typeface="Euclid Circular A" panose="020B0504000000000000" pitchFamily="34" charset="0"/>
                <a:cs typeface="+mn-cs"/>
              </a:defRPr>
            </a:pPr>
            <a:endParaRPr lang="en-US"/>
          </a:p>
        </c:txPr>
        <c:crossAx val="624943040"/>
        <c:crosses val="autoZero"/>
        <c:auto val="1"/>
        <c:lblAlgn val="ctr"/>
        <c:lblOffset val="100"/>
        <c:noMultiLvlLbl val="0"/>
      </c:catAx>
      <c:valAx>
        <c:axId val="624943040"/>
        <c:scaling>
          <c:orientation val="minMax"/>
        </c:scaling>
        <c:delete val="1"/>
        <c:axPos val="l"/>
        <c:numFmt formatCode="0%" sourceLinked="1"/>
        <c:majorTickMark val="none"/>
        <c:minorTickMark val="none"/>
        <c:tickLblPos val="nextTo"/>
        <c:crossAx val="62493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ea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Foaie1!$B$1</c:f>
              <c:strCache>
                <c:ptCount val="1"/>
                <c:pt idx="0">
                  <c:v>Serie 1</c:v>
                </c:pt>
              </c:strCache>
            </c:strRef>
          </c:tx>
          <c:spPr>
            <a:solidFill>
              <a:srgbClr val="00836D"/>
            </a:solidFill>
            <a:ln>
              <a:noFill/>
            </a:ln>
            <a:effectLst/>
          </c:spPr>
          <c:invertIfNegative val="0"/>
          <c:dPt>
            <c:idx val="0"/>
            <c:invertIfNegative val="0"/>
            <c:bubble3D val="0"/>
            <c:spPr>
              <a:solidFill>
                <a:srgbClr val="00836D"/>
              </a:solidFill>
              <a:ln>
                <a:noFill/>
              </a:ln>
              <a:effectLst/>
            </c:spPr>
            <c:extLst>
              <c:ext xmlns:c16="http://schemas.microsoft.com/office/drawing/2014/chart" uri="{C3380CC4-5D6E-409C-BE32-E72D297353CC}">
                <c16:uniqueId val="{0000000A-610E-4107-BDB8-449821142984}"/>
              </c:ext>
            </c:extLst>
          </c:dPt>
          <c:dPt>
            <c:idx val="1"/>
            <c:invertIfNegative val="0"/>
            <c:bubble3D val="0"/>
            <c:spPr>
              <a:solidFill>
                <a:srgbClr val="00836D">
                  <a:alpha val="80000"/>
                </a:srgbClr>
              </a:solidFill>
              <a:ln>
                <a:noFill/>
              </a:ln>
              <a:effectLst/>
            </c:spPr>
            <c:extLst>
              <c:ext xmlns:c16="http://schemas.microsoft.com/office/drawing/2014/chart" uri="{C3380CC4-5D6E-409C-BE32-E72D297353CC}">
                <c16:uniqueId val="{00000001-610E-4107-BDB8-449821142984}"/>
              </c:ext>
            </c:extLst>
          </c:dPt>
          <c:dPt>
            <c:idx val="2"/>
            <c:invertIfNegative val="0"/>
            <c:bubble3D val="0"/>
            <c:spPr>
              <a:solidFill>
                <a:srgbClr val="00836D">
                  <a:alpha val="60000"/>
                </a:srgbClr>
              </a:solidFill>
              <a:ln>
                <a:noFill/>
              </a:ln>
              <a:effectLst/>
            </c:spPr>
            <c:extLst>
              <c:ext xmlns:c16="http://schemas.microsoft.com/office/drawing/2014/chart" uri="{C3380CC4-5D6E-409C-BE32-E72D297353CC}">
                <c16:uniqueId val="{00000003-610E-4107-BDB8-449821142984}"/>
              </c:ext>
            </c:extLst>
          </c:dPt>
          <c:dPt>
            <c:idx val="3"/>
            <c:invertIfNegative val="0"/>
            <c:bubble3D val="0"/>
            <c:spPr>
              <a:solidFill>
                <a:srgbClr val="00836D">
                  <a:alpha val="40000"/>
                </a:srgbClr>
              </a:solidFill>
              <a:ln>
                <a:noFill/>
              </a:ln>
              <a:effectLst/>
            </c:spPr>
            <c:extLst>
              <c:ext xmlns:c16="http://schemas.microsoft.com/office/drawing/2014/chart" uri="{C3380CC4-5D6E-409C-BE32-E72D297353CC}">
                <c16:uniqueId val="{00000005-610E-4107-BDB8-449821142984}"/>
              </c:ext>
            </c:extLst>
          </c:dPt>
          <c:dPt>
            <c:idx val="4"/>
            <c:invertIfNegative val="0"/>
            <c:bubble3D val="0"/>
            <c:spPr>
              <a:solidFill>
                <a:srgbClr val="00836D">
                  <a:alpha val="20000"/>
                </a:srgbClr>
              </a:solidFill>
              <a:ln>
                <a:noFill/>
              </a:ln>
              <a:effectLst/>
            </c:spPr>
            <c:extLst>
              <c:ext xmlns:c16="http://schemas.microsoft.com/office/drawing/2014/chart" uri="{C3380CC4-5D6E-409C-BE32-E72D297353CC}">
                <c16:uniqueId val="{00000007-888E-4B12-B8DE-4CC391EA1B59}"/>
              </c:ext>
            </c:extLst>
          </c:dPt>
          <c:dPt>
            <c:idx val="5"/>
            <c:invertIfNegative val="0"/>
            <c:bubble3D val="0"/>
            <c:spPr>
              <a:solidFill>
                <a:srgbClr val="BCB8AA"/>
              </a:solidFill>
              <a:ln>
                <a:noFill/>
              </a:ln>
              <a:effectLst/>
            </c:spPr>
            <c:extLst>
              <c:ext xmlns:c16="http://schemas.microsoft.com/office/drawing/2014/chart" uri="{C3380CC4-5D6E-409C-BE32-E72D297353CC}">
                <c16:uniqueId val="{0000000B-0C1F-44D3-B694-CBA462A23E8E}"/>
              </c:ext>
            </c:extLst>
          </c:dPt>
          <c:dLbls>
            <c:dLbl>
              <c:idx val="0"/>
              <c:layout>
                <c:manualLayout>
                  <c:x val="7.8030576868852114E-3"/>
                  <c:y val="-0.3667473087287976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107-BDB8-449821142984}"/>
                </c:ext>
              </c:extLst>
            </c:dLbl>
            <c:dLbl>
              <c:idx val="1"/>
              <c:layout>
                <c:manualLayout>
                  <c:x val="-2.5603904339217779E-3"/>
                  <c:y val="-0.227124555057572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E-4107-BDB8-449821142984}"/>
                </c:ext>
              </c:extLst>
            </c:dLbl>
            <c:dLbl>
              <c:idx val="2"/>
              <c:layout>
                <c:manualLayout>
                  <c:x val="3.5424686324999721E-3"/>
                  <c:y val="-0.19615944430833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E-4107-BDB8-449821142984}"/>
                </c:ext>
              </c:extLst>
            </c:dLbl>
            <c:dLbl>
              <c:idx val="3"/>
              <c:layout>
                <c:manualLayout>
                  <c:x val="0"/>
                  <c:y val="-8.3647735297084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107-BDB8-449821142984}"/>
                </c:ext>
              </c:extLst>
            </c:dLbl>
            <c:dLbl>
              <c:idx val="4"/>
              <c:layout>
                <c:manualLayout>
                  <c:x val="-1.0857980778905239E-3"/>
                  <c:y val="-4.1682819097577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8E-4B12-B8DE-4CC391EA1B59}"/>
                </c:ext>
              </c:extLst>
            </c:dLbl>
            <c:dLbl>
              <c:idx val="5"/>
              <c:layout>
                <c:manualLayout>
                  <c:x val="4.6302852110357952E-3"/>
                  <c:y val="-8.28812454064648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1F-44D3-B694-CBA462A23E8E}"/>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Foaie1!$A$2:$A$7</c:f>
              <c:strCache>
                <c:ptCount val="6"/>
                <c:pt idx="0">
                  <c:v>Vânzare integrală</c:v>
                </c:pt>
                <c:pt idx="1">
                  <c:v>Vânzare parțială către un investitor</c:v>
                </c:pt>
                <c:pt idx="2">
                  <c:v>Tranziție către familie sau echipa de management</c:v>
                </c:pt>
                <c:pt idx="3">
                  <c:v>Listare la bursă (IPO)</c:v>
                </c:pt>
                <c:pt idx="4">
                  <c:v>Lichidare</c:v>
                </c:pt>
                <c:pt idx="5">
                  <c:v>NS/NR</c:v>
                </c:pt>
              </c:strCache>
            </c:strRef>
          </c:cat>
          <c:val>
            <c:numRef>
              <c:f>Foaie1!$B$2:$B$7</c:f>
              <c:numCache>
                <c:formatCode>0%</c:formatCode>
                <c:ptCount val="6"/>
                <c:pt idx="0">
                  <c:v>0.67</c:v>
                </c:pt>
                <c:pt idx="1">
                  <c:v>0.42</c:v>
                </c:pt>
                <c:pt idx="2">
                  <c:v>0.33</c:v>
                </c:pt>
                <c:pt idx="3">
                  <c:v>0.12</c:v>
                </c:pt>
                <c:pt idx="4">
                  <c:v>0.03</c:v>
                </c:pt>
                <c:pt idx="5">
                  <c:v>0.12</c:v>
                </c:pt>
              </c:numCache>
            </c:numRef>
          </c:val>
          <c:extLst>
            <c:ext xmlns:c16="http://schemas.microsoft.com/office/drawing/2014/chart" uri="{C3380CC4-5D6E-409C-BE32-E72D297353CC}">
              <c16:uniqueId val="{0000000B-610E-4107-BDB8-449821142984}"/>
            </c:ext>
          </c:extLst>
        </c:ser>
        <c:dLbls>
          <c:dLblPos val="ctr"/>
          <c:showLegendKey val="0"/>
          <c:showVal val="1"/>
          <c:showCatName val="0"/>
          <c:showSerName val="0"/>
          <c:showPercent val="0"/>
          <c:showBubbleSize val="0"/>
        </c:dLbls>
        <c:gapWidth val="150"/>
        <c:overlap val="100"/>
        <c:axId val="624939104"/>
        <c:axId val="624943040"/>
      </c:barChart>
      <c:catAx>
        <c:axId val="624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rgbClr val="004230"/>
                </a:solidFill>
                <a:latin typeface="Euclid Circular A" panose="020B0504000000000000" pitchFamily="34" charset="0"/>
                <a:ea typeface="Euclid Circular A" panose="020B0504000000000000" pitchFamily="34" charset="0"/>
                <a:cs typeface="+mn-cs"/>
              </a:defRPr>
            </a:pPr>
            <a:endParaRPr lang="en-US"/>
          </a:p>
        </c:txPr>
        <c:crossAx val="624943040"/>
        <c:crosses val="autoZero"/>
        <c:auto val="1"/>
        <c:lblAlgn val="ctr"/>
        <c:lblOffset val="100"/>
        <c:noMultiLvlLbl val="0"/>
      </c:catAx>
      <c:valAx>
        <c:axId val="624943040"/>
        <c:scaling>
          <c:orientation val="minMax"/>
        </c:scaling>
        <c:delete val="1"/>
        <c:axPos val="l"/>
        <c:numFmt formatCode="0%" sourceLinked="1"/>
        <c:majorTickMark val="none"/>
        <c:minorTickMark val="none"/>
        <c:tickLblPos val="nextTo"/>
        <c:crossAx val="62493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ea typeface="Cambria" panose="0204050305040603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71443030370395"/>
          <c:y val="3.0665168917627793E-2"/>
          <c:w val="0.47885590063068117"/>
          <c:h val="0.83130065717607726"/>
        </c:manualLayout>
      </c:layout>
      <c:doughnutChart>
        <c:varyColors val="1"/>
        <c:ser>
          <c:idx val="0"/>
          <c:order val="0"/>
          <c:tx>
            <c:strRef>
              <c:f>Foaie1!$B$1</c:f>
              <c:strCache>
                <c:ptCount val="1"/>
                <c:pt idx="0">
                  <c:v>Vânzări</c:v>
                </c:pt>
              </c:strCache>
            </c:strRef>
          </c:tx>
          <c:spPr>
            <a:scene3d>
              <a:camera prst="orthographicFront"/>
              <a:lightRig rig="threePt" dir="t"/>
            </a:scene3d>
            <a:sp3d>
              <a:bevelT w="63500" h="88900"/>
              <a:bevelB w="63500" h="88900"/>
            </a:sp3d>
          </c:spPr>
          <c:explosion val="4"/>
          <c:dPt>
            <c:idx val="0"/>
            <c:bubble3D val="0"/>
            <c:spPr>
              <a:solidFill>
                <a:srgbClr val="00836D">
                  <a:alpha val="80000"/>
                </a:srgbClr>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2-C1DD-40CB-809F-7A7B7E3A9DDA}"/>
              </c:ext>
            </c:extLst>
          </c:dPt>
          <c:dPt>
            <c:idx val="1"/>
            <c:bubble3D val="0"/>
            <c:spPr>
              <a:solidFill>
                <a:srgbClr val="E5B57C"/>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3-769B-4764-AA08-E7C3520500EC}"/>
              </c:ext>
            </c:extLst>
          </c:dPt>
          <c:dPt>
            <c:idx val="2"/>
            <c:bubble3D val="0"/>
            <c:spPr>
              <a:solidFill>
                <a:srgbClr val="BCB8AA"/>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1-C1DD-40CB-809F-7A7B7E3A9DD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Euclid Circular A" panose="020B0504000000000000" pitchFamily="34" charset="0"/>
                    <a:ea typeface="Euclid Circular A" panose="020B0504000000000000" pitchFamily="34" charset="0"/>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Foaie1!$A$2:$A$4</c:f>
              <c:strCache>
                <c:ptCount val="3"/>
                <c:pt idx="0">
                  <c:v>Da</c:v>
                </c:pt>
                <c:pt idx="1">
                  <c:v>Nu</c:v>
                </c:pt>
                <c:pt idx="2">
                  <c:v>NS/NR</c:v>
                </c:pt>
              </c:strCache>
            </c:strRef>
          </c:cat>
          <c:val>
            <c:numRef>
              <c:f>Foaie1!$B$2:$B$4</c:f>
              <c:numCache>
                <c:formatCode>0%</c:formatCode>
                <c:ptCount val="3"/>
                <c:pt idx="0">
                  <c:v>0.16</c:v>
                </c:pt>
                <c:pt idx="1">
                  <c:v>0.76</c:v>
                </c:pt>
                <c:pt idx="2">
                  <c:v>0.08</c:v>
                </c:pt>
              </c:numCache>
            </c:numRef>
          </c:val>
          <c:extLst>
            <c:ext xmlns:c16="http://schemas.microsoft.com/office/drawing/2014/chart" uri="{C3380CC4-5D6E-409C-BE32-E72D297353CC}">
              <c16:uniqueId val="{00000000-C1DD-40CB-809F-7A7B7E3A9DDA}"/>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manualLayout>
          <c:xMode val="edge"/>
          <c:yMode val="edge"/>
          <c:x val="9.8888646834634913E-2"/>
          <c:y val="0.91943010508392953"/>
          <c:w val="0.79879209374873805"/>
          <c:h val="6.2703821534339316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4230"/>
              </a:solidFill>
              <a:latin typeface="Euclid Circular A" panose="020B0504000000000000" pitchFamily="34" charset="0"/>
              <a:ea typeface="Euclid Circular A" panose="020B0504000000000000"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71443030370395"/>
          <c:y val="3.0665168917627793E-2"/>
          <c:w val="0.47885590063068117"/>
          <c:h val="0.83130065717607726"/>
        </c:manualLayout>
      </c:layout>
      <c:doughnutChart>
        <c:varyColors val="1"/>
        <c:ser>
          <c:idx val="0"/>
          <c:order val="0"/>
          <c:tx>
            <c:strRef>
              <c:f>Foaie1!$B$1</c:f>
              <c:strCache>
                <c:ptCount val="1"/>
                <c:pt idx="0">
                  <c:v>Vânzări</c:v>
                </c:pt>
              </c:strCache>
            </c:strRef>
          </c:tx>
          <c:spPr>
            <a:scene3d>
              <a:camera prst="orthographicFront"/>
              <a:lightRig rig="threePt" dir="t"/>
            </a:scene3d>
            <a:sp3d>
              <a:bevelT w="63500" h="88900"/>
              <a:bevelB w="63500" h="88900"/>
            </a:sp3d>
          </c:spPr>
          <c:explosion val="4"/>
          <c:dPt>
            <c:idx val="0"/>
            <c:bubble3D val="0"/>
            <c:spPr>
              <a:solidFill>
                <a:srgbClr val="00836D">
                  <a:alpha val="80000"/>
                </a:srgbClr>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2-C1DD-40CB-809F-7A7B7E3A9DDA}"/>
              </c:ext>
            </c:extLst>
          </c:dPt>
          <c:dPt>
            <c:idx val="1"/>
            <c:bubble3D val="0"/>
            <c:spPr>
              <a:solidFill>
                <a:srgbClr val="E5B57C"/>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3-769B-4764-AA08-E7C3520500EC}"/>
              </c:ext>
            </c:extLst>
          </c:dPt>
          <c:dPt>
            <c:idx val="2"/>
            <c:bubble3D val="0"/>
            <c:spPr>
              <a:solidFill>
                <a:srgbClr val="BCB8AA"/>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1-C1DD-40CB-809F-7A7B7E3A9DD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Euclid Circular A" panose="020B0504000000000000" pitchFamily="34" charset="0"/>
                    <a:ea typeface="Euclid Circular A" panose="020B0504000000000000" pitchFamily="34" charset="0"/>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Foaie1!$A$2:$A$4</c:f>
              <c:strCache>
                <c:ptCount val="3"/>
                <c:pt idx="0">
                  <c:v>Da</c:v>
                </c:pt>
                <c:pt idx="1">
                  <c:v>Nu</c:v>
                </c:pt>
                <c:pt idx="2">
                  <c:v>NS/NR</c:v>
                </c:pt>
              </c:strCache>
            </c:strRef>
          </c:cat>
          <c:val>
            <c:numRef>
              <c:f>Foaie1!$B$2:$B$4</c:f>
              <c:numCache>
                <c:formatCode>0%</c:formatCode>
                <c:ptCount val="3"/>
                <c:pt idx="0">
                  <c:v>0.04</c:v>
                </c:pt>
                <c:pt idx="1">
                  <c:v>0.88</c:v>
                </c:pt>
                <c:pt idx="2">
                  <c:v>0.08</c:v>
                </c:pt>
              </c:numCache>
            </c:numRef>
          </c:val>
          <c:extLst>
            <c:ext xmlns:c16="http://schemas.microsoft.com/office/drawing/2014/chart" uri="{C3380CC4-5D6E-409C-BE32-E72D297353CC}">
              <c16:uniqueId val="{00000000-C1DD-40CB-809F-7A7B7E3A9DDA}"/>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manualLayout>
          <c:xMode val="edge"/>
          <c:yMode val="edge"/>
          <c:x val="9.8888646834634913E-2"/>
          <c:y val="0.91943010508392953"/>
          <c:w val="0.79879209374873805"/>
          <c:h val="6.2703821534339316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4230"/>
              </a:solidFill>
              <a:latin typeface="Euclid Circular A" panose="020B0504000000000000" pitchFamily="34" charset="0"/>
              <a:ea typeface="Euclid Circular A" panose="020B0504000000000000"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71443030370395"/>
          <c:y val="3.0665168917627793E-2"/>
          <c:w val="0.47885590063068117"/>
          <c:h val="0.83130065717607726"/>
        </c:manualLayout>
      </c:layout>
      <c:doughnutChart>
        <c:varyColors val="1"/>
        <c:ser>
          <c:idx val="0"/>
          <c:order val="0"/>
          <c:tx>
            <c:strRef>
              <c:f>Foaie1!$B$1</c:f>
              <c:strCache>
                <c:ptCount val="1"/>
                <c:pt idx="0">
                  <c:v>Vânzări</c:v>
                </c:pt>
              </c:strCache>
            </c:strRef>
          </c:tx>
          <c:spPr>
            <a:scene3d>
              <a:camera prst="orthographicFront"/>
              <a:lightRig rig="threePt" dir="t"/>
            </a:scene3d>
            <a:sp3d>
              <a:bevelT w="63500" h="88900"/>
              <a:bevelB w="63500" h="88900"/>
            </a:sp3d>
          </c:spPr>
          <c:explosion val="4"/>
          <c:dPt>
            <c:idx val="0"/>
            <c:bubble3D val="0"/>
            <c:spPr>
              <a:solidFill>
                <a:srgbClr val="00836D">
                  <a:alpha val="80000"/>
                </a:srgbClr>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2-C1DD-40CB-809F-7A7B7E3A9DDA}"/>
              </c:ext>
            </c:extLst>
          </c:dPt>
          <c:dPt>
            <c:idx val="1"/>
            <c:bubble3D val="0"/>
            <c:spPr>
              <a:solidFill>
                <a:srgbClr val="E5B57C"/>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3-769B-4764-AA08-E7C3520500EC}"/>
              </c:ext>
            </c:extLst>
          </c:dPt>
          <c:dPt>
            <c:idx val="2"/>
            <c:bubble3D val="0"/>
            <c:spPr>
              <a:solidFill>
                <a:srgbClr val="BCB8AA"/>
              </a:solidFill>
              <a:ln>
                <a:noFill/>
              </a:ln>
              <a:effectLst/>
              <a:scene3d>
                <a:camera prst="orthographicFront"/>
                <a:lightRig rig="threePt" dir="t"/>
              </a:scene3d>
              <a:sp3d>
                <a:bevelT w="63500" h="88900"/>
                <a:bevelB w="63500" h="88900"/>
              </a:sp3d>
            </c:spPr>
            <c:extLst>
              <c:ext xmlns:c16="http://schemas.microsoft.com/office/drawing/2014/chart" uri="{C3380CC4-5D6E-409C-BE32-E72D297353CC}">
                <c16:uniqueId val="{00000001-C1DD-40CB-809F-7A7B7E3A9DD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Euclid Circular A" panose="020B0504000000000000" pitchFamily="34" charset="0"/>
                    <a:ea typeface="Euclid Circular A" panose="020B0504000000000000" pitchFamily="34" charset="0"/>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Foaie1!$A$2:$A$4</c:f>
              <c:strCache>
                <c:ptCount val="3"/>
                <c:pt idx="0">
                  <c:v>Da</c:v>
                </c:pt>
                <c:pt idx="1">
                  <c:v>Nu</c:v>
                </c:pt>
                <c:pt idx="2">
                  <c:v>NS/NR</c:v>
                </c:pt>
              </c:strCache>
            </c:strRef>
          </c:cat>
          <c:val>
            <c:numRef>
              <c:f>Foaie1!$B$2:$B$4</c:f>
              <c:numCache>
                <c:formatCode>0%</c:formatCode>
                <c:ptCount val="3"/>
                <c:pt idx="0">
                  <c:v>0.14000000000000001</c:v>
                </c:pt>
                <c:pt idx="1">
                  <c:v>0.75</c:v>
                </c:pt>
                <c:pt idx="2">
                  <c:v>0.11</c:v>
                </c:pt>
              </c:numCache>
            </c:numRef>
          </c:val>
          <c:extLst>
            <c:ext xmlns:c16="http://schemas.microsoft.com/office/drawing/2014/chart" uri="{C3380CC4-5D6E-409C-BE32-E72D297353CC}">
              <c16:uniqueId val="{00000000-C1DD-40CB-809F-7A7B7E3A9DDA}"/>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layout>
        <c:manualLayout>
          <c:xMode val="edge"/>
          <c:yMode val="edge"/>
          <c:x val="9.8888646834634913E-2"/>
          <c:y val="0.91943010508392953"/>
          <c:w val="0.79879209374873805"/>
          <c:h val="6.2703821534339316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4230"/>
              </a:solidFill>
              <a:latin typeface="Euclid Circular A" panose="020B0504000000000000" pitchFamily="34" charset="0"/>
              <a:ea typeface="Euclid Circular A" panose="020B0504000000000000"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Foaie1!$B$1</c:f>
              <c:strCache>
                <c:ptCount val="1"/>
                <c:pt idx="0">
                  <c:v>Serie 1</c:v>
                </c:pt>
              </c:strCache>
            </c:strRef>
          </c:tx>
          <c:spPr>
            <a:solidFill>
              <a:srgbClr val="00836D"/>
            </a:solidFill>
            <a:ln>
              <a:noFill/>
            </a:ln>
            <a:effectLst/>
          </c:spPr>
          <c:invertIfNegative val="0"/>
          <c:dPt>
            <c:idx val="0"/>
            <c:invertIfNegative val="0"/>
            <c:bubble3D val="0"/>
            <c:spPr>
              <a:solidFill>
                <a:srgbClr val="00836D"/>
              </a:solidFill>
              <a:ln>
                <a:noFill/>
              </a:ln>
              <a:effectLst/>
            </c:spPr>
            <c:extLst>
              <c:ext xmlns:c16="http://schemas.microsoft.com/office/drawing/2014/chart" uri="{C3380CC4-5D6E-409C-BE32-E72D297353CC}">
                <c16:uniqueId val="{0000000A-610E-4107-BDB8-449821142984}"/>
              </c:ext>
            </c:extLst>
          </c:dPt>
          <c:dPt>
            <c:idx val="1"/>
            <c:invertIfNegative val="0"/>
            <c:bubble3D val="0"/>
            <c:spPr>
              <a:solidFill>
                <a:srgbClr val="00836D">
                  <a:alpha val="80000"/>
                </a:srgbClr>
              </a:solidFill>
              <a:ln>
                <a:noFill/>
              </a:ln>
              <a:effectLst/>
            </c:spPr>
            <c:extLst>
              <c:ext xmlns:c16="http://schemas.microsoft.com/office/drawing/2014/chart" uri="{C3380CC4-5D6E-409C-BE32-E72D297353CC}">
                <c16:uniqueId val="{00000001-610E-4107-BDB8-449821142984}"/>
              </c:ext>
            </c:extLst>
          </c:dPt>
          <c:dPt>
            <c:idx val="2"/>
            <c:invertIfNegative val="0"/>
            <c:bubble3D val="0"/>
            <c:spPr>
              <a:solidFill>
                <a:srgbClr val="00836D">
                  <a:alpha val="60000"/>
                </a:srgbClr>
              </a:solidFill>
              <a:ln>
                <a:noFill/>
              </a:ln>
              <a:effectLst/>
            </c:spPr>
            <c:extLst>
              <c:ext xmlns:c16="http://schemas.microsoft.com/office/drawing/2014/chart" uri="{C3380CC4-5D6E-409C-BE32-E72D297353CC}">
                <c16:uniqueId val="{00000003-610E-4107-BDB8-449821142984}"/>
              </c:ext>
            </c:extLst>
          </c:dPt>
          <c:dPt>
            <c:idx val="3"/>
            <c:invertIfNegative val="0"/>
            <c:bubble3D val="0"/>
            <c:spPr>
              <a:solidFill>
                <a:srgbClr val="00836D">
                  <a:alpha val="40000"/>
                </a:srgbClr>
              </a:solidFill>
              <a:ln>
                <a:noFill/>
              </a:ln>
              <a:effectLst/>
            </c:spPr>
            <c:extLst>
              <c:ext xmlns:c16="http://schemas.microsoft.com/office/drawing/2014/chart" uri="{C3380CC4-5D6E-409C-BE32-E72D297353CC}">
                <c16:uniqueId val="{00000005-610E-4107-BDB8-449821142984}"/>
              </c:ext>
            </c:extLst>
          </c:dPt>
          <c:dPt>
            <c:idx val="4"/>
            <c:invertIfNegative val="0"/>
            <c:bubble3D val="0"/>
            <c:spPr>
              <a:solidFill>
                <a:srgbClr val="00836D">
                  <a:alpha val="20000"/>
                </a:srgbClr>
              </a:solidFill>
              <a:ln>
                <a:noFill/>
              </a:ln>
              <a:effectLst/>
            </c:spPr>
            <c:extLst>
              <c:ext xmlns:c16="http://schemas.microsoft.com/office/drawing/2014/chart" uri="{C3380CC4-5D6E-409C-BE32-E72D297353CC}">
                <c16:uniqueId val="{00000000-AD2C-45FC-AAEC-0FF9616C1ECE}"/>
              </c:ext>
            </c:extLst>
          </c:dPt>
          <c:dPt>
            <c:idx val="5"/>
            <c:invertIfNegative val="0"/>
            <c:bubble3D val="0"/>
            <c:spPr>
              <a:solidFill>
                <a:srgbClr val="BCB8AA"/>
              </a:solidFill>
              <a:ln>
                <a:noFill/>
              </a:ln>
              <a:effectLst/>
            </c:spPr>
            <c:extLst>
              <c:ext xmlns:c16="http://schemas.microsoft.com/office/drawing/2014/chart" uri="{C3380CC4-5D6E-409C-BE32-E72D297353CC}">
                <c16:uniqueId val="{00000007-5B53-4B44-B902-725C7F2D5C96}"/>
              </c:ext>
            </c:extLst>
          </c:dPt>
          <c:dLbls>
            <c:dLbl>
              <c:idx val="0"/>
              <c:layout>
                <c:manualLayout>
                  <c:x val="-3.3418824675436262E-3"/>
                  <c:y val="-0.420745989376773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0E-4107-BDB8-449821142984}"/>
                </c:ext>
              </c:extLst>
            </c:dLbl>
            <c:dLbl>
              <c:idx val="1"/>
              <c:layout>
                <c:manualLayout>
                  <c:x val="8.1853306552487851E-3"/>
                  <c:y val="-0.395045647130031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0E-4107-BDB8-449821142984}"/>
                </c:ext>
              </c:extLst>
            </c:dLbl>
            <c:dLbl>
              <c:idx val="2"/>
              <c:layout>
                <c:manualLayout>
                  <c:x val="1.5706137995662197E-3"/>
                  <c:y val="-0.290399495084091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0E-4107-BDB8-449821142984}"/>
                </c:ext>
              </c:extLst>
            </c:dLbl>
            <c:dLbl>
              <c:idx val="3"/>
              <c:layout>
                <c:manualLayout>
                  <c:x val="-1.0857980778905239E-3"/>
                  <c:y val="-0.27297452119150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0E-4107-BDB8-449821142984}"/>
                </c:ext>
              </c:extLst>
            </c:dLbl>
            <c:dLbl>
              <c:idx val="4"/>
              <c:layout>
                <c:manualLayout>
                  <c:x val="1.0857980778903793E-3"/>
                  <c:y val="-0.232137993399720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2C-45FC-AAEC-0FF9616C1ECE}"/>
                </c:ext>
              </c:extLst>
            </c:dLbl>
            <c:dLbl>
              <c:idx val="5"/>
              <c:layout>
                <c:manualLayout>
                  <c:x val="0"/>
                  <c:y val="-0.1685652613726987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53-4B44-B902-725C7F2D5C96}"/>
                </c:ext>
              </c:extLst>
            </c:dLbl>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Euclid Circular A" panose="020B0504000000000000" pitchFamily="34" charset="0"/>
                    <a:ea typeface="Euclid Circular A" panose="020B0504000000000000" pitchFamily="34"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Foaie1!$A$2:$A$7</c:f>
              <c:strCache>
                <c:ptCount val="6"/>
                <c:pt idx="0">
                  <c:v>Experiența și competența consultanților</c:v>
                </c:pt>
                <c:pt idx="1">
                  <c:v>Strategii personalizate</c:v>
                </c:pt>
                <c:pt idx="2">
                  <c:v>Suport pe termen lung</c:v>
                </c:pt>
                <c:pt idx="3">
                  <c:v>Referințe și recomandări</c:v>
                </c:pt>
                <c:pt idx="4">
                  <c:v>Costul serviciilor</c:v>
                </c:pt>
                <c:pt idx="5">
                  <c:v>NS/NR</c:v>
                </c:pt>
              </c:strCache>
            </c:strRef>
          </c:cat>
          <c:val>
            <c:numRef>
              <c:f>Foaie1!$B$2:$B$7</c:f>
              <c:numCache>
                <c:formatCode>0%</c:formatCode>
                <c:ptCount val="6"/>
                <c:pt idx="0">
                  <c:v>0.46</c:v>
                </c:pt>
                <c:pt idx="1">
                  <c:v>0.44</c:v>
                </c:pt>
                <c:pt idx="2">
                  <c:v>0.31</c:v>
                </c:pt>
                <c:pt idx="3">
                  <c:v>0.28999999999999998</c:v>
                </c:pt>
                <c:pt idx="4">
                  <c:v>0.24</c:v>
                </c:pt>
                <c:pt idx="5">
                  <c:v>0.17</c:v>
                </c:pt>
              </c:numCache>
            </c:numRef>
          </c:val>
          <c:extLst>
            <c:ext xmlns:c16="http://schemas.microsoft.com/office/drawing/2014/chart" uri="{C3380CC4-5D6E-409C-BE32-E72D297353CC}">
              <c16:uniqueId val="{0000000B-610E-4107-BDB8-449821142984}"/>
            </c:ext>
          </c:extLst>
        </c:ser>
        <c:dLbls>
          <c:dLblPos val="ctr"/>
          <c:showLegendKey val="0"/>
          <c:showVal val="1"/>
          <c:showCatName val="0"/>
          <c:showSerName val="0"/>
          <c:showPercent val="0"/>
          <c:showBubbleSize val="0"/>
        </c:dLbls>
        <c:gapWidth val="150"/>
        <c:overlap val="100"/>
        <c:axId val="624939104"/>
        <c:axId val="624943040"/>
      </c:barChart>
      <c:catAx>
        <c:axId val="62493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rgbClr val="004230"/>
                </a:solidFill>
                <a:latin typeface="Euclid Circular A" panose="020B0504000000000000" pitchFamily="34" charset="0"/>
                <a:ea typeface="Euclid Circular A" panose="020B0504000000000000" pitchFamily="34" charset="0"/>
                <a:cs typeface="+mn-cs"/>
              </a:defRPr>
            </a:pPr>
            <a:endParaRPr lang="en-US"/>
          </a:p>
        </c:txPr>
        <c:crossAx val="624943040"/>
        <c:crosses val="autoZero"/>
        <c:auto val="1"/>
        <c:lblAlgn val="ctr"/>
        <c:lblOffset val="100"/>
        <c:noMultiLvlLbl val="0"/>
      </c:catAx>
      <c:valAx>
        <c:axId val="624943040"/>
        <c:scaling>
          <c:orientation val="minMax"/>
        </c:scaling>
        <c:delete val="1"/>
        <c:axPos val="l"/>
        <c:numFmt formatCode="0%" sourceLinked="1"/>
        <c:majorTickMark val="none"/>
        <c:minorTickMark val="none"/>
        <c:tickLblPos val="nextTo"/>
        <c:crossAx val="62493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dobe Garamond Pro" panose="02020502060506020403" pitchFamily="18" charset="-18"/>
          <a:ea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F5F9B-D5F6-48D6-8CCD-4EDB80DBC45F}"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2F355-9FC9-4C3E-95A3-EE329A9218C2}" type="slidenum">
              <a:rPr lang="en-US" smtClean="0"/>
              <a:t>‹#›</a:t>
            </a:fld>
            <a:endParaRPr lang="en-US"/>
          </a:p>
        </p:txBody>
      </p:sp>
    </p:spTree>
    <p:extLst>
      <p:ext uri="{BB962C8B-B14F-4D97-AF65-F5344CB8AC3E}">
        <p14:creationId xmlns:p14="http://schemas.microsoft.com/office/powerpoint/2010/main" val="23913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2F355-9FC9-4C3E-95A3-EE329A9218C2}" type="slidenum">
              <a:rPr lang="en-US" smtClean="0"/>
              <a:t>1</a:t>
            </a:fld>
            <a:endParaRPr lang="en-US"/>
          </a:p>
        </p:txBody>
      </p:sp>
    </p:spTree>
    <p:extLst>
      <p:ext uri="{BB962C8B-B14F-4D97-AF65-F5344CB8AC3E}">
        <p14:creationId xmlns:p14="http://schemas.microsoft.com/office/powerpoint/2010/main" val="123112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10</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1125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11</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19987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12</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801662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13</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162685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14</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50215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15</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428546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16</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ro-RO" altLang="x-none"/>
              <a:t>La prima vedere, cifra de afaceri și profitul sunt cei mai importanți factori de creștere ai valorii, însă relația cu clienții, capitalul uman și proprietatea intelectuală sunt de multe ori factori vitali ai creșterii sustenabile, dar trecuți cu vederea.</a:t>
            </a:r>
            <a:endParaRPr lang="x-none" altLang="x-none"/>
          </a:p>
        </p:txBody>
      </p:sp>
    </p:spTree>
    <p:extLst>
      <p:ext uri="{BB962C8B-B14F-4D97-AF65-F5344CB8AC3E}">
        <p14:creationId xmlns:p14="http://schemas.microsoft.com/office/powerpoint/2010/main" val="2070886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2F355-9FC9-4C3E-95A3-EE329A9218C2}" type="slidenum">
              <a:rPr lang="en-US" smtClean="0"/>
              <a:t>17</a:t>
            </a:fld>
            <a:endParaRPr lang="en-US"/>
          </a:p>
        </p:txBody>
      </p:sp>
    </p:spTree>
    <p:extLst>
      <p:ext uri="{BB962C8B-B14F-4D97-AF65-F5344CB8AC3E}">
        <p14:creationId xmlns:p14="http://schemas.microsoft.com/office/powerpoint/2010/main" val="475790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92F355-9FC9-4C3E-95A3-EE329A9218C2}" type="slidenum">
              <a:rPr lang="en-US" smtClean="0"/>
              <a:t>18</a:t>
            </a:fld>
            <a:endParaRPr lang="en-US"/>
          </a:p>
        </p:txBody>
      </p:sp>
    </p:spTree>
    <p:extLst>
      <p:ext uri="{BB962C8B-B14F-4D97-AF65-F5344CB8AC3E}">
        <p14:creationId xmlns:p14="http://schemas.microsoft.com/office/powerpoint/2010/main" val="55993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2</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4018328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3</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a:latin typeface="Euclid Circular A" panose="020B0504000000000000" pitchFamily="34" charset="0"/>
              <a:ea typeface="Euclid Circular A" panose="020B0504000000000000" pitchFamily="34" charset="0"/>
            </a:endParaRPr>
          </a:p>
        </p:txBody>
      </p:sp>
    </p:spTree>
    <p:extLst>
      <p:ext uri="{BB962C8B-B14F-4D97-AF65-F5344CB8AC3E}">
        <p14:creationId xmlns:p14="http://schemas.microsoft.com/office/powerpoint/2010/main" val="351511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4</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ro-RO" altLang="x-none"/>
          </a:p>
        </p:txBody>
      </p:sp>
    </p:spTree>
    <p:extLst>
      <p:ext uri="{BB962C8B-B14F-4D97-AF65-F5344CB8AC3E}">
        <p14:creationId xmlns:p14="http://schemas.microsoft.com/office/powerpoint/2010/main" val="166670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5</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8258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6</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just" defTabSz="914400" rtl="0" eaLnBrk="1" fontAlgn="auto" latinLnBrk="0" hangingPunct="1">
              <a:lnSpc>
                <a:spcPct val="100000"/>
              </a:lnSpc>
              <a:spcBef>
                <a:spcPts val="0"/>
              </a:spcBef>
              <a:spcAft>
                <a:spcPts val="60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08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7</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a:latin typeface="Euclid Circular A" panose="020B0504000000000000" pitchFamily="34" charset="0"/>
              <a:ea typeface="Euclid Circular A" panose="020B0504000000000000" pitchFamily="34" charset="0"/>
            </a:endParaRPr>
          </a:p>
        </p:txBody>
      </p:sp>
    </p:spTree>
    <p:extLst>
      <p:ext uri="{BB962C8B-B14F-4D97-AF65-F5344CB8AC3E}">
        <p14:creationId xmlns:p14="http://schemas.microsoft.com/office/powerpoint/2010/main" val="217909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8</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sz="1200">
              <a:latin typeface="Euclid Circular A" panose="020B0504000000000000" pitchFamily="34" charset="0"/>
              <a:ea typeface="Euclid Circular A" panose="020B0504000000000000" pitchFamily="34" charset="0"/>
            </a:endParaRPr>
          </a:p>
        </p:txBody>
      </p:sp>
    </p:spTree>
    <p:extLst>
      <p:ext uri="{BB962C8B-B14F-4D97-AF65-F5344CB8AC3E}">
        <p14:creationId xmlns:p14="http://schemas.microsoft.com/office/powerpoint/2010/main" val="256351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9</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69428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DEB56F-F951-49BD-89EB-65D80A27962D}" type="datetime1">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3413980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75D3B-F71B-452D-9330-3D29A6FD4123}" type="datetime1">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207676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35D04B-956F-4DAF-9F5B-C832DBC6F852}" type="datetime1">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2174168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66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F83E3C-D991-498C-B7F0-E99CBE0AC747}" type="datetime1">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266024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AA1DB-6232-4146-B293-EA7B81336A98}" type="datetime1">
              <a:rPr lang="en-US" smtClean="0"/>
              <a:t>9/5/2024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64418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30B592-E5D6-4324-90AE-13051A26C387}" type="datetime1">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419129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81367-B2DB-4430-9DA5-AA9ACBF26742}" type="datetime1">
              <a:rPr lang="en-US" smtClean="0"/>
              <a:t>9/5/2024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115462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652257-2310-4A1B-BD95-4A947BE70432}" type="datetime1">
              <a:rPr lang="en-US" smtClean="0"/>
              <a:t>9/5/2024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80601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01DD9-383F-4449-BB45-580248A1CCBB}" type="datetime1">
              <a:rPr lang="en-US" smtClean="0"/>
              <a:t>9/5/2024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73224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982504-F42B-42A9-B7F1-63742036484B}" type="datetime1">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370082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DB864F-BF73-4183-9A4F-C5342E9163DC}" type="datetime1">
              <a:rPr lang="en-US" smtClean="0"/>
              <a:t>9/5/2024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5B6FE-7BF2-4ADC-8657-F746ECF3CDB6}" type="slidenum">
              <a:rPr lang="en-US" smtClean="0"/>
              <a:t>‹#›</a:t>
            </a:fld>
            <a:endParaRPr lang="en-US"/>
          </a:p>
        </p:txBody>
      </p:sp>
    </p:spTree>
    <p:extLst>
      <p:ext uri="{BB962C8B-B14F-4D97-AF65-F5344CB8AC3E}">
        <p14:creationId xmlns:p14="http://schemas.microsoft.com/office/powerpoint/2010/main" val="279928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7BA234-8BDD-4CE8-BBDD-F8608374448E}" type="datetime1">
              <a:rPr lang="en-US" smtClean="0"/>
              <a:t>9/5/2024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05B6FE-7BF2-4ADC-8657-F746ECF3CDB6}" type="slidenum">
              <a:rPr lang="en-US" smtClean="0"/>
              <a:t>‹#›</a:t>
            </a:fld>
            <a:endParaRPr lang="en-US"/>
          </a:p>
        </p:txBody>
      </p:sp>
    </p:spTree>
    <p:extLst>
      <p:ext uri="{BB962C8B-B14F-4D97-AF65-F5344CB8AC3E}">
        <p14:creationId xmlns:p14="http://schemas.microsoft.com/office/powerpoint/2010/main" val="30654153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347D-02A6-E3F5-2194-4941701FAA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9227CD6-D458-FBED-1E01-F2357A48C35E}"/>
              </a:ext>
            </a:extLst>
          </p:cNvPr>
          <p:cNvSpPr>
            <a:spLocks noGrp="1"/>
          </p:cNvSpPr>
          <p:nvPr>
            <p:ph type="subTitle" idx="1"/>
          </p:nvPr>
        </p:nvSpPr>
        <p:spPr/>
        <p:txBody>
          <a:bodyPr/>
          <a:lstStyle/>
          <a:p>
            <a:endParaRPr lang="en-US"/>
          </a:p>
        </p:txBody>
      </p:sp>
      <p:pic>
        <p:nvPicPr>
          <p:cNvPr id="10" name="Picture 9" descr="A green and white logo&#10;&#10;Description automatically generated">
            <a:extLst>
              <a:ext uri="{FF2B5EF4-FFF2-40B4-BE49-F238E27FC236}">
                <a16:creationId xmlns:a16="http://schemas.microsoft.com/office/drawing/2014/main" id="{C2EDA353-BCC8-B200-BB90-40BD5C68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45597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A5F7AA43-1A7B-3A17-D63C-4156AEE07BF9}"/>
              </a:ext>
            </a:extLst>
          </p:cNvPr>
          <p:cNvSpPr txBox="1">
            <a:spLocks/>
          </p:cNvSpPr>
          <p:nvPr/>
        </p:nvSpPr>
        <p:spPr>
          <a:xfrm>
            <a:off x="411480" y="991443"/>
            <a:ext cx="5130904" cy="1087819"/>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Bef>
                <a:spcPct val="0"/>
              </a:spcBef>
              <a:spcAft>
                <a:spcPts val="600"/>
              </a:spcAft>
            </a:pP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Aveți</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 un plan personal </a:t>
            </a: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pentru</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viața</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-de-</a:t>
            </a: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după</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a:t>
            </a: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afaceri</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a:t>
            </a:r>
            <a:endParaRPr lang="en-US" sz="2600"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39519479-3BDD-925E-3DBC-924929A72FA3}"/>
              </a:ext>
            </a:extLst>
          </p:cNvPr>
          <p:cNvSpPr txBox="1"/>
          <p:nvPr/>
        </p:nvSpPr>
        <p:spPr>
          <a:xfrm>
            <a:off x="411480" y="2684095"/>
            <a:ext cx="5130904"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b="1" dirty="0" err="1">
                <a:solidFill>
                  <a:srgbClr val="00836D"/>
                </a:solidFill>
                <a:latin typeface="Euclid Circular A Light" panose="020B0304000000000000" pitchFamily="34" charset="0"/>
                <a:ea typeface="Euclid Circular A Light" panose="020B0304000000000000" pitchFamily="34" charset="0"/>
              </a:rPr>
              <a:t>Majoritatea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antreprenorilor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intervievați</a:t>
            </a:r>
            <a:r>
              <a:rPr lang="en-US" altLang="x-none" dirty="0">
                <a:latin typeface="Euclid Circular A Light" panose="020B0304000000000000" pitchFamily="34" charset="0"/>
                <a:ea typeface="Euclid Circular A Light" panose="020B0304000000000000" pitchFamily="34" charset="0"/>
              </a:rPr>
              <a:t> </a:t>
            </a:r>
            <a:r>
              <a:rPr lang="en-US" altLang="x-none" dirty="0">
                <a:solidFill>
                  <a:srgbClr val="00836D"/>
                </a:solidFill>
                <a:latin typeface="Euclid Circular A Light" panose="020B0304000000000000" pitchFamily="34" charset="0"/>
                <a:ea typeface="Euclid Circular A Light" panose="020B0304000000000000" pitchFamily="34" charset="0"/>
              </a:rPr>
              <a:t>nu au un plan personal </a:t>
            </a:r>
            <a:r>
              <a:rPr lang="en-US" altLang="x-none" dirty="0" err="1">
                <a:solidFill>
                  <a:srgbClr val="00836D"/>
                </a:solidFill>
                <a:latin typeface="Euclid Circular A Light" panose="020B0304000000000000" pitchFamily="34" charset="0"/>
                <a:ea typeface="Euclid Circular A Light" panose="020B0304000000000000" pitchFamily="34" charset="0"/>
              </a:rPr>
              <a:t>formalizat</a:t>
            </a:r>
            <a:r>
              <a:rPr lang="en-US" altLang="x-none" dirty="0">
                <a:solidFill>
                  <a:srgbClr val="00836D"/>
                </a:solidFill>
                <a:latin typeface="Euclid Circular A Light" panose="020B0304000000000000" pitchFamily="34" charset="0"/>
                <a:ea typeface="Euclid Circular A Light" panose="020B0304000000000000" pitchFamily="34" charset="0"/>
              </a:rPr>
              <a:t> cu </a:t>
            </a:r>
            <a:r>
              <a:rPr lang="en-US" altLang="x-none" dirty="0" err="1">
                <a:solidFill>
                  <a:srgbClr val="00836D"/>
                </a:solidFill>
                <a:latin typeface="Euclid Circular A Light" panose="020B0304000000000000" pitchFamily="34" charset="0"/>
                <a:ea typeface="Euclid Circular A Light" panose="020B0304000000000000" pitchFamily="34" charset="0"/>
              </a:rPr>
              <a:t>privire</a:t>
            </a:r>
            <a:r>
              <a:rPr lang="en-US" altLang="x-none" dirty="0">
                <a:solidFill>
                  <a:srgbClr val="00836D"/>
                </a:solidFill>
                <a:latin typeface="Euclid Circular A Light" panose="020B0304000000000000" pitchFamily="34" charset="0"/>
                <a:ea typeface="Euclid Circular A Light" panose="020B0304000000000000" pitchFamily="34" charset="0"/>
              </a:rPr>
              <a:t> la </a:t>
            </a:r>
            <a:r>
              <a:rPr lang="en-US" altLang="x-none" dirty="0" err="1">
                <a:solidFill>
                  <a:srgbClr val="00836D"/>
                </a:solidFill>
                <a:latin typeface="Euclid Circular A Light" panose="020B0304000000000000" pitchFamily="34" charset="0"/>
                <a:ea typeface="Euclid Circular A Light" panose="020B0304000000000000" pitchFamily="34" charset="0"/>
              </a:rPr>
              <a:t>ceea</a:t>
            </a:r>
            <a:r>
              <a:rPr lang="en-US" altLang="x-none" dirty="0">
                <a:solidFill>
                  <a:srgbClr val="00836D"/>
                </a:solidFill>
                <a:latin typeface="Euclid Circular A Light" panose="020B0304000000000000" pitchFamily="34" charset="0"/>
                <a:ea typeface="Euclid Circular A Light" panose="020B0304000000000000" pitchFamily="34" charset="0"/>
              </a:rPr>
              <a:t> </a:t>
            </a:r>
            <a:r>
              <a:rPr lang="en-US" altLang="x-none" dirty="0" err="1">
                <a:solidFill>
                  <a:srgbClr val="00836D"/>
                </a:solidFill>
                <a:latin typeface="Euclid Circular A Light" panose="020B0304000000000000" pitchFamily="34" charset="0"/>
                <a:ea typeface="Euclid Circular A Light" panose="020B0304000000000000" pitchFamily="34" charset="0"/>
              </a:rPr>
              <a:t>ce</a:t>
            </a:r>
            <a:r>
              <a:rPr lang="en-US" altLang="x-none" dirty="0">
                <a:solidFill>
                  <a:srgbClr val="00836D"/>
                </a:solidFill>
                <a:latin typeface="Euclid Circular A Light" panose="020B0304000000000000" pitchFamily="34" charset="0"/>
                <a:ea typeface="Euclid Circular A Light" panose="020B0304000000000000" pitchFamily="34" charset="0"/>
              </a:rPr>
              <a:t> </a:t>
            </a:r>
            <a:r>
              <a:rPr lang="en-US" altLang="x-none" dirty="0" err="1">
                <a:solidFill>
                  <a:srgbClr val="00836D"/>
                </a:solidFill>
                <a:latin typeface="Euclid Circular A Light" panose="020B0304000000000000" pitchFamily="34" charset="0"/>
                <a:ea typeface="Euclid Circular A Light" panose="020B0304000000000000" pitchFamily="34" charset="0"/>
              </a:rPr>
              <a:t>vor</a:t>
            </a:r>
            <a:r>
              <a:rPr lang="en-US" altLang="x-none" dirty="0">
                <a:solidFill>
                  <a:srgbClr val="00836D"/>
                </a:solidFill>
                <a:latin typeface="Euclid Circular A Light" panose="020B0304000000000000" pitchFamily="34" charset="0"/>
                <a:ea typeface="Euclid Circular A Light" panose="020B0304000000000000" pitchFamily="34" charset="0"/>
              </a:rPr>
              <a:t> face </a:t>
            </a:r>
            <a:r>
              <a:rPr lang="en-US" altLang="x-none" dirty="0" err="1">
                <a:solidFill>
                  <a:srgbClr val="00836D"/>
                </a:solidFill>
                <a:latin typeface="Euclid Circular A Light" panose="020B0304000000000000" pitchFamily="34" charset="0"/>
                <a:ea typeface="Euclid Circular A Light" panose="020B0304000000000000" pitchFamily="34" charset="0"/>
              </a:rPr>
              <a:t>după</a:t>
            </a:r>
            <a:r>
              <a:rPr lang="en-US" altLang="x-none" dirty="0">
                <a:solidFill>
                  <a:srgbClr val="00836D"/>
                </a:solidFill>
                <a:latin typeface="Euclid Circular A Light" panose="020B0304000000000000" pitchFamily="34" charset="0"/>
                <a:ea typeface="Euclid Circular A Light" panose="020B0304000000000000" pitchFamily="34" charset="0"/>
              </a:rPr>
              <a:t> un eventual exit</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Planificarea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pentru</a:t>
            </a:r>
            <a:r>
              <a:rPr lang="en-US" altLang="x-none" dirty="0">
                <a:latin typeface="Euclid Circular A Light" panose="020B0304000000000000" pitchFamily="34" charset="0"/>
                <a:ea typeface="Euclid Circular A Light" panose="020B0304000000000000" pitchFamily="34" charset="0"/>
              </a:rPr>
              <a:t> exit nu se </a:t>
            </a:r>
            <a:r>
              <a:rPr lang="en-US" altLang="x-none" dirty="0" err="1">
                <a:latin typeface="Euclid Circular A Light" panose="020B0304000000000000" pitchFamily="34" charset="0"/>
                <a:ea typeface="Euclid Circular A Light" panose="020B0304000000000000" pitchFamily="34" charset="0"/>
              </a:rPr>
              <a:t>referă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doar</a:t>
            </a:r>
            <a:r>
              <a:rPr lang="en-US" altLang="x-none" dirty="0">
                <a:latin typeface="Euclid Circular A Light" panose="020B0304000000000000" pitchFamily="34" charset="0"/>
                <a:ea typeface="Euclid Circular A Light" panose="020B0304000000000000" pitchFamily="34" charset="0"/>
              </a:rPr>
              <a:t> la </a:t>
            </a:r>
            <a:r>
              <a:rPr lang="en-US" altLang="x-none" dirty="0" err="1">
                <a:latin typeface="Euclid Circular A Light" panose="020B0304000000000000" pitchFamily="34" charset="0"/>
                <a:ea typeface="Euclid Circular A Light" panose="020B0304000000000000" pitchFamily="34" charset="0"/>
              </a:rPr>
              <a:t>aspecte</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businsess</a:t>
            </a:r>
            <a:r>
              <a:rPr lang="en-US" altLang="x-none" dirty="0">
                <a:latin typeface="Euclid Circular A Light" panose="020B0304000000000000" pitchFamily="34" charset="0"/>
                <a:ea typeface="Euclid Circular A Light" panose="020B0304000000000000" pitchFamily="34" charset="0"/>
              </a:rPr>
              <a:t>, ci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la </a:t>
            </a:r>
            <a:r>
              <a:rPr lang="en-US" altLang="x-none" dirty="0" err="1">
                <a:latin typeface="Euclid Circular A Light" panose="020B0304000000000000" pitchFamily="34" charset="0"/>
                <a:ea typeface="Euclid Circular A Light" panose="020B0304000000000000" pitchFamily="34" charset="0"/>
              </a:rPr>
              <a:t>cele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personale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a:t>
            </a:r>
            <a:r>
              <a:rPr lang="en-US" altLang="x-none" dirty="0">
                <a:latin typeface="Euclid Circular A Light" panose="020B0304000000000000" pitchFamily="34" charset="0"/>
                <a:ea typeface="Euclid Circular A Light" panose="020B0304000000000000" pitchFamily="34" charset="0"/>
              </a:rPr>
              <a:t> special la cel </a:t>
            </a:r>
            <a:r>
              <a:rPr lang="en-US" altLang="x-none" dirty="0" err="1">
                <a:latin typeface="Euclid Circular A Light" panose="020B0304000000000000" pitchFamily="34" charset="0"/>
                <a:ea typeface="Euclid Circular A Light" panose="020B0304000000000000" pitchFamily="34" charset="0"/>
              </a:rPr>
              <a:t>financiar</a:t>
            </a:r>
            <a:r>
              <a:rPr lang="en-US" altLang="x-none" dirty="0">
                <a:latin typeface="Euclid Circular A Light" panose="020B0304000000000000" pitchFamily="34" charset="0"/>
                <a:ea typeface="Euclid Circular A Light" panose="020B0304000000000000" pitchFamily="34" charset="0"/>
              </a:rPr>
              <a:t>. </a:t>
            </a:r>
          </a:p>
        </p:txBody>
      </p:sp>
      <p:pic>
        <p:nvPicPr>
          <p:cNvPr id="4" name="Picture 3" descr="A green and gold logo&#10;&#10;Description automatically generated">
            <a:extLst>
              <a:ext uri="{FF2B5EF4-FFF2-40B4-BE49-F238E27FC236}">
                <a16:creationId xmlns:a16="http://schemas.microsoft.com/office/drawing/2014/main" id="{B65E047D-3CA3-0E62-D256-7B6B33537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5" name="Diagramă 4">
            <a:extLst>
              <a:ext uri="{FF2B5EF4-FFF2-40B4-BE49-F238E27FC236}">
                <a16:creationId xmlns:a16="http://schemas.microsoft.com/office/drawing/2014/main" id="{23EA55CB-0F3E-244A-5746-02E2716D1A98}"/>
              </a:ext>
            </a:extLst>
          </p:cNvPr>
          <p:cNvGraphicFramePr/>
          <p:nvPr>
            <p:extLst>
              <p:ext uri="{D42A27DB-BD31-4B8C-83A1-F6EECF244321}">
                <p14:modId xmlns:p14="http://schemas.microsoft.com/office/powerpoint/2010/main" val="4287336909"/>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35925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A5F7AA43-1A7B-3A17-D63C-4156AEE07BF9}"/>
              </a:ext>
            </a:extLst>
          </p:cNvPr>
          <p:cNvSpPr txBox="1">
            <a:spLocks/>
          </p:cNvSpPr>
          <p:nvPr/>
        </p:nvSpPr>
        <p:spPr>
          <a:xfrm>
            <a:off x="411479" y="991443"/>
            <a:ext cx="4720357" cy="1087819"/>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Bef>
                <a:spcPct val="0"/>
              </a:spcBef>
              <a:spcAft>
                <a:spcPts val="600"/>
              </a:spcAft>
            </a:pP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Ați</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beneficiat</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vreodată</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de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servicii</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de exit planning advisory?</a:t>
            </a:r>
            <a:endParaRPr lang="en-US"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29844ED9-29BE-30A9-1515-861C1594C3A4}"/>
              </a:ext>
            </a:extLst>
          </p:cNvPr>
          <p:cNvSpPr txBox="1"/>
          <p:nvPr/>
        </p:nvSpPr>
        <p:spPr>
          <a:xfrm>
            <a:off x="411480" y="2684095"/>
            <a:ext cx="4443154"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dirty="0" err="1">
                <a:latin typeface="Euclid Circular A Light" panose="020B0304000000000000" pitchFamily="34" charset="0"/>
                <a:ea typeface="Euclid Circular A Light" panose="020B0304000000000000" pitchFamily="34" charset="0"/>
              </a:rPr>
              <a:t>Doar</a:t>
            </a:r>
            <a:r>
              <a:rPr lang="en-US" altLang="x-none" dirty="0">
                <a:latin typeface="Euclid Circular A Light" panose="020B0304000000000000" pitchFamily="34" charset="0"/>
                <a:ea typeface="Euclid Circular A Light" panose="020B0304000000000000" pitchFamily="34" charset="0"/>
              </a:rPr>
              <a:t> </a:t>
            </a:r>
            <a:r>
              <a:rPr lang="en-US" altLang="x-none" b="1" dirty="0">
                <a:solidFill>
                  <a:srgbClr val="00836D"/>
                </a:solidFill>
                <a:latin typeface="Euclid Circular A Light" panose="020B0304000000000000" pitchFamily="34" charset="0"/>
                <a:ea typeface="Euclid Circular A Light" panose="020B0304000000000000" pitchFamily="34" charset="0"/>
              </a:rPr>
              <a:t>14%</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dintre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antreprenorii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intervievați</a:t>
            </a:r>
            <a:r>
              <a:rPr lang="en-US" altLang="x-none" dirty="0">
                <a:latin typeface="Euclid Circular A Light" panose="020B0304000000000000" pitchFamily="34" charset="0"/>
                <a:ea typeface="Euclid Circular A Light" panose="020B0304000000000000" pitchFamily="34" charset="0"/>
              </a:rPr>
              <a:t> au </a:t>
            </a:r>
            <a:r>
              <a:rPr lang="en-US" altLang="x-none" dirty="0" err="1">
                <a:latin typeface="Euclid Circular A Light" panose="020B0304000000000000" pitchFamily="34" charset="0"/>
                <a:ea typeface="Euclid Circular A Light" panose="020B0304000000000000" pitchFamily="34" charset="0"/>
              </a:rPr>
              <a:t>declarat</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a:t>
            </a:r>
            <a:r>
              <a:rPr lang="en-US" altLang="x-none" dirty="0">
                <a:latin typeface="Euclid Circular A Light" panose="020B0304000000000000" pitchFamily="34" charset="0"/>
                <a:ea typeface="Euclid Circular A Light" panose="020B0304000000000000" pitchFamily="34" charset="0"/>
              </a:rPr>
              <a:t> </a:t>
            </a:r>
            <a:r>
              <a:rPr lang="en-US" altLang="x-none" dirty="0">
                <a:solidFill>
                  <a:srgbClr val="00836D"/>
                </a:solidFill>
                <a:latin typeface="Euclid Circular A Light" panose="020B0304000000000000" pitchFamily="34" charset="0"/>
                <a:ea typeface="Euclid Circular A Light" panose="020B0304000000000000" pitchFamily="34" charset="0"/>
              </a:rPr>
              <a:t>au </a:t>
            </a:r>
            <a:r>
              <a:rPr lang="en-US" altLang="x-none" dirty="0" err="1">
                <a:solidFill>
                  <a:srgbClr val="00836D"/>
                </a:solidFill>
                <a:latin typeface="Euclid Circular A Light" panose="020B0304000000000000" pitchFamily="34" charset="0"/>
                <a:ea typeface="Euclid Circular A Light" panose="020B0304000000000000" pitchFamily="34" charset="0"/>
              </a:rPr>
              <a:t>beneficiat</a:t>
            </a:r>
            <a:r>
              <a:rPr lang="en-US" altLang="x-none" dirty="0">
                <a:solidFill>
                  <a:srgbClr val="00836D"/>
                </a:solidFill>
                <a:latin typeface="Euclid Circular A Light" panose="020B0304000000000000" pitchFamily="34" charset="0"/>
                <a:ea typeface="Euclid Circular A Light" panose="020B0304000000000000" pitchFamily="34" charset="0"/>
              </a:rPr>
              <a:t> de </a:t>
            </a:r>
            <a:r>
              <a:rPr lang="en-US" altLang="x-none" dirty="0" err="1">
                <a:solidFill>
                  <a:srgbClr val="00836D"/>
                </a:solidFill>
                <a:latin typeface="Euclid Circular A Light" panose="020B0304000000000000" pitchFamily="34" charset="0"/>
                <a:ea typeface="Euclid Circular A Light" panose="020B0304000000000000" pitchFamily="34" charset="0"/>
              </a:rPr>
              <a:t>servicii</a:t>
            </a:r>
            <a:r>
              <a:rPr lang="en-US" altLang="x-none" dirty="0">
                <a:solidFill>
                  <a:srgbClr val="00836D"/>
                </a:solidFill>
                <a:latin typeface="Euclid Circular A Light" panose="020B0304000000000000" pitchFamily="34" charset="0"/>
                <a:ea typeface="Euclid Circular A Light" panose="020B0304000000000000" pitchFamily="34" charset="0"/>
              </a:rPr>
              <a:t> de exit planning advisory</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iar</a:t>
            </a:r>
            <a:r>
              <a:rPr lang="en-US" altLang="x-none" dirty="0">
                <a:latin typeface="Euclid Circular A Light" panose="020B0304000000000000" pitchFamily="34" charset="0"/>
                <a:ea typeface="Euclid Circular A Light" panose="020B0304000000000000" pitchFamily="34" charset="0"/>
              </a:rPr>
              <a:t> </a:t>
            </a:r>
            <a:r>
              <a:rPr lang="en-US" altLang="x-none" b="1" dirty="0">
                <a:solidFill>
                  <a:srgbClr val="00836D"/>
                </a:solidFill>
                <a:latin typeface="Euclid Circular A Light" panose="020B0304000000000000" pitchFamily="34" charset="0"/>
                <a:ea typeface="Euclid Circular A Light" panose="020B0304000000000000" pitchFamily="34" charset="0"/>
              </a:rPr>
              <a:t>75%</a:t>
            </a:r>
            <a:r>
              <a:rPr lang="en-US" altLang="x-none" dirty="0">
                <a:latin typeface="Euclid Circular A Light" panose="020B0304000000000000" pitchFamily="34" charset="0"/>
                <a:ea typeface="Euclid Circular A Light" panose="020B0304000000000000" pitchFamily="34" charset="0"/>
              </a:rPr>
              <a:t> au </a:t>
            </a:r>
            <a:r>
              <a:rPr lang="en-US" altLang="x-none" dirty="0" err="1">
                <a:latin typeface="Euclid Circular A Light" panose="020B0304000000000000" pitchFamily="34" charset="0"/>
                <a:ea typeface="Euclid Circular A Light" panose="020B0304000000000000" pitchFamily="34" charset="0"/>
              </a:rPr>
              <a:t>răspuns</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a:t>
            </a:r>
            <a:r>
              <a:rPr lang="en-US" altLang="x-none" dirty="0">
                <a:latin typeface="Euclid Circular A Light" panose="020B0304000000000000" pitchFamily="34" charset="0"/>
                <a:ea typeface="Euclid Circular A Light" panose="020B0304000000000000" pitchFamily="34" charset="0"/>
              </a:rPr>
              <a:t> </a:t>
            </a:r>
            <a:r>
              <a:rPr lang="en-US" altLang="x-none" dirty="0">
                <a:solidFill>
                  <a:srgbClr val="00836D"/>
                </a:solidFill>
                <a:latin typeface="Euclid Circular A Light" panose="020B0304000000000000" pitchFamily="34" charset="0"/>
                <a:ea typeface="Euclid Circular A Light" panose="020B0304000000000000" pitchFamily="34" charset="0"/>
              </a:rPr>
              <a:t>nu le-au </a:t>
            </a:r>
            <a:r>
              <a:rPr lang="en-US" altLang="x-none" dirty="0" err="1">
                <a:solidFill>
                  <a:srgbClr val="00836D"/>
                </a:solidFill>
                <a:latin typeface="Euclid Circular A Light" panose="020B0304000000000000" pitchFamily="34" charset="0"/>
                <a:ea typeface="Euclid Circular A Light" panose="020B0304000000000000" pitchFamily="34" charset="0"/>
              </a:rPr>
              <a:t>fost</a:t>
            </a:r>
            <a:r>
              <a:rPr lang="en-US" altLang="x-none" dirty="0">
                <a:solidFill>
                  <a:srgbClr val="00836D"/>
                </a:solidFill>
                <a:latin typeface="Euclid Circular A Light" panose="020B0304000000000000" pitchFamily="34" charset="0"/>
                <a:ea typeface="Euclid Circular A Light" panose="020B0304000000000000" pitchFamily="34" charset="0"/>
              </a:rPr>
              <a:t> </a:t>
            </a:r>
            <a:r>
              <a:rPr lang="en-US" altLang="x-none" dirty="0" err="1">
                <a:solidFill>
                  <a:srgbClr val="00836D"/>
                </a:solidFill>
                <a:latin typeface="Euclid Circular A Light" panose="020B0304000000000000" pitchFamily="34" charset="0"/>
                <a:ea typeface="Euclid Circular A Light" panose="020B0304000000000000" pitchFamily="34" charset="0"/>
              </a:rPr>
              <a:t>prestate</a:t>
            </a:r>
            <a:r>
              <a:rPr lang="en-US" altLang="x-none" dirty="0">
                <a:solidFill>
                  <a:srgbClr val="00836D"/>
                </a:solidFill>
                <a:latin typeface="Euclid Circular A Light" panose="020B0304000000000000" pitchFamily="34" charset="0"/>
                <a:ea typeface="Euclid Circular A Light" panose="020B0304000000000000" pitchFamily="34" charset="0"/>
              </a:rPr>
              <a:t> </a:t>
            </a:r>
            <a:r>
              <a:rPr lang="en-US" altLang="x-none" dirty="0" err="1">
                <a:solidFill>
                  <a:srgbClr val="00836D"/>
                </a:solidFill>
                <a:latin typeface="Euclid Circular A Light" panose="020B0304000000000000" pitchFamily="34" charset="0"/>
                <a:ea typeface="Euclid Circular A Light" panose="020B0304000000000000" pitchFamily="34" charset="0"/>
              </a:rPr>
              <a:t>astfel</a:t>
            </a:r>
            <a:r>
              <a:rPr lang="en-US" altLang="x-none" dirty="0">
                <a:solidFill>
                  <a:srgbClr val="00836D"/>
                </a:solidFill>
                <a:latin typeface="Euclid Circular A Light" panose="020B0304000000000000" pitchFamily="34" charset="0"/>
                <a:ea typeface="Euclid Circular A Light" panose="020B0304000000000000" pitchFamily="34" charset="0"/>
              </a:rPr>
              <a:t> de </a:t>
            </a:r>
            <a:r>
              <a:rPr lang="en-US" altLang="x-none" dirty="0" err="1">
                <a:solidFill>
                  <a:srgbClr val="00836D"/>
                </a:solidFill>
                <a:latin typeface="Euclid Circular A Light" panose="020B0304000000000000" pitchFamily="34" charset="0"/>
                <a:ea typeface="Euclid Circular A Light" panose="020B0304000000000000" pitchFamily="34" charset="0"/>
              </a:rPr>
              <a:t>servicii</a:t>
            </a:r>
            <a:r>
              <a:rPr lang="en-US" altLang="x-none" dirty="0">
                <a:latin typeface="Euclid Circular A Light" panose="020B0304000000000000" pitchFamily="34" charset="0"/>
                <a:ea typeface="Euclid Circular A Light" panose="020B0304000000000000" pitchFamily="34" charset="0"/>
              </a:rPr>
              <a:t>.</a:t>
            </a:r>
          </a:p>
        </p:txBody>
      </p:sp>
      <p:pic>
        <p:nvPicPr>
          <p:cNvPr id="4" name="Picture 3" descr="A green and gold logo&#10;&#10;Description automatically generated">
            <a:extLst>
              <a:ext uri="{FF2B5EF4-FFF2-40B4-BE49-F238E27FC236}">
                <a16:creationId xmlns:a16="http://schemas.microsoft.com/office/drawing/2014/main" id="{3218A0E8-CBE3-E02E-5032-31EC5ADDA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5" name="Diagramă 4">
            <a:extLst>
              <a:ext uri="{FF2B5EF4-FFF2-40B4-BE49-F238E27FC236}">
                <a16:creationId xmlns:a16="http://schemas.microsoft.com/office/drawing/2014/main" id="{23EA55CB-0F3E-244A-5746-02E2716D1A98}"/>
              </a:ext>
            </a:extLst>
          </p:cNvPr>
          <p:cNvGraphicFramePr/>
          <p:nvPr>
            <p:extLst>
              <p:ext uri="{D42A27DB-BD31-4B8C-83A1-F6EECF244321}">
                <p14:modId xmlns:p14="http://schemas.microsoft.com/office/powerpoint/2010/main" val="206049024"/>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7187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80" y="991443"/>
            <a:ext cx="4443154" cy="1087819"/>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defTabSz="914400">
              <a:lnSpc>
                <a:spcPct val="90000"/>
              </a:lnSpc>
              <a:spcBef>
                <a:spcPct val="0"/>
              </a:spcBef>
              <a:spcAft>
                <a:spcPts val="600"/>
              </a:spcAft>
            </a:pP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Care sunt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cele</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mai</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importante</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aspecte</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pe care le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urmăriți</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dacă</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ați</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apela</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la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servicii</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de exit planning advisory?  </a:t>
            </a:r>
            <a:endParaRPr lang="ro-RO" sz="1600" b="1" kern="1200" dirty="0">
              <a:solidFill>
                <a:schemeClr val="tx1"/>
              </a:solidFill>
              <a:latin typeface="Euclid Circular A Light" panose="020B0304000000000000" pitchFamily="34" charset="0"/>
              <a:ea typeface="Euclid Circular A Light" panose="020B0304000000000000" pitchFamily="34" charset="0"/>
              <a:cs typeface="+mj-cs"/>
            </a:endParaRPr>
          </a:p>
          <a:p>
            <a:pPr algn="just" defTabSz="914400">
              <a:lnSpc>
                <a:spcPct val="90000"/>
              </a:lnSpc>
              <a:spcBef>
                <a:spcPct val="0"/>
              </a:spcBef>
              <a:spcAft>
                <a:spcPts val="600"/>
              </a:spcAft>
            </a:pPr>
            <a:r>
              <a:rPr lang="en-US" sz="1600" kern="1200" dirty="0">
                <a:solidFill>
                  <a:schemeClr val="tx1"/>
                </a:solidFill>
                <a:latin typeface="Euclid Circular A Light" panose="020B0304000000000000" pitchFamily="34" charset="0"/>
                <a:ea typeface="Euclid Circular A Light" panose="020B0304000000000000" pitchFamily="34" charset="0"/>
                <a:cs typeface="+mj-cs"/>
              </a:rPr>
              <a:t>(</a:t>
            </a:r>
            <a:r>
              <a:rPr lang="en-US" sz="1600" kern="1200" dirty="0" err="1">
                <a:solidFill>
                  <a:schemeClr val="tx1"/>
                </a:solidFill>
                <a:latin typeface="Euclid Circular A Light" panose="020B0304000000000000" pitchFamily="34" charset="0"/>
                <a:ea typeface="Euclid Circular A Light" panose="020B0304000000000000" pitchFamily="34" charset="0"/>
                <a:cs typeface="+mj-cs"/>
              </a:rPr>
              <a:t>întrebare</a:t>
            </a:r>
            <a:r>
              <a:rPr lang="en-US" sz="1600" kern="1200" dirty="0">
                <a:solidFill>
                  <a:schemeClr val="tx1"/>
                </a:solidFill>
                <a:latin typeface="Euclid Circular A Light" panose="020B0304000000000000" pitchFamily="34" charset="0"/>
                <a:ea typeface="Euclid Circular A Light" panose="020B0304000000000000" pitchFamily="34" charset="0"/>
                <a:cs typeface="+mj-cs"/>
              </a:rPr>
              <a:t> cu </a:t>
            </a:r>
            <a:r>
              <a:rPr lang="en-US" sz="1600" kern="1200" dirty="0" err="1">
                <a:solidFill>
                  <a:schemeClr val="tx1"/>
                </a:solidFill>
                <a:latin typeface="Euclid Circular A Light" panose="020B0304000000000000" pitchFamily="34" charset="0"/>
                <a:ea typeface="Euclid Circular A Light" panose="020B0304000000000000" pitchFamily="34" charset="0"/>
                <a:cs typeface="+mj-cs"/>
              </a:rPr>
              <a:t>răspuns</a:t>
            </a:r>
            <a:r>
              <a:rPr lang="en-US" sz="1600"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kern="1200" dirty="0" err="1">
                <a:solidFill>
                  <a:schemeClr val="tx1"/>
                </a:solidFill>
                <a:latin typeface="Euclid Circular A Light" panose="020B0304000000000000" pitchFamily="34" charset="0"/>
                <a:ea typeface="Euclid Circular A Light" panose="020B0304000000000000" pitchFamily="34" charset="0"/>
                <a:cs typeface="+mj-cs"/>
              </a:rPr>
              <a:t>multiplu</a:t>
            </a:r>
            <a:r>
              <a:rPr lang="en-US" sz="1600" kern="1200" dirty="0">
                <a:solidFill>
                  <a:schemeClr val="tx1"/>
                </a:solidFill>
                <a:latin typeface="Euclid Circular A Light" panose="020B0304000000000000" pitchFamily="34" charset="0"/>
                <a:ea typeface="Euclid Circular A Light" panose="020B0304000000000000" pitchFamily="34" charset="0"/>
                <a:cs typeface="+mj-cs"/>
              </a:rPr>
              <a:t>)</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endParaRPr lang="en-US" sz="1600"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21" name="Rectangle 2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1C544DFC-D710-F225-0D67-9A54287CB587}"/>
              </a:ext>
            </a:extLst>
          </p:cNvPr>
          <p:cNvSpPr txBox="1"/>
          <p:nvPr/>
        </p:nvSpPr>
        <p:spPr>
          <a:xfrm>
            <a:off x="411480" y="2684095"/>
            <a:ext cx="4443154"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dirty="0">
                <a:latin typeface="Euclid Circular A Light" panose="020B0304000000000000" pitchFamily="34" charset="0"/>
                <a:ea typeface="Euclid Circular A Light" panose="020B0304000000000000" pitchFamily="34" charset="0"/>
              </a:rPr>
              <a:t>Cele </a:t>
            </a:r>
            <a:r>
              <a:rPr lang="en-US" altLang="x-none" dirty="0" err="1">
                <a:latin typeface="Euclid Circular A Light" panose="020B0304000000000000" pitchFamily="34" charset="0"/>
                <a:ea typeface="Euclid Circular A Light" panose="020B0304000000000000" pitchFamily="34" charset="0"/>
              </a:rPr>
              <a:t>mai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importante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aspecte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urmărite</a:t>
            </a:r>
            <a:r>
              <a:rPr lang="en-US" altLang="x-none" dirty="0">
                <a:latin typeface="Euclid Circular A Light" panose="020B0304000000000000" pitchFamily="34" charset="0"/>
                <a:ea typeface="Euclid Circular A Light" panose="020B0304000000000000" pitchFamily="34" charset="0"/>
              </a:rPr>
              <a:t> la </a:t>
            </a:r>
            <a:r>
              <a:rPr lang="en-US" altLang="x-none" dirty="0" err="1">
                <a:latin typeface="Euclid Circular A Light" panose="020B0304000000000000" pitchFamily="34" charset="0"/>
                <a:ea typeface="Euclid Circular A Light" panose="020B0304000000000000" pitchFamily="34" charset="0"/>
              </a:rPr>
              <a:t>serviciile</a:t>
            </a:r>
            <a:r>
              <a:rPr lang="en-US" altLang="x-none" dirty="0">
                <a:latin typeface="Euclid Circular A Light" panose="020B0304000000000000" pitchFamily="34" charset="0"/>
                <a:ea typeface="Euclid Circular A Light" panose="020B0304000000000000" pitchFamily="34" charset="0"/>
              </a:rPr>
              <a:t> de exit planning advisory sunt </a:t>
            </a:r>
            <a:r>
              <a:rPr lang="en-US" altLang="x-none" dirty="0" err="1">
                <a:latin typeface="Euclid Circular A Light" panose="020B0304000000000000" pitchFamily="34" charset="0"/>
                <a:ea typeface="Euclid Circular A Light" panose="020B0304000000000000" pitchFamily="34" charset="0"/>
              </a:rPr>
              <a:t>experiența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competența</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consultanților</a:t>
            </a:r>
            <a:r>
              <a:rPr lang="en-US" altLang="x-none" b="1" dirty="0">
                <a:latin typeface="Euclid Circular A Light" panose="020B0304000000000000" pitchFamily="34" charset="0"/>
                <a:ea typeface="Euclid Circular A Light" panose="020B0304000000000000" pitchFamily="34" charset="0"/>
              </a:rPr>
              <a:t> </a:t>
            </a:r>
            <a:r>
              <a:rPr lang="en-US" altLang="x-none" dirty="0">
                <a:latin typeface="Euclid Circular A Light" panose="020B0304000000000000" pitchFamily="34" charset="0"/>
                <a:ea typeface="Euclid Circular A Light" panose="020B0304000000000000" pitchFamily="34" charset="0"/>
              </a:rPr>
              <a:t>(</a:t>
            </a:r>
            <a:r>
              <a:rPr lang="en-US" altLang="x-none" b="1" dirty="0">
                <a:solidFill>
                  <a:srgbClr val="00836D"/>
                </a:solidFill>
                <a:latin typeface="Euclid Circular A Light" panose="020B0304000000000000" pitchFamily="34" charset="0"/>
                <a:ea typeface="Euclid Circular A Light" panose="020B0304000000000000" pitchFamily="34" charset="0"/>
              </a:rPr>
              <a:t>46%</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implementarea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unor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strategii</a:t>
            </a:r>
            <a:r>
              <a:rPr lang="en-US" altLang="x-none" dirty="0">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personalizate</a:t>
            </a:r>
            <a:r>
              <a:rPr lang="en-US" altLang="x-none" dirty="0">
                <a:latin typeface="Euclid Circular A Light" panose="020B0304000000000000" pitchFamily="34" charset="0"/>
                <a:ea typeface="Euclid Circular A Light" panose="020B0304000000000000" pitchFamily="34" charset="0"/>
              </a:rPr>
              <a:t> (</a:t>
            </a:r>
            <a:r>
              <a:rPr lang="en-US" altLang="x-none" b="1" dirty="0">
                <a:solidFill>
                  <a:srgbClr val="00836D"/>
                </a:solidFill>
                <a:latin typeface="Euclid Circular A Light" panose="020B0304000000000000" pitchFamily="34" charset="0"/>
                <a:ea typeface="Euclid Circular A Light" panose="020B0304000000000000" pitchFamily="34" charset="0"/>
              </a:rPr>
              <a:t>44%</a:t>
            </a:r>
            <a:r>
              <a:rPr lang="en-US" altLang="x-none" dirty="0">
                <a:latin typeface="Euclid Circular A Light" panose="020B0304000000000000" pitchFamily="34" charset="0"/>
                <a:ea typeface="Euclid Circular A Light" panose="020B0304000000000000" pitchFamily="34" charset="0"/>
              </a:rPr>
              <a:t>), precum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suportul</a:t>
            </a:r>
            <a:r>
              <a:rPr lang="en-US" altLang="x-none" b="1" dirty="0">
                <a:solidFill>
                  <a:srgbClr val="00836D"/>
                </a:solidFill>
                <a:latin typeface="Euclid Circular A Light" panose="020B0304000000000000" pitchFamily="34" charset="0"/>
                <a:ea typeface="Euclid Circular A Light" panose="020B0304000000000000" pitchFamily="34" charset="0"/>
              </a:rPr>
              <a:t> pe termen lung </a:t>
            </a:r>
            <a:r>
              <a:rPr lang="en-US" altLang="x-none" dirty="0" err="1">
                <a:latin typeface="Euclid Circular A Light" panose="020B0304000000000000" pitchFamily="34" charset="0"/>
                <a:ea typeface="Euclid Circular A Light" panose="020B0304000000000000" pitchFamily="34" charset="0"/>
              </a:rPr>
              <a:t>acordat</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către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consultanții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consilierii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specializați</a:t>
            </a:r>
            <a:r>
              <a:rPr lang="en-US" altLang="x-none" dirty="0">
                <a:latin typeface="Euclid Circular A Light" panose="020B0304000000000000" pitchFamily="34" charset="0"/>
                <a:ea typeface="Euclid Circular A Light" panose="020B0304000000000000" pitchFamily="34" charset="0"/>
              </a:rPr>
              <a:t> (</a:t>
            </a:r>
            <a:r>
              <a:rPr lang="en-US" altLang="x-none" b="1" dirty="0">
                <a:solidFill>
                  <a:srgbClr val="00836D"/>
                </a:solidFill>
                <a:latin typeface="Euclid Circular A Light" panose="020B0304000000000000" pitchFamily="34" charset="0"/>
                <a:ea typeface="Euclid Circular A Light" panose="020B0304000000000000" pitchFamily="34" charset="0"/>
              </a:rPr>
              <a:t>31%</a:t>
            </a:r>
            <a:r>
              <a:rPr lang="en-US" altLang="x-none" dirty="0">
                <a:latin typeface="Euclid Circular A Light" panose="020B0304000000000000" pitchFamily="34" charset="0"/>
                <a:ea typeface="Euclid Circular A Light" panose="020B0304000000000000" pitchFamily="34" charset="0"/>
              </a:rPr>
              <a:t>).</a:t>
            </a:r>
          </a:p>
        </p:txBody>
      </p:sp>
      <p:pic>
        <p:nvPicPr>
          <p:cNvPr id="8" name="Picture 7" descr="A green and gold logo&#10;&#10;Description automatically generated">
            <a:extLst>
              <a:ext uri="{FF2B5EF4-FFF2-40B4-BE49-F238E27FC236}">
                <a16:creationId xmlns:a16="http://schemas.microsoft.com/office/drawing/2014/main" id="{48FD550B-6D3D-A9A8-B167-42A2F31889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2" name="Diagramă 1">
            <a:extLst>
              <a:ext uri="{FF2B5EF4-FFF2-40B4-BE49-F238E27FC236}">
                <a16:creationId xmlns:a16="http://schemas.microsoft.com/office/drawing/2014/main" id="{F969FF49-6195-278C-6BF7-E235A1BDD695}"/>
              </a:ext>
            </a:extLst>
          </p:cNvPr>
          <p:cNvGraphicFramePr/>
          <p:nvPr>
            <p:extLst>
              <p:ext uri="{D42A27DB-BD31-4B8C-83A1-F6EECF244321}">
                <p14:modId xmlns:p14="http://schemas.microsoft.com/office/powerpoint/2010/main" val="3211852248"/>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69386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A5F7AA43-1A7B-3A17-D63C-4156AEE07BF9}"/>
              </a:ext>
            </a:extLst>
          </p:cNvPr>
          <p:cNvSpPr txBox="1">
            <a:spLocks/>
          </p:cNvSpPr>
          <p:nvPr/>
        </p:nvSpPr>
        <p:spPr>
          <a:xfrm>
            <a:off x="411480" y="991443"/>
            <a:ext cx="4443154" cy="1312386"/>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defTabSz="914400">
              <a:lnSpc>
                <a:spcPct val="90000"/>
              </a:lnSpc>
              <a:spcBef>
                <a:spcPct val="0"/>
              </a:spcBef>
              <a:spcAft>
                <a:spcPts val="600"/>
              </a:spcAft>
            </a:pP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Credeți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că</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serviciile</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de exit planning advisory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ar</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aduce</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valoare</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adăugată</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proprietarilor</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de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afaceri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a:t>
            </a:r>
            <a:endParaRPr lang="en-US" sz="2100"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2EF012D0-D729-31E8-C4C5-93522ABBD374}"/>
              </a:ext>
            </a:extLst>
          </p:cNvPr>
          <p:cNvSpPr txBox="1"/>
          <p:nvPr/>
        </p:nvSpPr>
        <p:spPr>
          <a:xfrm>
            <a:off x="411480" y="2684095"/>
            <a:ext cx="4443154"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dirty="0" err="1">
                <a:latin typeface="Euclid Circular A Light" panose="020B0304000000000000" pitchFamily="34" charset="0"/>
                <a:ea typeface="Euclid Circular A Light" panose="020B0304000000000000" pitchFamily="34" charset="0"/>
              </a:rPr>
              <a:t>Rezultatele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studiului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faptul</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a:t>
            </a:r>
            <a:r>
              <a:rPr lang="en-US" altLang="x-none" dirty="0">
                <a:latin typeface="Euclid Circular A Light" panose="020B0304000000000000" pitchFamily="34" charset="0"/>
                <a:ea typeface="Euclid Circular A Light" panose="020B0304000000000000" pitchFamily="34" charset="0"/>
              </a:rPr>
              <a:t> </a:t>
            </a:r>
            <a:r>
              <a:rPr lang="en-US" altLang="x-none" b="1" dirty="0">
                <a:latin typeface="Euclid Circular A Light" panose="020B0304000000000000" pitchFamily="34" charset="0"/>
                <a:ea typeface="Euclid Circular A Light" panose="020B0304000000000000" pitchFamily="34" charset="0"/>
              </a:rPr>
              <a:t>56%</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dintre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antreprenorii</a:t>
            </a:r>
            <a:r>
              <a:rPr lang="en-US" altLang="x-none" dirty="0">
                <a:latin typeface="Euclid Circular A Light" panose="020B0304000000000000" pitchFamily="34" charset="0"/>
                <a:ea typeface="Euclid Circular A Light" panose="020B0304000000000000" pitchFamily="34" charset="0"/>
              </a:rPr>
              <a:t> care au </a:t>
            </a:r>
            <a:r>
              <a:rPr lang="en-US" altLang="x-none" dirty="0" err="1">
                <a:latin typeface="Euclid Circular A Light" panose="020B0304000000000000" pitchFamily="34" charset="0"/>
                <a:ea typeface="Euclid Circular A Light" panose="020B0304000000000000" pitchFamily="34" charset="0"/>
              </a:rPr>
              <a:t>răspuns</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întrebărilor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consideră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serviciile</a:t>
            </a:r>
            <a:r>
              <a:rPr lang="en-US" altLang="x-none" dirty="0">
                <a:latin typeface="Euclid Circular A Light" panose="020B0304000000000000" pitchFamily="34" charset="0"/>
                <a:ea typeface="Euclid Circular A Light" panose="020B0304000000000000" pitchFamily="34" charset="0"/>
              </a:rPr>
              <a:t> de exit planning advisory </a:t>
            </a:r>
            <a:r>
              <a:rPr lang="en-US" altLang="x-none" dirty="0" err="1">
                <a:latin typeface="Euclid Circular A Light" panose="020B0304000000000000" pitchFamily="34" charset="0"/>
                <a:ea typeface="Euclid Circular A Light" panose="020B0304000000000000" pitchFamily="34" charset="0"/>
              </a:rPr>
              <a:t>ar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aduce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valoare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adăugată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proprietarilor</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afaceri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îmi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confirmă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convingerea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serviciile</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nișă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oferite</a:t>
            </a:r>
            <a:r>
              <a:rPr lang="en-US" altLang="x-none" dirty="0">
                <a:latin typeface="Euclid Circular A Light" panose="020B0304000000000000" pitchFamily="34" charset="0"/>
                <a:ea typeface="Euclid Circular A Light" panose="020B0304000000000000" pitchFamily="34" charset="0"/>
              </a:rPr>
              <a:t> de Kapital Minds </a:t>
            </a:r>
            <a:r>
              <a:rPr lang="en-US" altLang="x-none" dirty="0" err="1">
                <a:latin typeface="Euclid Circular A Light" panose="020B0304000000000000" pitchFamily="34" charset="0"/>
                <a:ea typeface="Euclid Circular A Light" panose="020B0304000000000000" pitchFamily="34" charset="0"/>
              </a:rPr>
              <a:t>vor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contribui</a:t>
            </a:r>
            <a:r>
              <a:rPr lang="en-US" altLang="x-none" dirty="0">
                <a:latin typeface="Euclid Circular A Light" panose="020B0304000000000000" pitchFamily="34" charset="0"/>
                <a:ea typeface="Euclid Circular A Light" panose="020B0304000000000000" pitchFamily="34" charset="0"/>
              </a:rPr>
              <a:t> din </a:t>
            </a:r>
            <a:r>
              <a:rPr lang="en-US" altLang="x-none" dirty="0" err="1">
                <a:latin typeface="Euclid Circular A Light" panose="020B0304000000000000" pitchFamily="34" charset="0"/>
                <a:ea typeface="Euclid Circular A Light" panose="020B0304000000000000" pitchFamily="34" charset="0"/>
              </a:rPr>
              <a:t>plin</a:t>
            </a:r>
            <a:r>
              <a:rPr lang="en-US" altLang="x-none" dirty="0">
                <a:latin typeface="Euclid Circular A Light" panose="020B0304000000000000" pitchFamily="34" charset="0"/>
                <a:ea typeface="Euclid Circular A Light" panose="020B0304000000000000" pitchFamily="34" charset="0"/>
              </a:rPr>
              <a:t> la </a:t>
            </a:r>
            <a:r>
              <a:rPr lang="en-US" altLang="x-none" dirty="0" err="1">
                <a:latin typeface="Euclid Circular A Light" panose="020B0304000000000000" pitchFamily="34" charset="0"/>
                <a:ea typeface="Euclid Circular A Light" panose="020B0304000000000000" pitchFamily="34" charset="0"/>
              </a:rPr>
              <a:t>creșterea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sustenabilă</a:t>
            </a:r>
            <a:r>
              <a:rPr lang="en-US" altLang="x-none" dirty="0">
                <a:latin typeface="Euclid Circular A Light" panose="020B0304000000000000" pitchFamily="34" charset="0"/>
                <a:ea typeface="Euclid Circular A Light" panose="020B0304000000000000" pitchFamily="34" charset="0"/>
              </a:rPr>
              <a:t> a </a:t>
            </a:r>
            <a:r>
              <a:rPr lang="en-US" altLang="x-none" dirty="0" err="1">
                <a:latin typeface="Euclid Circular A Light" panose="020B0304000000000000" pitchFamily="34" charset="0"/>
                <a:ea typeface="Euclid Circular A Light" panose="020B0304000000000000" pitchFamily="34" charset="0"/>
              </a:rPr>
              <a:t>mediului</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afaceri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românesc</a:t>
            </a:r>
            <a:r>
              <a:rPr lang="en-US" altLang="x-none" dirty="0">
                <a:latin typeface="Euclid Circular A Light" panose="020B0304000000000000" pitchFamily="34" charset="0"/>
                <a:ea typeface="Euclid Circular A Light" panose="020B0304000000000000" pitchFamily="34" charset="0"/>
              </a:rPr>
              <a:t>. </a:t>
            </a:r>
          </a:p>
        </p:txBody>
      </p:sp>
      <p:graphicFrame>
        <p:nvGraphicFramePr>
          <p:cNvPr id="5" name="Diagramă 4">
            <a:extLst>
              <a:ext uri="{FF2B5EF4-FFF2-40B4-BE49-F238E27FC236}">
                <a16:creationId xmlns:a16="http://schemas.microsoft.com/office/drawing/2014/main" id="{23EA55CB-0F3E-244A-5746-02E2716D1A98}"/>
              </a:ext>
            </a:extLst>
          </p:cNvPr>
          <p:cNvGraphicFramePr/>
          <p:nvPr>
            <p:extLst>
              <p:ext uri="{D42A27DB-BD31-4B8C-83A1-F6EECF244321}">
                <p14:modId xmlns:p14="http://schemas.microsoft.com/office/powerpoint/2010/main" val="199801807"/>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green and gold logo&#10;&#10;Description automatically generated">
            <a:extLst>
              <a:ext uri="{FF2B5EF4-FFF2-40B4-BE49-F238E27FC236}">
                <a16:creationId xmlns:a16="http://schemas.microsoft.com/office/drawing/2014/main" id="{BC49ADD7-D6C8-17D0-A99F-7272BA04C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spTree>
    <p:extLst>
      <p:ext uri="{BB962C8B-B14F-4D97-AF65-F5344CB8AC3E}">
        <p14:creationId xmlns:p14="http://schemas.microsoft.com/office/powerpoint/2010/main" val="2577290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80" y="991443"/>
            <a:ext cx="4757678" cy="1087819"/>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Bef>
                <a:spcPct val="0"/>
              </a:spcBef>
              <a:spcAft>
                <a:spcPts val="600"/>
              </a:spcAft>
            </a:pP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Care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credeți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că</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ar</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fi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cea</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mai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mare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provocare</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în</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planificarea</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unui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exit</a:t>
            </a:r>
            <a:r>
              <a:rPr lang="ro-RO"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pentru</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afacerea</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dumneavoastră</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a:t>
            </a:r>
            <a:endParaRPr lang="en-US" sz="2100"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17" name="Rectangle 16">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F5CF83EE-0764-92E5-9D1B-67C825C77DA5}"/>
              </a:ext>
            </a:extLst>
          </p:cNvPr>
          <p:cNvSpPr txBox="1"/>
          <p:nvPr/>
        </p:nvSpPr>
        <p:spPr>
          <a:xfrm>
            <a:off x="411479" y="2684095"/>
            <a:ext cx="4757679"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sz="1700" dirty="0" err="1">
                <a:latin typeface="Euclid Circular A Light" panose="020B0304000000000000" pitchFamily="34" charset="0"/>
                <a:ea typeface="Euclid Circular A Light" panose="020B0304000000000000" pitchFamily="34" charset="0"/>
              </a:rPr>
              <a:t>Foarte</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multe</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tranzacții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potențiale</a:t>
            </a:r>
            <a:r>
              <a:rPr lang="en-US" altLang="x-none" sz="1700" dirty="0">
                <a:latin typeface="Euclid Circular A Light" panose="020B0304000000000000" pitchFamily="34" charset="0"/>
                <a:ea typeface="Euclid Circular A Light" panose="020B0304000000000000" pitchFamily="34" charset="0"/>
              </a:rPr>
              <a:t> se </a:t>
            </a:r>
            <a:r>
              <a:rPr lang="en-US" altLang="x-none" sz="1700" dirty="0" err="1">
                <a:latin typeface="Euclid Circular A Light" panose="020B0304000000000000" pitchFamily="34" charset="0"/>
                <a:ea typeface="Euclid Circular A Light" panose="020B0304000000000000" pitchFamily="34" charset="0"/>
              </a:rPr>
              <a:t>realizează</a:t>
            </a:r>
            <a:r>
              <a:rPr lang="en-US" altLang="x-none" sz="1700" dirty="0">
                <a:latin typeface="Euclid Circular A Light" panose="020B0304000000000000" pitchFamily="34" charset="0"/>
                <a:ea typeface="Euclid Circular A Light" panose="020B0304000000000000" pitchFamily="34" charset="0"/>
              </a:rPr>
              <a:t> din </a:t>
            </a:r>
            <a:r>
              <a:rPr lang="en-US" altLang="x-none" sz="1700" dirty="0" err="1">
                <a:latin typeface="Euclid Circular A Light" panose="020B0304000000000000" pitchFamily="34" charset="0"/>
                <a:ea typeface="Euclid Circular A Light" panose="020B0304000000000000" pitchFamily="34" charset="0"/>
              </a:rPr>
              <a:t>cauza</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așteptărilor</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mult</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diferite</a:t>
            </a:r>
            <a:r>
              <a:rPr lang="en-US" altLang="x-none" sz="1700" dirty="0">
                <a:latin typeface="Euclid Circular A Light" panose="020B0304000000000000" pitchFamily="34" charset="0"/>
                <a:ea typeface="Euclid Circular A Light" panose="020B0304000000000000" pitchFamily="34" charset="0"/>
              </a:rPr>
              <a:t> ale </a:t>
            </a:r>
            <a:r>
              <a:rPr lang="en-US" altLang="x-none" sz="1700" dirty="0" err="1">
                <a:latin typeface="Euclid Circular A Light" panose="020B0304000000000000" pitchFamily="34" charset="0"/>
                <a:ea typeface="Euclid Circular A Light" panose="020B0304000000000000" pitchFamily="34" charset="0"/>
              </a:rPr>
              <a:t>vânzătorului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și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cumpărătorului</a:t>
            </a:r>
            <a:r>
              <a:rPr lang="en-US" altLang="x-none" sz="1700" dirty="0">
                <a:latin typeface="Euclid Circular A Light" panose="020B0304000000000000" pitchFamily="34" charset="0"/>
                <a:ea typeface="Euclid Circular A Light" panose="020B0304000000000000" pitchFamily="34" charset="0"/>
              </a:rPr>
              <a:t> cu </a:t>
            </a:r>
            <a:r>
              <a:rPr lang="en-US" altLang="x-none" sz="1700" dirty="0" err="1">
                <a:latin typeface="Euclid Circular A Light" panose="020B0304000000000000" pitchFamily="34" charset="0"/>
                <a:ea typeface="Euclid Circular A Light" panose="020B0304000000000000" pitchFamily="34" charset="0"/>
              </a:rPr>
              <a:t>privire</a:t>
            </a:r>
            <a:r>
              <a:rPr lang="en-US" altLang="x-none" sz="1700" dirty="0">
                <a:latin typeface="Euclid Circular A Light" panose="020B0304000000000000" pitchFamily="34" charset="0"/>
                <a:ea typeface="Euclid Circular A Light" panose="020B0304000000000000" pitchFamily="34" charset="0"/>
              </a:rPr>
              <a:t> la </a:t>
            </a:r>
            <a:r>
              <a:rPr lang="en-US" altLang="x-none" sz="1700" dirty="0" err="1">
                <a:latin typeface="Euclid Circular A Light" panose="020B0304000000000000" pitchFamily="34" charset="0"/>
                <a:ea typeface="Euclid Circular A Light" panose="020B0304000000000000" pitchFamily="34" charset="0"/>
              </a:rPr>
              <a:t>preț</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Antreprenorii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tind</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să</a:t>
            </a:r>
            <a:r>
              <a:rPr lang="en-US" altLang="x-none" sz="1700" dirty="0">
                <a:latin typeface="Euclid Circular A Light" panose="020B0304000000000000" pitchFamily="34" charset="0"/>
                <a:ea typeface="Euclid Circular A Light" panose="020B0304000000000000" pitchFamily="34" charset="0"/>
              </a:rPr>
              <a:t> fie </a:t>
            </a:r>
            <a:r>
              <a:rPr lang="en-US" altLang="x-none" sz="1700" dirty="0" err="1">
                <a:latin typeface="Euclid Circular A Light" panose="020B0304000000000000" pitchFamily="34" charset="0"/>
                <a:ea typeface="Euclid Circular A Light" panose="020B0304000000000000" pitchFamily="34" charset="0"/>
              </a:rPr>
              <a:t>mult</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prea</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optimiști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în</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prețuirea</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propriei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afaceri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aceasta</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având</a:t>
            </a:r>
            <a:r>
              <a:rPr lang="en-US" altLang="x-none" sz="1700" dirty="0">
                <a:latin typeface="Euclid Circular A Light" panose="020B0304000000000000" pitchFamily="34" charset="0"/>
                <a:ea typeface="Euclid Circular A Light" panose="020B0304000000000000" pitchFamily="34" charset="0"/>
              </a:rPr>
              <a:t> de </a:t>
            </a:r>
            <a:r>
              <a:rPr lang="en-US" altLang="x-none" sz="1700" dirty="0" err="1">
                <a:latin typeface="Euclid Circular A Light" panose="020B0304000000000000" pitchFamily="34" charset="0"/>
                <a:ea typeface="Euclid Circular A Light" panose="020B0304000000000000" pitchFamily="34" charset="0"/>
              </a:rPr>
              <a:t>multe</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ori</a:t>
            </a:r>
            <a:r>
              <a:rPr lang="en-US" altLang="x-none" sz="1700" dirty="0">
                <a:latin typeface="Euclid Circular A Light" panose="020B0304000000000000" pitchFamily="34" charset="0"/>
                <a:ea typeface="Euclid Circular A Light" panose="020B0304000000000000" pitchFamily="34" charset="0"/>
              </a:rPr>
              <a:t> o </a:t>
            </a:r>
            <a:r>
              <a:rPr lang="en-US" altLang="x-none" sz="1700" dirty="0" err="1">
                <a:latin typeface="Euclid Circular A Light" panose="020B0304000000000000" pitchFamily="34" charset="0"/>
                <a:ea typeface="Euclid Circular A Light" panose="020B0304000000000000" pitchFamily="34" charset="0"/>
              </a:rPr>
              <a:t>importantă</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valoare</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sentimentală</a:t>
            </a:r>
            <a:r>
              <a:rPr lang="en-US" altLang="x-none" sz="1700" dirty="0">
                <a:latin typeface="Euclid Circular A Light" panose="020B0304000000000000" pitchFamily="34" charset="0"/>
                <a:ea typeface="Euclid Circular A Light" panose="020B0304000000000000" pitchFamily="34" charset="0"/>
              </a:rPr>
              <a:t>. Pe de </a:t>
            </a:r>
            <a:r>
              <a:rPr lang="en-US" altLang="x-none" sz="1700" dirty="0" err="1">
                <a:latin typeface="Euclid Circular A Light" panose="020B0304000000000000" pitchFamily="34" charset="0"/>
                <a:ea typeface="Euclid Circular A Light" panose="020B0304000000000000" pitchFamily="34" charset="0"/>
              </a:rPr>
              <a:t>altă</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parte</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investitorii</a:t>
            </a:r>
            <a:r>
              <a:rPr lang="en-US" altLang="x-none" sz="1700" dirty="0">
                <a:latin typeface="Euclid Circular A Light" panose="020B0304000000000000" pitchFamily="34" charset="0"/>
                <a:ea typeface="Euclid Circular A Light" panose="020B0304000000000000" pitchFamily="34" charset="0"/>
              </a:rPr>
              <a:t> se </a:t>
            </a:r>
            <a:r>
              <a:rPr lang="en-US" altLang="x-none" sz="1700" dirty="0" err="1">
                <a:latin typeface="Euclid Circular A Light" panose="020B0304000000000000" pitchFamily="34" charset="0"/>
                <a:ea typeface="Euclid Circular A Light" panose="020B0304000000000000" pitchFamily="34" charset="0"/>
              </a:rPr>
              <a:t>așteaptă</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să</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plătească</a:t>
            </a:r>
            <a:r>
              <a:rPr lang="en-US" altLang="x-none" sz="1700" dirty="0">
                <a:latin typeface="Euclid Circular A Light" panose="020B0304000000000000" pitchFamily="34" charset="0"/>
                <a:ea typeface="Euclid Circular A Light" panose="020B0304000000000000" pitchFamily="34" charset="0"/>
              </a:rPr>
              <a:t> un </a:t>
            </a:r>
            <a:r>
              <a:rPr lang="en-US" altLang="x-none" sz="1700" dirty="0" err="1">
                <a:latin typeface="Euclid Circular A Light" panose="020B0304000000000000" pitchFamily="34" charset="0"/>
                <a:ea typeface="Euclid Circular A Light" panose="020B0304000000000000" pitchFamily="34" charset="0"/>
              </a:rPr>
              <a:t>preț</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mai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redus</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pentru</a:t>
            </a:r>
            <a:r>
              <a:rPr lang="en-US" altLang="x-none" sz="1700" dirty="0">
                <a:latin typeface="Euclid Circular A Light" panose="020B0304000000000000" pitchFamily="34" charset="0"/>
                <a:ea typeface="Euclid Circular A Light" panose="020B0304000000000000" pitchFamily="34" charset="0"/>
              </a:rPr>
              <a:t> a </a:t>
            </a:r>
            <a:r>
              <a:rPr lang="en-US" altLang="x-none" sz="1700" dirty="0" err="1">
                <a:latin typeface="Euclid Circular A Light" panose="020B0304000000000000" pitchFamily="34" charset="0"/>
                <a:ea typeface="Euclid Circular A Light" panose="020B0304000000000000" pitchFamily="34" charset="0"/>
              </a:rPr>
              <a:t>compensa</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riscul</a:t>
            </a:r>
            <a:r>
              <a:rPr lang="en-US" altLang="x-none" sz="1700" dirty="0">
                <a:latin typeface="Euclid Circular A Light" panose="020B0304000000000000" pitchFamily="34" charset="0"/>
                <a:ea typeface="Euclid Circular A Light" panose="020B0304000000000000" pitchFamily="34" charset="0"/>
              </a:rPr>
              <a:t> pe care </a:t>
            </a:r>
            <a:r>
              <a:rPr lang="en-US" altLang="x-none" sz="1700" dirty="0" err="1">
                <a:latin typeface="Euclid Circular A Light" panose="020B0304000000000000" pitchFamily="34" charset="0"/>
                <a:ea typeface="Euclid Circular A Light" panose="020B0304000000000000" pitchFamily="34" charset="0"/>
              </a:rPr>
              <a:t>și</a:t>
            </a:r>
            <a:r>
              <a:rPr lang="en-US" altLang="x-none" sz="1700" dirty="0">
                <a:latin typeface="Euclid Circular A Light" panose="020B0304000000000000" pitchFamily="34" charset="0"/>
                <a:ea typeface="Euclid Circular A Light" panose="020B0304000000000000" pitchFamily="34" charset="0"/>
              </a:rPr>
              <a:t>-l </a:t>
            </a:r>
            <a:r>
              <a:rPr lang="en-US" altLang="x-none" sz="1700" dirty="0" err="1">
                <a:latin typeface="Euclid Circular A Light" panose="020B0304000000000000" pitchFamily="34" charset="0"/>
                <a:ea typeface="Euclid Circular A Light" panose="020B0304000000000000" pitchFamily="34" charset="0"/>
              </a:rPr>
              <a:t>asumă</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când</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investesc</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într</a:t>
            </a:r>
            <a:r>
              <a:rPr lang="en-US" altLang="x-none" sz="1700" dirty="0">
                <a:latin typeface="Euclid Circular A Light" panose="020B0304000000000000" pitchFamily="34" charset="0"/>
                <a:ea typeface="Euclid Circular A Light" panose="020B0304000000000000" pitchFamily="34" charset="0"/>
              </a:rPr>
              <a:t>-o </a:t>
            </a:r>
            <a:r>
              <a:rPr lang="en-US" altLang="x-none" sz="1700" dirty="0" err="1">
                <a:latin typeface="Euclid Circular A Light" panose="020B0304000000000000" pitchFamily="34" charset="0"/>
                <a:ea typeface="Euclid Circular A Light" panose="020B0304000000000000" pitchFamily="34" charset="0"/>
              </a:rPr>
              <a:t>afacere</a:t>
            </a:r>
            <a:r>
              <a:rPr lang="en-US" altLang="x-none" sz="1700" dirty="0">
                <a:latin typeface="Euclid Circular A Light" panose="020B0304000000000000" pitchFamily="34" charset="0"/>
                <a:ea typeface="Euclid Circular A Light" panose="020B0304000000000000" pitchFamily="34" charset="0"/>
              </a:rPr>
              <a:t>. De </a:t>
            </a:r>
            <a:r>
              <a:rPr lang="en-US" altLang="x-none" sz="1700" dirty="0" err="1">
                <a:latin typeface="Euclid Circular A Light" panose="020B0304000000000000" pitchFamily="34" charset="0"/>
                <a:ea typeface="Euclid Circular A Light" panose="020B0304000000000000" pitchFamily="34" charset="0"/>
              </a:rPr>
              <a:t>aceea</a:t>
            </a:r>
            <a:r>
              <a:rPr lang="en-US" altLang="x-none" sz="1700" dirty="0">
                <a:latin typeface="Euclid Circular A Light" panose="020B0304000000000000" pitchFamily="34" charset="0"/>
                <a:ea typeface="Euclid Circular A Light" panose="020B0304000000000000" pitchFamily="34" charset="0"/>
              </a:rPr>
              <a:t>, o </a:t>
            </a:r>
            <a:r>
              <a:rPr lang="en-US" altLang="x-none" sz="1700" dirty="0" err="1">
                <a:latin typeface="Euclid Circular A Light" panose="020B0304000000000000" pitchFamily="34" charset="0"/>
                <a:ea typeface="Euclid Circular A Light" panose="020B0304000000000000" pitchFamily="34" charset="0"/>
              </a:rPr>
              <a:t>evaluare</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independentă</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obiectivă</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și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ancorată</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în</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realitatea</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pieței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specifice</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esteîntotdeauna</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primul</a:t>
            </a:r>
            <a:r>
              <a:rPr lang="en-US" altLang="x-none" sz="1700" dirty="0">
                <a:latin typeface="Euclid Circular A Light" panose="020B0304000000000000" pitchFamily="34" charset="0"/>
                <a:ea typeface="Euclid Circular A Light" panose="020B0304000000000000" pitchFamily="34" charset="0"/>
              </a:rPr>
              <a:t> pas al </a:t>
            </a:r>
            <a:r>
              <a:rPr lang="en-US" altLang="x-none" sz="1700" dirty="0" err="1">
                <a:latin typeface="Euclid Circular A Light" panose="020B0304000000000000" pitchFamily="34" charset="0"/>
                <a:ea typeface="Euclid Circular A Light" panose="020B0304000000000000" pitchFamily="34" charset="0"/>
              </a:rPr>
              <a:t>unui</a:t>
            </a:r>
            <a:r>
              <a:rPr lang="en-US" altLang="x-none" sz="1700" dirty="0">
                <a:latin typeface="Euclid Circular A Light" panose="020B0304000000000000" pitchFamily="34" charset="0"/>
                <a:ea typeface="Euclid Circular A Light" panose="020B0304000000000000" pitchFamily="34" charset="0"/>
              </a:rPr>
              <a:t> </a:t>
            </a:r>
            <a:r>
              <a:rPr lang="en-US" altLang="x-none" sz="1700" dirty="0" err="1">
                <a:latin typeface="Euclid Circular A Light" panose="020B0304000000000000" pitchFamily="34" charset="0"/>
                <a:ea typeface="Euclid Circular A Light" panose="020B0304000000000000" pitchFamily="34" charset="0"/>
              </a:rPr>
              <a:t>proces</a:t>
            </a:r>
            <a:r>
              <a:rPr lang="en-US" altLang="x-none" sz="1700" dirty="0">
                <a:latin typeface="Euclid Circular A Light" panose="020B0304000000000000" pitchFamily="34" charset="0"/>
                <a:ea typeface="Euclid Circular A Light" panose="020B0304000000000000" pitchFamily="34" charset="0"/>
              </a:rPr>
              <a:t> de M&amp;A.</a:t>
            </a:r>
          </a:p>
        </p:txBody>
      </p:sp>
      <p:pic>
        <p:nvPicPr>
          <p:cNvPr id="4" name="Picture 3" descr="A green and gold logo&#10;&#10;Description automatically generated">
            <a:extLst>
              <a:ext uri="{FF2B5EF4-FFF2-40B4-BE49-F238E27FC236}">
                <a16:creationId xmlns:a16="http://schemas.microsoft.com/office/drawing/2014/main" id="{8D5DB073-4A97-EA80-2D94-975B7EEE7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2" name="Diagramă 1">
            <a:extLst>
              <a:ext uri="{FF2B5EF4-FFF2-40B4-BE49-F238E27FC236}">
                <a16:creationId xmlns:a16="http://schemas.microsoft.com/office/drawing/2014/main" id="{F969FF49-6195-278C-6BF7-E235A1BDD695}"/>
              </a:ext>
            </a:extLst>
          </p:cNvPr>
          <p:cNvGraphicFramePr/>
          <p:nvPr>
            <p:extLst>
              <p:ext uri="{D42A27DB-BD31-4B8C-83A1-F6EECF244321}">
                <p14:modId xmlns:p14="http://schemas.microsoft.com/office/powerpoint/2010/main" val="297391821"/>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20100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80" y="991443"/>
            <a:ext cx="4443154" cy="1087819"/>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Bef>
                <a:spcPct val="0"/>
              </a:spcBef>
              <a:spcAft>
                <a:spcPts val="600"/>
              </a:spcAft>
            </a:pPr>
            <a:r>
              <a:rPr lang="en-US" b="1" kern="1200" dirty="0">
                <a:solidFill>
                  <a:schemeClr val="tx1"/>
                </a:solidFill>
                <a:latin typeface="Euclid Circular A Light" panose="020B0304000000000000" pitchFamily="34" charset="0"/>
                <a:ea typeface="Euclid Circular A Light" panose="020B0304000000000000" pitchFamily="34" charset="0"/>
                <a:cs typeface="+mj-cs"/>
              </a:rPr>
              <a:t>Cum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ați</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descrie</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piața</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de exit planning advisory din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România</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a:t>
            </a:r>
            <a:endParaRPr lang="en-US"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21" name="Rectangle 2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F4E2608A-7DFF-100E-0624-8E2C6E637400}"/>
              </a:ext>
            </a:extLst>
          </p:cNvPr>
          <p:cNvSpPr txBox="1"/>
          <p:nvPr/>
        </p:nvSpPr>
        <p:spPr>
          <a:xfrm>
            <a:off x="411480" y="2684095"/>
            <a:ext cx="4443154"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dirty="0" err="1">
                <a:latin typeface="Euclid Circular A Light" panose="020B0304000000000000" pitchFamily="34" charset="0"/>
                <a:ea typeface="Euclid Circular A Light" panose="020B0304000000000000" pitchFamily="34" charset="0"/>
              </a:rPr>
              <a:t>Antreprenorii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percep</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a:t>
            </a:r>
            <a:r>
              <a:rPr lang="en-US" altLang="x-none" dirty="0">
                <a:latin typeface="Euclid Circular A Light" panose="020B0304000000000000" pitchFamily="34" charset="0"/>
                <a:ea typeface="Euclid Circular A Light" panose="020B0304000000000000" pitchFamily="34" charset="0"/>
              </a:rPr>
              <a:t> mod </a:t>
            </a:r>
            <a:r>
              <a:rPr lang="en-US" altLang="x-none" dirty="0" err="1">
                <a:latin typeface="Euclid Circular A Light" panose="020B0304000000000000" pitchFamily="34" charset="0"/>
                <a:ea typeface="Euclid Circular A Light" panose="020B0304000000000000" pitchFamily="34" charset="0"/>
              </a:rPr>
              <a:t>corect</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situația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pieței</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consultanță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pentru</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planificarea</a:t>
            </a:r>
            <a:r>
              <a:rPr lang="en-US" altLang="x-none" dirty="0">
                <a:latin typeface="Euclid Circular A Light" panose="020B0304000000000000" pitchFamily="34" charset="0"/>
                <a:ea typeface="Euclid Circular A Light" panose="020B0304000000000000" pitchFamily="34" charset="0"/>
              </a:rPr>
              <a:t> exit-</a:t>
            </a:r>
            <a:r>
              <a:rPr lang="en-US" altLang="x-none" dirty="0" err="1">
                <a:latin typeface="Euclid Circular A Light" panose="020B0304000000000000" pitchFamily="34" charset="0"/>
                <a:ea typeface="Euclid Circular A Light" panose="020B0304000000000000" pitchFamily="34" charset="0"/>
              </a:rPr>
              <a:t>ului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Deși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numărul</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valoarea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tranzacțiilor</a:t>
            </a:r>
            <a:r>
              <a:rPr lang="en-US" altLang="x-none" dirty="0">
                <a:latin typeface="Euclid Circular A Light" panose="020B0304000000000000" pitchFamily="34" charset="0"/>
                <a:ea typeface="Euclid Circular A Light" panose="020B0304000000000000" pitchFamily="34" charset="0"/>
              </a:rPr>
              <a:t> au </a:t>
            </a:r>
            <a:r>
              <a:rPr lang="en-US" altLang="x-none" dirty="0" err="1">
                <a:latin typeface="Euclid Circular A Light" panose="020B0304000000000000" pitchFamily="34" charset="0"/>
                <a:ea typeface="Euclid Circular A Light" panose="020B0304000000000000" pitchFamily="34" charset="0"/>
              </a:rPr>
              <a:t>crescut</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aproape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fiecare</a:t>
            </a:r>
            <a:r>
              <a:rPr lang="en-US" altLang="x-none" dirty="0">
                <a:latin typeface="Euclid Circular A Light" panose="020B0304000000000000" pitchFamily="34" charset="0"/>
                <a:ea typeface="Euclid Circular A Light" panose="020B0304000000000000" pitchFamily="34" charset="0"/>
              </a:rPr>
              <a:t> an, se </a:t>
            </a:r>
            <a:r>
              <a:rPr lang="en-US" altLang="x-none" dirty="0" err="1">
                <a:latin typeface="Euclid Circular A Light" panose="020B0304000000000000" pitchFamily="34" charset="0"/>
                <a:ea typeface="Euclid Circular A Light" panose="020B0304000000000000" pitchFamily="34" charset="0"/>
              </a:rPr>
              <a:t>apelează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încă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destul</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rar</a:t>
            </a:r>
            <a:r>
              <a:rPr lang="en-US" altLang="x-none" dirty="0">
                <a:latin typeface="Euclid Circular A Light" panose="020B0304000000000000" pitchFamily="34" charset="0"/>
                <a:ea typeface="Euclid Circular A Light" panose="020B0304000000000000" pitchFamily="34" charset="0"/>
              </a:rPr>
              <a:t> la </a:t>
            </a:r>
            <a:r>
              <a:rPr lang="en-US" altLang="x-none" dirty="0" err="1">
                <a:latin typeface="Euclid Circular A Light" panose="020B0304000000000000" pitchFamily="34" charset="0"/>
                <a:ea typeface="Euclid Circular A Light" panose="020B0304000000000000" pitchFamily="34" charset="0"/>
              </a:rPr>
              <a:t>astfel</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servicii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unul</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dintre</a:t>
            </a:r>
            <a:r>
              <a:rPr lang="en-US" altLang="x-none" dirty="0">
                <a:latin typeface="Euclid Circular A Light" panose="020B0304000000000000" pitchFamily="34" charset="0"/>
                <a:ea typeface="Euclid Circular A Light" panose="020B0304000000000000" pitchFamily="34" charset="0"/>
              </a:rPr>
              <a:t> motive </a:t>
            </a:r>
            <a:r>
              <a:rPr lang="en-US" altLang="x-none" dirty="0" err="1">
                <a:latin typeface="Euclid Circular A Light" panose="020B0304000000000000" pitchFamily="34" charset="0"/>
                <a:ea typeface="Euclid Circular A Light" panose="020B0304000000000000" pitchFamily="34" charset="0"/>
              </a:rPr>
              <a:t>fiind</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lipsa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informațiilor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despre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presupun</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acestea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cum </a:t>
            </a:r>
            <a:r>
              <a:rPr lang="en-US" altLang="x-none" dirty="0" err="1">
                <a:latin typeface="Euclid Circular A Light" panose="020B0304000000000000" pitchFamily="34" charset="0"/>
                <a:ea typeface="Euclid Circular A Light" panose="020B0304000000000000" pitchFamily="34" charset="0"/>
              </a:rPr>
              <a:t>ar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putea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contribui</a:t>
            </a:r>
            <a:r>
              <a:rPr lang="en-US" altLang="x-none" dirty="0">
                <a:latin typeface="Euclid Circular A Light" panose="020B0304000000000000" pitchFamily="34" charset="0"/>
                <a:ea typeface="Euclid Circular A Light" panose="020B0304000000000000" pitchFamily="34" charset="0"/>
              </a:rPr>
              <a:t> la </a:t>
            </a:r>
            <a:r>
              <a:rPr lang="en-US" altLang="x-none" dirty="0" err="1">
                <a:latin typeface="Euclid Circular A Light" panose="020B0304000000000000" pitchFamily="34" charset="0"/>
                <a:ea typeface="Euclid Circular A Light" panose="020B0304000000000000" pitchFamily="34" charset="0"/>
              </a:rPr>
              <a:t>creșterea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valorii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companiei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vândute</a:t>
            </a:r>
            <a:r>
              <a:rPr lang="en-US" altLang="x-none" dirty="0">
                <a:latin typeface="Euclid Circular A Light" panose="020B0304000000000000" pitchFamily="34" charset="0"/>
                <a:ea typeface="Euclid Circular A Light" panose="020B0304000000000000" pitchFamily="34" charset="0"/>
              </a:rPr>
              <a:t>. </a:t>
            </a:r>
          </a:p>
        </p:txBody>
      </p:sp>
      <p:pic>
        <p:nvPicPr>
          <p:cNvPr id="3" name="Picture 2" descr="A green and gold logo&#10;&#10;Description automatically generated">
            <a:extLst>
              <a:ext uri="{FF2B5EF4-FFF2-40B4-BE49-F238E27FC236}">
                <a16:creationId xmlns:a16="http://schemas.microsoft.com/office/drawing/2014/main" id="{8293E1E2-2A69-0B50-33C9-CC829C3D5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2" name="Diagramă 1">
            <a:extLst>
              <a:ext uri="{FF2B5EF4-FFF2-40B4-BE49-F238E27FC236}">
                <a16:creationId xmlns:a16="http://schemas.microsoft.com/office/drawing/2014/main" id="{F969FF49-6195-278C-6BF7-E235A1BDD695}"/>
              </a:ext>
            </a:extLst>
          </p:cNvPr>
          <p:cNvGraphicFramePr/>
          <p:nvPr>
            <p:extLst>
              <p:ext uri="{D42A27DB-BD31-4B8C-83A1-F6EECF244321}">
                <p14:modId xmlns:p14="http://schemas.microsoft.com/office/powerpoint/2010/main" val="1176622"/>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8147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80" y="991443"/>
            <a:ext cx="4608576" cy="1087819"/>
          </a:xfrm>
          <a:prstGeom prst="rect">
            <a:avLst/>
          </a:prstGeom>
        </p:spPr>
        <p:txBody>
          <a:bodyPr vert="horz" lIns="91440" tIns="45720" rIns="91440" bIns="45720" rtlCol="0" anchor="b">
            <a:normAutofit fontScale="925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defTabSz="914400">
              <a:lnSpc>
                <a:spcPct val="90000"/>
              </a:lnSpc>
              <a:spcBef>
                <a:spcPct val="0"/>
              </a:spcBef>
              <a:spcAft>
                <a:spcPts val="600"/>
              </a:spcAft>
            </a:pP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Care sunt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factorii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pe care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îi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considerați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cei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mai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importanți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pentru</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creșterea</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valorii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unei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afaceri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a:t>
            </a:r>
            <a:endParaRPr lang="en-US" sz="2100"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21" name="Rectangle 2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D1012034-E73B-2194-9743-A62A973C46C4}"/>
              </a:ext>
            </a:extLst>
          </p:cNvPr>
          <p:cNvSpPr txBox="1"/>
          <p:nvPr/>
        </p:nvSpPr>
        <p:spPr>
          <a:xfrm>
            <a:off x="411480" y="2684095"/>
            <a:ext cx="4443154" cy="3492868"/>
          </a:xfrm>
          <a:prstGeom prst="rect">
            <a:avLst/>
          </a:prstGeom>
        </p:spPr>
        <p:txBody>
          <a:bodyPr vert="horz" lIns="91440" tIns="45720" rIns="91440" bIns="45720" rtlCol="0">
            <a:normAutofit fontScale="92500" lnSpcReduction="10000"/>
          </a:bodyPr>
          <a:lstStyle/>
          <a:p>
            <a:pPr algn="just" defTabSz="914400">
              <a:lnSpc>
                <a:spcPct val="90000"/>
              </a:lnSpc>
              <a:spcAft>
                <a:spcPts val="600"/>
              </a:spcAft>
            </a:pPr>
            <a:r>
              <a:rPr lang="en-US" altLang="x-none" dirty="0" err="1">
                <a:latin typeface="Euclid Circular A Light" panose="020B0304000000000000" pitchFamily="34" charset="0"/>
                <a:ea typeface="Euclid Circular A Light" panose="020B0304000000000000" pitchFamily="34" charset="0"/>
              </a:rPr>
              <a:t>Intuitiv</a:t>
            </a:r>
            <a:r>
              <a:rPr lang="en-US" altLang="x-none" dirty="0">
                <a:latin typeface="Euclid Circular A Light" panose="020B0304000000000000" pitchFamily="34" charset="0"/>
                <a:ea typeface="Euclid Circular A Light" panose="020B0304000000000000" pitchFamily="34" charset="0"/>
              </a:rPr>
              <a:t>, ne </a:t>
            </a:r>
            <a:r>
              <a:rPr lang="en-US" altLang="x-none" dirty="0" err="1">
                <a:latin typeface="Euclid Circular A Light" panose="020B0304000000000000" pitchFamily="34" charset="0"/>
                <a:ea typeface="Euclid Circular A Light" panose="020B0304000000000000" pitchFamily="34" charset="0"/>
              </a:rPr>
              <a:t>gândim</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cei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mai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importanți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factori</a:t>
            </a:r>
            <a:r>
              <a:rPr lang="en-US" altLang="x-none" dirty="0">
                <a:latin typeface="Euclid Circular A Light" panose="020B0304000000000000" pitchFamily="34" charset="0"/>
                <a:ea typeface="Euclid Circular A Light" panose="020B0304000000000000" pitchFamily="34" charset="0"/>
              </a:rPr>
              <a:t> ai </a:t>
            </a:r>
            <a:r>
              <a:rPr lang="en-US" altLang="x-none" dirty="0" err="1">
                <a:latin typeface="Euclid Circular A Light" panose="020B0304000000000000" pitchFamily="34" charset="0"/>
                <a:ea typeface="Euclid Circular A Light" panose="020B0304000000000000" pitchFamily="34" charset="0"/>
              </a:rPr>
              <a:t>creșterii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valorii</a:t>
            </a:r>
            <a:r>
              <a:rPr lang="en-US" altLang="x-none" dirty="0">
                <a:latin typeface="Euclid Circular A Light" panose="020B0304000000000000" pitchFamily="34" charset="0"/>
                <a:ea typeface="Euclid Circular A Light" panose="020B0304000000000000" pitchFamily="34" charset="0"/>
              </a:rPr>
              <a:t> sunt </a:t>
            </a:r>
            <a:r>
              <a:rPr lang="en-US" altLang="x-none" dirty="0" err="1">
                <a:latin typeface="Euclid Circular A Light" panose="020B0304000000000000" pitchFamily="34" charset="0"/>
                <a:ea typeface="Euclid Circular A Light" panose="020B0304000000000000" pitchFamily="34" charset="0"/>
              </a:rPr>
              <a:t>cifra</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afaceri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profitul</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însă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uităm</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aceste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sume</a:t>
            </a:r>
            <a:r>
              <a:rPr lang="en-US" altLang="x-none" dirty="0">
                <a:latin typeface="Euclid Circular A Light" panose="020B0304000000000000" pitchFamily="34" charset="0"/>
                <a:ea typeface="Euclid Circular A Light" panose="020B0304000000000000" pitchFamily="34" charset="0"/>
              </a:rPr>
              <a:t> din </a:t>
            </a:r>
            <a:r>
              <a:rPr lang="en-US" altLang="x-none" dirty="0" err="1">
                <a:latin typeface="Euclid Circular A Light" panose="020B0304000000000000" pitchFamily="34" charset="0"/>
                <a:ea typeface="Euclid Circular A Light" panose="020B0304000000000000" pitchFamily="34" charset="0"/>
              </a:rPr>
              <a:t>contabilitatea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unei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companii</a:t>
            </a:r>
            <a:r>
              <a:rPr lang="en-US" altLang="x-none" dirty="0">
                <a:latin typeface="Euclid Circular A Light" panose="020B0304000000000000" pitchFamily="34" charset="0"/>
                <a:ea typeface="Euclid Circular A Light" panose="020B0304000000000000" pitchFamily="34" charset="0"/>
              </a:rPr>
              <a:t> sunt generate de </a:t>
            </a:r>
            <a:r>
              <a:rPr lang="en-US" altLang="x-none" dirty="0" err="1">
                <a:latin typeface="Euclid Circular A Light" panose="020B0304000000000000" pitchFamily="34" charset="0"/>
                <a:ea typeface="Euclid Circular A Light" panose="020B0304000000000000" pitchFamily="34" charset="0"/>
              </a:rPr>
              <a:t>forța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capitalului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uman</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stabilitatea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relațiilor</a:t>
            </a:r>
            <a:r>
              <a:rPr lang="en-US" altLang="x-none" dirty="0">
                <a:latin typeface="Euclid Circular A Light" panose="020B0304000000000000" pitchFamily="34" charset="0"/>
                <a:ea typeface="Euclid Circular A Light" panose="020B0304000000000000" pitchFamily="34" charset="0"/>
              </a:rPr>
              <a:t> cu </a:t>
            </a:r>
            <a:r>
              <a:rPr lang="en-US" altLang="x-none" dirty="0" err="1">
                <a:latin typeface="Euclid Circular A Light" panose="020B0304000000000000" pitchFamily="34" charset="0"/>
                <a:ea typeface="Euclid Circular A Light" panose="020B0304000000000000" pitchFamily="34" charset="0"/>
              </a:rPr>
              <a:t>clienții</a:t>
            </a:r>
            <a:r>
              <a:rPr lang="en-US" altLang="x-none" dirty="0">
                <a:latin typeface="Euclid Circular A Light" panose="020B0304000000000000" pitchFamily="34" charset="0"/>
                <a:ea typeface="Euclid Circular A Light" panose="020B0304000000000000" pitchFamily="34" charset="0"/>
              </a:rPr>
              <a:t>, de brand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celelalte</a:t>
            </a:r>
            <a:r>
              <a:rPr lang="en-US" altLang="x-none" dirty="0">
                <a:latin typeface="Euclid Circular A Light" panose="020B0304000000000000" pitchFamily="34" charset="0"/>
                <a:ea typeface="Euclid Circular A Light" panose="020B0304000000000000" pitchFamily="34" charset="0"/>
              </a:rPr>
              <a:t> active </a:t>
            </a:r>
            <a:r>
              <a:rPr lang="en-US" altLang="x-none" dirty="0" err="1">
                <a:latin typeface="Euclid Circular A Light" panose="020B0304000000000000" pitchFamily="34" charset="0"/>
                <a:ea typeface="Euclid Circular A Light" panose="020B0304000000000000" pitchFamily="34" charset="0"/>
              </a:rPr>
              <a:t>intengibile</a:t>
            </a:r>
            <a:r>
              <a:rPr lang="en-US" altLang="x-none" dirty="0">
                <a:latin typeface="Euclid Circular A Light" panose="020B0304000000000000" pitchFamily="34" charset="0"/>
                <a:ea typeface="Euclid Circular A Light" panose="020B0304000000000000" pitchFamily="34" charset="0"/>
              </a:rPr>
              <a:t> care nu se </a:t>
            </a:r>
            <a:r>
              <a:rPr lang="en-US" altLang="x-none" dirty="0" err="1">
                <a:latin typeface="Euclid Circular A Light" panose="020B0304000000000000" pitchFamily="34" charset="0"/>
                <a:ea typeface="Euclid Circular A Light" panose="020B0304000000000000" pitchFamily="34" charset="0"/>
              </a:rPr>
              <a:t>văd</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contabilitate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dar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uneori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reprezintă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peste</a:t>
            </a:r>
            <a:r>
              <a:rPr lang="en-US" altLang="x-none" dirty="0">
                <a:latin typeface="Euclid Circular A Light" panose="020B0304000000000000" pitchFamily="34" charset="0"/>
                <a:ea typeface="Euclid Circular A Light" panose="020B0304000000000000" pitchFamily="34" charset="0"/>
              </a:rPr>
              <a:t> 80% din </a:t>
            </a:r>
            <a:r>
              <a:rPr lang="en-US" altLang="x-none" dirty="0" err="1">
                <a:latin typeface="Euclid Circular A Light" panose="020B0304000000000000" pitchFamily="34" charset="0"/>
                <a:ea typeface="Euclid Circular A Light" panose="020B0304000000000000" pitchFamily="34" charset="0"/>
              </a:rPr>
              <a:t>valoarea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afacerii</a:t>
            </a:r>
            <a:r>
              <a:rPr lang="en-US" altLang="x-none" dirty="0">
                <a:latin typeface="Euclid Circular A Light" panose="020B0304000000000000" pitchFamily="34" charset="0"/>
                <a:ea typeface="Euclid Circular A Light" panose="020B0304000000000000" pitchFamily="34" charset="0"/>
              </a:rPr>
              <a:t>.</a:t>
            </a:r>
          </a:p>
          <a:p>
            <a:pPr indent="-228600" algn="just" defTabSz="914400">
              <a:lnSpc>
                <a:spcPct val="90000"/>
              </a:lnSpc>
              <a:spcAft>
                <a:spcPts val="600"/>
              </a:spcAft>
              <a:buFont typeface="Arial" panose="020B0604020202020204" pitchFamily="34" charset="0"/>
              <a:buChar char="•"/>
            </a:pPr>
            <a:endParaRPr lang="en-US" altLang="x-none" dirty="0">
              <a:latin typeface="Euclid Circular A Light" panose="020B0304000000000000" pitchFamily="34" charset="0"/>
              <a:ea typeface="Euclid Circular A Light" panose="020B0304000000000000" pitchFamily="34" charset="0"/>
            </a:endParaRPr>
          </a:p>
          <a:p>
            <a:pPr algn="just" defTabSz="914400">
              <a:lnSpc>
                <a:spcPct val="90000"/>
              </a:lnSpc>
              <a:spcAft>
                <a:spcPts val="600"/>
              </a:spcAft>
            </a:pPr>
            <a:r>
              <a:rPr lang="en-US" altLang="x-none" dirty="0" err="1">
                <a:latin typeface="Euclid Circular A Light" panose="020B0304000000000000" pitchFamily="34" charset="0"/>
                <a:ea typeface="Euclid Circular A Light" panose="020B0304000000000000" pitchFamily="34" charset="0"/>
              </a:rPr>
              <a:t>Scopul</a:t>
            </a:r>
            <a:r>
              <a:rPr lang="en-US" altLang="x-none" dirty="0">
                <a:latin typeface="Euclid Circular A Light" panose="020B0304000000000000" pitchFamily="34" charset="0"/>
                <a:ea typeface="Euclid Circular A Light" panose="020B0304000000000000" pitchFamily="34" charset="0"/>
              </a:rPr>
              <a:t> principal al Kapital Minds </a:t>
            </a:r>
            <a:r>
              <a:rPr lang="en-US" altLang="x-none" dirty="0" err="1">
                <a:latin typeface="Euclid Circular A Light" panose="020B0304000000000000" pitchFamily="34" charset="0"/>
                <a:ea typeface="Euclid Circular A Light" panose="020B0304000000000000" pitchFamily="34" charset="0"/>
              </a:rPr>
              <a:t>este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creșterea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valorii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companiei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prin</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abordarea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fiecărui</a:t>
            </a:r>
            <a:r>
              <a:rPr lang="en-US" altLang="x-none" dirty="0">
                <a:latin typeface="Euclid Circular A Light" panose="020B0304000000000000" pitchFamily="34" charset="0"/>
                <a:ea typeface="Euclid Circular A Light" panose="020B0304000000000000" pitchFamily="34" charset="0"/>
              </a:rPr>
              <a:t> factor care </a:t>
            </a:r>
            <a:r>
              <a:rPr lang="en-US" altLang="x-none" dirty="0" err="1">
                <a:latin typeface="Euclid Circular A Light" panose="020B0304000000000000" pitchFamily="34" charset="0"/>
                <a:ea typeface="Euclid Circular A Light" panose="020B0304000000000000" pitchFamily="34" charset="0"/>
              </a:rPr>
              <a:t>adaugă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valoare</a:t>
            </a:r>
            <a:r>
              <a:rPr lang="en-US" altLang="x-none" dirty="0">
                <a:latin typeface="Euclid Circular A Light" panose="020B0304000000000000" pitchFamily="34" charset="0"/>
                <a:ea typeface="Euclid Circular A Light" panose="020B0304000000000000" pitchFamily="34" charset="0"/>
              </a:rPr>
              <a:t>.</a:t>
            </a:r>
          </a:p>
        </p:txBody>
      </p:sp>
      <p:pic>
        <p:nvPicPr>
          <p:cNvPr id="3" name="Picture 2" descr="A green and gold logo&#10;&#10;Description automatically generated">
            <a:extLst>
              <a:ext uri="{FF2B5EF4-FFF2-40B4-BE49-F238E27FC236}">
                <a16:creationId xmlns:a16="http://schemas.microsoft.com/office/drawing/2014/main" id="{9E9976C1-E363-86C0-B6C7-D5051D83D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2" name="Diagramă 1">
            <a:extLst>
              <a:ext uri="{FF2B5EF4-FFF2-40B4-BE49-F238E27FC236}">
                <a16:creationId xmlns:a16="http://schemas.microsoft.com/office/drawing/2014/main" id="{F969FF49-6195-278C-6BF7-E235A1BDD695}"/>
              </a:ext>
            </a:extLst>
          </p:cNvPr>
          <p:cNvGraphicFramePr/>
          <p:nvPr>
            <p:extLst>
              <p:ext uri="{D42A27DB-BD31-4B8C-83A1-F6EECF244321}">
                <p14:modId xmlns:p14="http://schemas.microsoft.com/office/powerpoint/2010/main" val="3121621162"/>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3673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82617-20CA-263C-9E24-80182E1A6327}"/>
              </a:ext>
            </a:extLst>
          </p:cNvPr>
          <p:cNvSpPr>
            <a:spLocks noGrp="1"/>
          </p:cNvSpPr>
          <p:nvPr>
            <p:ph type="title"/>
          </p:nvPr>
        </p:nvSpPr>
        <p:spPr>
          <a:xfrm>
            <a:off x="808638" y="386930"/>
            <a:ext cx="9236700" cy="1188950"/>
          </a:xfrm>
        </p:spPr>
        <p:txBody>
          <a:bodyPr anchor="b">
            <a:normAutofit/>
          </a:bodyPr>
          <a:lstStyle/>
          <a:p>
            <a:br>
              <a:rPr lang="ro-RO" sz="3800" dirty="0">
                <a:latin typeface="Euclid Circular A" panose="020B0504000000000000" pitchFamily="34" charset="0"/>
                <a:ea typeface="Euclid Circular A" panose="020B0504000000000000" pitchFamily="34" charset="0"/>
              </a:rPr>
            </a:br>
            <a:r>
              <a:rPr lang="ro-RO" sz="2100" dirty="0">
                <a:latin typeface="Euclid Circular A" panose="020B0504000000000000" pitchFamily="34" charset="0"/>
                <a:ea typeface="Euclid Circular A" panose="020B0504000000000000" pitchFamily="34" charset="0"/>
              </a:rPr>
              <a:t>Concluzii</a:t>
            </a:r>
            <a:endParaRPr lang="en-US" sz="2100" dirty="0">
              <a:latin typeface="Euclid Circular A" panose="020B0504000000000000" pitchFamily="34" charset="0"/>
              <a:ea typeface="Euclid Circular A" panose="020B0504000000000000" pitchFamily="34" charset="0"/>
            </a:endParaRPr>
          </a:p>
        </p:txBody>
      </p:sp>
      <p:grpSp>
        <p:nvGrpSpPr>
          <p:cNvPr id="76" name="Group 7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8" name="Rectangle 3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14AA6D9-6AFC-E978-4A8D-183FC2E3D289}"/>
              </a:ext>
            </a:extLst>
          </p:cNvPr>
          <p:cNvSpPr>
            <a:spLocks noGrp="1"/>
          </p:cNvSpPr>
          <p:nvPr>
            <p:ph idx="1"/>
          </p:nvPr>
        </p:nvSpPr>
        <p:spPr>
          <a:xfrm>
            <a:off x="373224" y="2343150"/>
            <a:ext cx="11010138" cy="4147844"/>
          </a:xfrm>
        </p:spPr>
        <p:txBody>
          <a:bodyPr anchor="ctr">
            <a:normAutofit lnSpcReduction="10000"/>
          </a:bodyPr>
          <a:lstStyle/>
          <a:p>
            <a:pPr algn="just">
              <a:buBlip>
                <a:blip r:embed="rId3"/>
              </a:buBlip>
            </a:pPr>
            <a:r>
              <a:rPr lang="ro-RO" sz="1300" dirty="0">
                <a:latin typeface="Euclid Circular A" panose="020B0504000000000000" pitchFamily="34" charset="0"/>
                <a:ea typeface="Euclid Circular A" panose="020B0504000000000000" pitchFamily="34" charset="0"/>
              </a:rPr>
              <a:t>4 din 5 antreprenori nu sunt familiarizați cu serviciile de exit planning advisory, însă 3 din 4 consideră că planificarea din timp a unui eventual exit este importantă pentru a avea success</a:t>
            </a:r>
            <a:r>
              <a:rPr lang="en-US" sz="1300" dirty="0">
                <a:latin typeface="Euclid Circular A" panose="020B0504000000000000" pitchFamily="34" charset="0"/>
                <a:ea typeface="Euclid Circular A" panose="020B0504000000000000" pitchFamily="34" charset="0"/>
              </a:rPr>
              <a:t>;</a:t>
            </a:r>
            <a:endParaRPr lang="ro-RO" sz="1300" dirty="0">
              <a:latin typeface="Euclid Circular A" panose="020B0504000000000000" pitchFamily="34" charset="0"/>
              <a:ea typeface="Euclid Circular A" panose="020B0504000000000000" pitchFamily="34" charset="0"/>
            </a:endParaRPr>
          </a:p>
          <a:p>
            <a:pPr algn="just">
              <a:buBlip>
                <a:blip r:embed="rId3"/>
              </a:buBlip>
            </a:pPr>
            <a:r>
              <a:rPr lang="ro-RO" sz="1300" dirty="0">
                <a:latin typeface="Euclid Circular A" panose="020B0504000000000000" pitchFamily="34" charset="0"/>
                <a:ea typeface="Euclid Circular A" panose="020B0504000000000000" pitchFamily="34" charset="0"/>
              </a:rPr>
              <a:t>2 din 3 respondenți consideră că o eventuală vânzare a afacerii ar trebui să fie planificată cu cel puțin 6 luni înainte, iar peste jumătate cred că planificarea ar trebui începută cu cel puțin un an înainte. </a:t>
            </a:r>
            <a:r>
              <a:rPr lang="ro-RO" altLang="x-none" sz="1300" b="1" dirty="0">
                <a:latin typeface="Euclid Circular A" panose="020B0504000000000000" pitchFamily="34" charset="0"/>
                <a:ea typeface="Euclid Circular A" panose="020B0504000000000000" pitchFamily="34" charset="0"/>
              </a:rPr>
              <a:t>Procesul de exit planning poate dura între 1 și 2 ani, uneori chiar 3</a:t>
            </a:r>
            <a:r>
              <a:rPr lang="ro-RO" altLang="x-none" sz="1300" dirty="0">
                <a:latin typeface="Euclid Circular A" panose="020B0504000000000000" pitchFamily="34" charset="0"/>
                <a:ea typeface="Euclid Circular A" panose="020B0504000000000000" pitchFamily="34" charset="0"/>
              </a:rPr>
              <a:t>, în funcție de dimensiunea și complexitatea afacerii</a:t>
            </a:r>
            <a:r>
              <a:rPr lang="en-US" altLang="x-none" sz="1300" dirty="0">
                <a:latin typeface="Euclid Circular A" panose="020B0504000000000000" pitchFamily="34" charset="0"/>
                <a:ea typeface="Euclid Circular A" panose="020B0504000000000000" pitchFamily="34" charset="0"/>
              </a:rPr>
              <a:t>;</a:t>
            </a:r>
            <a:endParaRPr lang="ro-RO" altLang="x-none" sz="1300" dirty="0">
              <a:latin typeface="Euclid Circular A" panose="020B0504000000000000" pitchFamily="34" charset="0"/>
              <a:ea typeface="Euclid Circular A" panose="020B0504000000000000" pitchFamily="34" charset="0"/>
            </a:endParaRPr>
          </a:p>
          <a:p>
            <a:pPr algn="just">
              <a:buBlip>
                <a:blip r:embed="rId3"/>
              </a:buBlip>
            </a:pPr>
            <a:r>
              <a:rPr lang="ro-RO" sz="1300" dirty="0">
                <a:latin typeface="Euclid Circular A" panose="020B0504000000000000" pitchFamily="34" charset="0"/>
                <a:ea typeface="Euclid Circular A" panose="020B0504000000000000" pitchFamily="34" charset="0"/>
              </a:rPr>
              <a:t>Aproape jumătate dintre intervievați văd maximizarea valorii afacerii și protejarea intereselor angajaților și clienților ca principale beneficii ale </a:t>
            </a:r>
            <a:r>
              <a:rPr lang="fr-FR" sz="1300" dirty="0" err="1">
                <a:latin typeface="Euclid Circular A" panose="020B0504000000000000" pitchFamily="34" charset="0"/>
                <a:ea typeface="Euclid Circular A" panose="020B0504000000000000" pitchFamily="34" charset="0"/>
              </a:rPr>
              <a:t>unui</a:t>
            </a:r>
            <a:r>
              <a:rPr lang="fr-FR" sz="1300" dirty="0">
                <a:latin typeface="Euclid Circular A" panose="020B0504000000000000" pitchFamily="34" charset="0"/>
                <a:ea typeface="Euclid Circular A" panose="020B0504000000000000" pitchFamily="34" charset="0"/>
              </a:rPr>
              <a:t> plan de exit bine </a:t>
            </a:r>
            <a:r>
              <a:rPr lang="fr-FR" sz="1300" dirty="0" err="1">
                <a:latin typeface="Euclid Circular A" panose="020B0504000000000000" pitchFamily="34" charset="0"/>
                <a:ea typeface="Euclid Circular A" panose="020B0504000000000000" pitchFamily="34" charset="0"/>
              </a:rPr>
              <a:t>structurat</a:t>
            </a:r>
            <a:r>
              <a:rPr lang="fr-FR" sz="1300" dirty="0">
                <a:latin typeface="Euclid Circular A" panose="020B0504000000000000" pitchFamily="34" charset="0"/>
                <a:ea typeface="Euclid Circular A" panose="020B0504000000000000" pitchFamily="34" charset="0"/>
              </a:rPr>
              <a:t>;</a:t>
            </a:r>
            <a:endParaRPr lang="ro-RO" sz="1300" dirty="0">
              <a:latin typeface="Euclid Circular A" panose="020B0504000000000000" pitchFamily="34" charset="0"/>
              <a:ea typeface="Euclid Circular A" panose="020B0504000000000000" pitchFamily="34" charset="0"/>
            </a:endParaRPr>
          </a:p>
          <a:p>
            <a:pPr algn="just">
              <a:buBlip>
                <a:blip r:embed="rId3"/>
              </a:buBlip>
            </a:pPr>
            <a:r>
              <a:rPr lang="ro-RO" altLang="x-none" sz="1300" b="1" dirty="0">
                <a:latin typeface="Euclid Circular A" panose="020B0504000000000000" pitchFamily="34" charset="0"/>
                <a:ea typeface="Euclid Circular A" panose="020B0504000000000000" pitchFamily="34" charset="0"/>
              </a:rPr>
              <a:t>Doi din trei</a:t>
            </a:r>
            <a:r>
              <a:rPr lang="ro-RO" altLang="x-none" sz="1300" dirty="0">
                <a:latin typeface="Euclid Circular A" panose="020B0504000000000000" pitchFamily="34" charset="0"/>
                <a:ea typeface="Euclid Circular A" panose="020B0504000000000000" pitchFamily="34" charset="0"/>
              </a:rPr>
              <a:t> antreprenori consideră că </a:t>
            </a:r>
            <a:r>
              <a:rPr lang="ro-RO" altLang="x-none" sz="1300" b="1" dirty="0">
                <a:latin typeface="Euclid Circular A" panose="020B0504000000000000" pitchFamily="34" charset="0"/>
                <a:ea typeface="Euclid Circular A" panose="020B0504000000000000" pitchFamily="34" charset="0"/>
              </a:rPr>
              <a:t>vânzarea integrală </a:t>
            </a:r>
            <a:r>
              <a:rPr lang="ro-RO" altLang="x-none" sz="1300" dirty="0">
                <a:latin typeface="Euclid Circular A" panose="020B0504000000000000" pitchFamily="34" charset="0"/>
                <a:ea typeface="Euclid Circular A" panose="020B0504000000000000" pitchFamily="34" charset="0"/>
              </a:rPr>
              <a:t>a afacerii este principala lor opțiune pentru exit, urmată de </a:t>
            </a:r>
            <a:r>
              <a:rPr lang="ro-RO" sz="1300" dirty="0">
                <a:latin typeface="Euclid Circular A" panose="020B0504000000000000" pitchFamily="34" charset="0"/>
                <a:ea typeface="Euclid Circular A" panose="020B0504000000000000" pitchFamily="34" charset="0"/>
              </a:rPr>
              <a:t>vânzarea parțială către un investitor privat (42%)</a:t>
            </a:r>
            <a:r>
              <a:rPr lang="ro-RO" altLang="x-none" sz="1300" dirty="0">
                <a:latin typeface="Euclid Circular A" panose="020B0504000000000000" pitchFamily="34" charset="0"/>
                <a:ea typeface="Euclid Circular A" panose="020B0504000000000000" pitchFamily="34" charset="0"/>
              </a:rPr>
              <a:t>, </a:t>
            </a:r>
            <a:r>
              <a:rPr lang="ro-RO" altLang="x-none" sz="1300" b="1" dirty="0">
                <a:latin typeface="Euclid Circular A" panose="020B0504000000000000" pitchFamily="34" charset="0"/>
                <a:ea typeface="Euclid Circular A" panose="020B0504000000000000" pitchFamily="34" charset="0"/>
              </a:rPr>
              <a:t>tranziția</a:t>
            </a:r>
            <a:r>
              <a:rPr lang="ro-RO" altLang="x-none" sz="1300" dirty="0">
                <a:latin typeface="Euclid Circular A" panose="020B0504000000000000" pitchFamily="34" charset="0"/>
                <a:ea typeface="Euclid Circular A" panose="020B0504000000000000" pitchFamily="34" charset="0"/>
              </a:rPr>
              <a:t> către familie sau management (</a:t>
            </a:r>
            <a:r>
              <a:rPr lang="ro-RO" altLang="x-none" sz="1300" b="1" dirty="0">
                <a:latin typeface="Euclid Circular A" panose="020B0504000000000000" pitchFamily="34" charset="0"/>
                <a:ea typeface="Euclid Circular A" panose="020B0504000000000000" pitchFamily="34" charset="0"/>
              </a:rPr>
              <a:t>33%</a:t>
            </a:r>
            <a:r>
              <a:rPr lang="ro-RO" altLang="x-none" sz="1300" dirty="0">
                <a:latin typeface="Euclid Circular A" panose="020B0504000000000000" pitchFamily="34" charset="0"/>
                <a:ea typeface="Euclid Circular A" panose="020B0504000000000000" pitchFamily="34" charset="0"/>
              </a:rPr>
              <a:t>) și </a:t>
            </a:r>
            <a:r>
              <a:rPr lang="ro-RO" altLang="x-none" sz="1300" b="1" dirty="0">
                <a:latin typeface="Euclid Circular A" panose="020B0504000000000000" pitchFamily="34" charset="0"/>
                <a:ea typeface="Euclid Circular A" panose="020B0504000000000000" pitchFamily="34" charset="0"/>
              </a:rPr>
              <a:t>listarea la bursă </a:t>
            </a:r>
            <a:r>
              <a:rPr lang="ro-RO" altLang="x-none" sz="1300" dirty="0">
                <a:latin typeface="Euclid Circular A" panose="020B0504000000000000" pitchFamily="34" charset="0"/>
                <a:ea typeface="Euclid Circular A" panose="020B0504000000000000" pitchFamily="34" charset="0"/>
              </a:rPr>
              <a:t>(</a:t>
            </a:r>
            <a:r>
              <a:rPr lang="ro-RO" altLang="x-none" sz="1300" b="1" dirty="0">
                <a:latin typeface="Euclid Circular A" panose="020B0504000000000000" pitchFamily="34" charset="0"/>
                <a:ea typeface="Euclid Circular A" panose="020B0504000000000000" pitchFamily="34" charset="0"/>
              </a:rPr>
              <a:t>12%</a:t>
            </a:r>
            <a:r>
              <a:rPr lang="ro-RO" altLang="x-none" sz="1300" dirty="0">
                <a:latin typeface="Euclid Circular A" panose="020B0504000000000000" pitchFamily="34" charset="0"/>
                <a:ea typeface="Euclid Circular A" panose="020B0504000000000000" pitchFamily="34" charset="0"/>
              </a:rPr>
              <a:t>). </a:t>
            </a:r>
          </a:p>
          <a:p>
            <a:pPr algn="just">
              <a:buBlip>
                <a:blip r:embed="rId3"/>
              </a:buBlip>
            </a:pPr>
            <a:r>
              <a:rPr lang="ro-RO" sz="1300" dirty="0">
                <a:latin typeface="Euclid Circular A" panose="020B0504000000000000" pitchFamily="34" charset="0"/>
                <a:ea typeface="Euclid Circular A" panose="020B0504000000000000" pitchFamily="34" charset="0"/>
              </a:rPr>
              <a:t>Competența consultanților și strategiile personalizate sunt cele mai importante aspecte urmărite de antreprenori atunci când apelează la </a:t>
            </a:r>
            <a:r>
              <a:rPr lang="en-US" sz="1300" dirty="0" err="1">
                <a:latin typeface="Euclid Circular A" panose="020B0504000000000000" pitchFamily="34" charset="0"/>
                <a:ea typeface="Euclid Circular A" panose="020B0504000000000000" pitchFamily="34" charset="0"/>
              </a:rPr>
              <a:t>servicii</a:t>
            </a:r>
            <a:r>
              <a:rPr lang="ro-RO" sz="1300" dirty="0">
                <a:latin typeface="Euclid Circular A" panose="020B0504000000000000" pitchFamily="34" charset="0"/>
                <a:ea typeface="Euclid Circular A" panose="020B0504000000000000" pitchFamily="34" charset="0"/>
              </a:rPr>
              <a:t>le</a:t>
            </a:r>
            <a:r>
              <a:rPr lang="en-US" sz="1300" dirty="0">
                <a:latin typeface="Euclid Circular A" panose="020B0504000000000000" pitchFamily="34" charset="0"/>
                <a:ea typeface="Euclid Circular A" panose="020B0504000000000000" pitchFamily="34" charset="0"/>
              </a:rPr>
              <a:t> de exit planning advisory;</a:t>
            </a:r>
            <a:endParaRPr lang="ro-RO" sz="1300" dirty="0">
              <a:latin typeface="Euclid Circular A" panose="020B0504000000000000" pitchFamily="34" charset="0"/>
              <a:ea typeface="Euclid Circular A" panose="020B0504000000000000" pitchFamily="34" charset="0"/>
            </a:endParaRPr>
          </a:p>
          <a:p>
            <a:pPr algn="just">
              <a:buBlip>
                <a:blip r:embed="rId3"/>
              </a:buBlip>
            </a:pPr>
            <a:r>
              <a:rPr lang="ro-RO" altLang="x-none" sz="1300" b="1" dirty="0">
                <a:latin typeface="Euclid Circular A" panose="020B0504000000000000" pitchFamily="34" charset="0"/>
                <a:ea typeface="Euclid Circular A" panose="020B0504000000000000" pitchFamily="34" charset="0"/>
              </a:rPr>
              <a:t>56%</a:t>
            </a:r>
            <a:r>
              <a:rPr lang="ro-RO" altLang="x-none" sz="1300" dirty="0">
                <a:latin typeface="Euclid Circular A" panose="020B0504000000000000" pitchFamily="34" charset="0"/>
                <a:ea typeface="Euclid Circular A" panose="020B0504000000000000" pitchFamily="34" charset="0"/>
              </a:rPr>
              <a:t> dintre antreprenorii care au răspuns întrebărilor consideră că serviciile de exit planning advisory ar aduce valoare adăugată proprietarilor de afaceri</a:t>
            </a:r>
            <a:r>
              <a:rPr lang="en-US" altLang="x-none" sz="1300" dirty="0">
                <a:latin typeface="Euclid Circular A" panose="020B0504000000000000" pitchFamily="34" charset="0"/>
                <a:ea typeface="Euclid Circular A" panose="020B0504000000000000" pitchFamily="34" charset="0"/>
              </a:rPr>
              <a:t>;</a:t>
            </a:r>
            <a:endParaRPr lang="ro-RO" altLang="x-none" sz="1300" dirty="0">
              <a:latin typeface="Euclid Circular A" panose="020B0504000000000000" pitchFamily="34" charset="0"/>
              <a:ea typeface="Euclid Circular A" panose="020B0504000000000000" pitchFamily="34" charset="0"/>
            </a:endParaRPr>
          </a:p>
          <a:p>
            <a:pPr algn="just">
              <a:buBlip>
                <a:blip r:embed="rId3"/>
              </a:buBlip>
            </a:pPr>
            <a:r>
              <a:rPr lang="ro-RO" sz="1300" dirty="0">
                <a:latin typeface="Euclid Circular A" panose="020B0504000000000000" pitchFamily="34" charset="0"/>
                <a:ea typeface="Euclid Circular A" panose="020B0504000000000000" pitchFamily="34" charset="0"/>
              </a:rPr>
              <a:t>Foarte multe tranzacții potențiale se realizează din cauza așteptărilor mult diferite ale vânzătorului și cumpărătorului cu privire la preț. Antreprenorii tind să fie mult prea optimiști în prețuirea propriei afaceri, aceasta având de multe ori o importantă valoare sentimentală</a:t>
            </a:r>
            <a:r>
              <a:rPr lang="en-US" sz="1300" dirty="0">
                <a:latin typeface="Euclid Circular A" panose="020B0504000000000000" pitchFamily="34" charset="0"/>
                <a:ea typeface="Euclid Circular A" panose="020B0504000000000000" pitchFamily="34" charset="0"/>
              </a:rPr>
              <a:t>;</a:t>
            </a:r>
            <a:endParaRPr lang="ro-RO" sz="1300" dirty="0">
              <a:latin typeface="Euclid Circular A" panose="020B0504000000000000" pitchFamily="34" charset="0"/>
              <a:ea typeface="Euclid Circular A" panose="020B0504000000000000" pitchFamily="34" charset="0"/>
            </a:endParaRPr>
          </a:p>
          <a:p>
            <a:pPr algn="just">
              <a:buBlip>
                <a:blip r:embed="rId3"/>
              </a:buBlip>
            </a:pPr>
            <a:r>
              <a:rPr lang="ro-RO" sz="1300" dirty="0">
                <a:latin typeface="Euclid Circular A" panose="020B0504000000000000" pitchFamily="34" charset="0"/>
                <a:ea typeface="Euclid Circular A" panose="020B0504000000000000" pitchFamily="34" charset="0"/>
              </a:rPr>
              <a:t>Antreprenorii consideră că </a:t>
            </a:r>
            <a:r>
              <a:rPr lang="it-IT" sz="1300" dirty="0">
                <a:latin typeface="Euclid Circular A" panose="020B0504000000000000" pitchFamily="34" charset="0"/>
                <a:ea typeface="Euclid Circular A" panose="020B0504000000000000" pitchFamily="34" charset="0"/>
              </a:rPr>
              <a:t>cei mai importanți factori ai creșterii valorii sunt cifra de afaceri și profitul</a:t>
            </a:r>
            <a:r>
              <a:rPr lang="ro-RO" sz="1300" dirty="0">
                <a:latin typeface="Euclid Circular A" panose="020B0504000000000000" pitchFamily="34" charset="0"/>
                <a:ea typeface="Euclid Circular A" panose="020B0504000000000000" pitchFamily="34" charset="0"/>
              </a:rPr>
              <a:t>, lăsând la urmă factorii care generează de fapt vânzările și profitul - forța capitalului uman, de stabilitatea relațiilor cu clienții, de brand și de celelalte active intengibile care nu se văd în contabilitate</a:t>
            </a:r>
            <a:r>
              <a:rPr lang="en-US" sz="1300" dirty="0">
                <a:latin typeface="Euclid Circular A" panose="020B0504000000000000" pitchFamily="34" charset="0"/>
                <a:ea typeface="Euclid Circular A" panose="020B0504000000000000" pitchFamily="34" charset="0"/>
              </a:rPr>
              <a:t>,</a:t>
            </a:r>
            <a:r>
              <a:rPr lang="ro-RO" altLang="x-none" sz="1300" dirty="0">
                <a:latin typeface="Euclid Circular A" panose="020B0504000000000000" pitchFamily="34" charset="0"/>
                <a:ea typeface="Euclid Circular A" panose="020B0504000000000000" pitchFamily="34" charset="0"/>
              </a:rPr>
              <a:t> dar uneori reprezintă peste 80% din valoarea afacerii</a:t>
            </a:r>
            <a:r>
              <a:rPr lang="en-US" altLang="x-none" sz="1300" dirty="0">
                <a:latin typeface="Euclid Circular A" panose="020B0504000000000000" pitchFamily="34" charset="0"/>
                <a:ea typeface="Euclid Circular A" panose="020B0504000000000000" pitchFamily="34" charset="0"/>
              </a:rPr>
              <a:t>.</a:t>
            </a:r>
            <a:endParaRPr lang="ro-RO" sz="1300" dirty="0">
              <a:highlight>
                <a:srgbClr val="FFFF00"/>
              </a:highlight>
              <a:latin typeface="Euclid Circular A" panose="020B0504000000000000" pitchFamily="34" charset="0"/>
              <a:ea typeface="Euclid Circular A" panose="020B0504000000000000" pitchFamily="34" charset="0"/>
            </a:endParaRPr>
          </a:p>
          <a:p>
            <a:pPr>
              <a:buFont typeface="Wingdings" panose="05000000000000000000" pitchFamily="2" charset="2"/>
              <a:buChar char="ü"/>
            </a:pPr>
            <a:endParaRPr lang="ro-RO" sz="1100" dirty="0">
              <a:highlight>
                <a:srgbClr val="FFFF00"/>
              </a:highlight>
              <a:latin typeface="Euclid Circular A" panose="020B0504000000000000" pitchFamily="34" charset="0"/>
              <a:ea typeface="Euclid Circular A" panose="020B0504000000000000" pitchFamily="34" charset="0"/>
            </a:endParaRPr>
          </a:p>
        </p:txBody>
      </p:sp>
      <p:sp>
        <p:nvSpPr>
          <p:cNvPr id="4" name="Slide Number Placeholder 3">
            <a:extLst>
              <a:ext uri="{FF2B5EF4-FFF2-40B4-BE49-F238E27FC236}">
                <a16:creationId xmlns:a16="http://schemas.microsoft.com/office/drawing/2014/main" id="{B2044A26-D2DA-7D0D-3909-6370364E587A}"/>
              </a:ext>
            </a:extLst>
          </p:cNvPr>
          <p:cNvSpPr>
            <a:spLocks noGrp="1"/>
          </p:cNvSpPr>
          <p:nvPr>
            <p:ph type="sldNum" sz="quarter" idx="12"/>
          </p:nvPr>
        </p:nvSpPr>
        <p:spPr>
          <a:xfrm>
            <a:off x="8610600" y="6492240"/>
            <a:ext cx="2743200" cy="365125"/>
          </a:xfrm>
        </p:spPr>
        <p:txBody>
          <a:bodyPr>
            <a:normAutofit/>
          </a:bodyPr>
          <a:lstStyle/>
          <a:p>
            <a:pPr>
              <a:spcAft>
                <a:spcPts val="600"/>
              </a:spcAft>
            </a:pPr>
            <a:fld id="{EC05B6FE-7BF2-4ADC-8657-F746ECF3CDB6}" type="slidenum">
              <a:rPr lang="en-US" smtClean="0"/>
              <a:pPr>
                <a:spcAft>
                  <a:spcPts val="600"/>
                </a:spcAft>
              </a:pPr>
              <a:t>17</a:t>
            </a:fld>
            <a:endParaRPr lang="en-US"/>
          </a:p>
        </p:txBody>
      </p:sp>
      <p:pic>
        <p:nvPicPr>
          <p:cNvPr id="3" name="Picture 2" descr="A green and gold logo&#10;&#10;Description automatically generated">
            <a:extLst>
              <a:ext uri="{FF2B5EF4-FFF2-40B4-BE49-F238E27FC236}">
                <a16:creationId xmlns:a16="http://schemas.microsoft.com/office/drawing/2014/main" id="{95126291-D5A7-B49B-D86A-CCCE8CB638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spTree>
    <p:extLst>
      <p:ext uri="{BB962C8B-B14F-4D97-AF65-F5344CB8AC3E}">
        <p14:creationId xmlns:p14="http://schemas.microsoft.com/office/powerpoint/2010/main" val="112082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logo&#10;&#10;Description automatically generated">
            <a:extLst>
              <a:ext uri="{FF2B5EF4-FFF2-40B4-BE49-F238E27FC236}">
                <a16:creationId xmlns:a16="http://schemas.microsoft.com/office/drawing/2014/main" id="{8A392FE7-DE43-16AB-AE9A-43A9BD631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 y="447"/>
            <a:ext cx="12183015" cy="6857107"/>
          </a:xfrm>
          <a:prstGeom prst="rect">
            <a:avLst/>
          </a:prstGeom>
        </p:spPr>
      </p:pic>
      <p:sp>
        <p:nvSpPr>
          <p:cNvPr id="23" name="Text Box 1">
            <a:extLst>
              <a:ext uri="{FF2B5EF4-FFF2-40B4-BE49-F238E27FC236}">
                <a16:creationId xmlns:a16="http://schemas.microsoft.com/office/drawing/2014/main" id="{E9AB5DF1-F10C-1411-6700-3C3118A67D9E}"/>
              </a:ext>
            </a:extLst>
          </p:cNvPr>
          <p:cNvSpPr txBox="1"/>
          <p:nvPr/>
        </p:nvSpPr>
        <p:spPr>
          <a:xfrm>
            <a:off x="9692398" y="6016491"/>
            <a:ext cx="1047115" cy="227331"/>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noAutofit/>
          </a:bodyPr>
          <a:lstStyle/>
          <a:p>
            <a:pPr>
              <a:tabLst>
                <a:tab pos="2865683" algn="ctr"/>
                <a:tab pos="5731367" algn="r"/>
              </a:tabLst>
            </a:pPr>
            <a:r>
              <a:rPr lang="en-GB" sz="900">
                <a:solidFill>
                  <a:schemeClr val="bg1"/>
                </a:solidFill>
                <a:latin typeface="Euclid Circular A" panose="020B0504000000000000" pitchFamily="34" charset="0"/>
                <a:ea typeface="Calibri" panose="020F0502020204030204" pitchFamily="34" charset="0"/>
                <a:cs typeface="Arial" panose="020B0604020202020204" pitchFamily="34" charset="0"/>
              </a:rPr>
              <a:t>+40 755 070 933</a:t>
            </a:r>
            <a:endParaRPr lang="en-US"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3">
            <a:extLst>
              <a:ext uri="{FF2B5EF4-FFF2-40B4-BE49-F238E27FC236}">
                <a16:creationId xmlns:a16="http://schemas.microsoft.com/office/drawing/2014/main" id="{9BED5500-C237-77AE-6CAF-38C0B93B86D2}"/>
              </a:ext>
            </a:extLst>
          </p:cNvPr>
          <p:cNvSpPr txBox="1"/>
          <p:nvPr/>
        </p:nvSpPr>
        <p:spPr>
          <a:xfrm>
            <a:off x="9685871" y="6243819"/>
            <a:ext cx="1776447" cy="230832"/>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tabLst>
                <a:tab pos="2865683" algn="ctr"/>
                <a:tab pos="5731367" algn="r"/>
              </a:tabLst>
            </a:pPr>
            <a:r>
              <a:rPr lang="en-GB" sz="900">
                <a:solidFill>
                  <a:schemeClr val="bg1"/>
                </a:solidFill>
                <a:latin typeface="Euclid Circular A" panose="020B0504000000000000" pitchFamily="34" charset="0"/>
                <a:ea typeface="Calibri" panose="020F0502020204030204" pitchFamily="34" charset="0"/>
                <a:cs typeface="Arial" panose="020B0604020202020204" pitchFamily="34" charset="0"/>
              </a:rPr>
              <a:t>comunicare@kapitalminds.ro</a:t>
            </a:r>
            <a:endParaRPr lang="en-US"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4">
            <a:extLst>
              <a:ext uri="{FF2B5EF4-FFF2-40B4-BE49-F238E27FC236}">
                <a16:creationId xmlns:a16="http://schemas.microsoft.com/office/drawing/2014/main" id="{B5B07636-F11E-F3A6-65DF-3C7EB3461580}"/>
              </a:ext>
            </a:extLst>
          </p:cNvPr>
          <p:cNvSpPr txBox="1"/>
          <p:nvPr/>
        </p:nvSpPr>
        <p:spPr>
          <a:xfrm>
            <a:off x="9692398" y="6480042"/>
            <a:ext cx="1796415" cy="25209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gn="ctr">
              <a:tabLst>
                <a:tab pos="2865683" algn="ctr"/>
                <a:tab pos="5731367" algn="r"/>
              </a:tabLst>
            </a:pPr>
            <a:r>
              <a:rPr lang="en-GB" sz="900">
                <a:solidFill>
                  <a:schemeClr val="bg1"/>
                </a:solidFill>
                <a:latin typeface="Euclid Circular A" panose="020B0504000000000000" pitchFamily="34" charset="0"/>
                <a:ea typeface="Calibri" panose="020F0502020204030204" pitchFamily="34" charset="0"/>
                <a:cs typeface="Arial" panose="020B0604020202020204" pitchFamily="34" charset="0"/>
              </a:rPr>
              <a:t>Tudor Arghezi 21 st. Bucharest</a:t>
            </a:r>
            <a:endParaRPr lang="en-US"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00" name="Picture 52">
            <a:extLst>
              <a:ext uri="{FF2B5EF4-FFF2-40B4-BE49-F238E27FC236}">
                <a16:creationId xmlns:a16="http://schemas.microsoft.com/office/drawing/2014/main" id="{A235C286-40DA-C26E-7A8E-078BD91A524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9546347" y="6057131"/>
            <a:ext cx="146051" cy="14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3" name="Picture 55">
            <a:extLst>
              <a:ext uri="{FF2B5EF4-FFF2-40B4-BE49-F238E27FC236}">
                <a16:creationId xmlns:a16="http://schemas.microsoft.com/office/drawing/2014/main" id="{A50CC523-C055-EC94-DE83-217CE05710BA}"/>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546347" y="6293350"/>
            <a:ext cx="146051" cy="14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8">
            <a:extLst>
              <a:ext uri="{FF2B5EF4-FFF2-40B4-BE49-F238E27FC236}">
                <a16:creationId xmlns:a16="http://schemas.microsoft.com/office/drawing/2014/main" id="{E2AF4290-2480-59A6-A82C-D453791A3D0C}"/>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530469" y="6498952"/>
            <a:ext cx="177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83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a:extLst>
              <a:ext uri="{FF2B5EF4-FFF2-40B4-BE49-F238E27FC236}">
                <a16:creationId xmlns:a16="http://schemas.microsoft.com/office/drawing/2014/main" id="{A8276DB9-ECDE-CB4D-94C9-A73B6F75EA06}"/>
              </a:ext>
            </a:extLst>
          </p:cNvPr>
          <p:cNvSpPr>
            <a:spLocks noChangeAspect="1"/>
          </p:cNvSpPr>
          <p:nvPr/>
        </p:nvSpPr>
        <p:spPr>
          <a:xfrm>
            <a:off x="1640264" y="1546123"/>
            <a:ext cx="1005840" cy="1005840"/>
          </a:xfrm>
          <a:prstGeom prst="donut">
            <a:avLst>
              <a:gd name="adj" fmla="val 8150"/>
            </a:avLst>
          </a:prstGeom>
          <a:gradFill>
            <a:gsLst>
              <a:gs pos="0">
                <a:srgbClr val="004230"/>
              </a:gs>
              <a:gs pos="50000">
                <a:srgbClr val="004230">
                  <a:alpha val="60000"/>
                </a:srgbClr>
              </a:gs>
              <a:gs pos="100000">
                <a:srgbClr val="004230">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Euclid Circular A Light" panose="020B0304000000000000" pitchFamily="34" charset="0"/>
              <a:ea typeface="Euclid Circular A Light" panose="020B0304000000000000" pitchFamily="34" charset="0"/>
            </a:endParaRPr>
          </a:p>
        </p:txBody>
      </p:sp>
      <p:sp>
        <p:nvSpPr>
          <p:cNvPr id="37" name="Donut 36">
            <a:extLst>
              <a:ext uri="{FF2B5EF4-FFF2-40B4-BE49-F238E27FC236}">
                <a16:creationId xmlns:a16="http://schemas.microsoft.com/office/drawing/2014/main" id="{045EC588-95B2-934D-86A8-579D04F0CA79}"/>
              </a:ext>
            </a:extLst>
          </p:cNvPr>
          <p:cNvSpPr>
            <a:spLocks noChangeAspect="1"/>
          </p:cNvSpPr>
          <p:nvPr/>
        </p:nvSpPr>
        <p:spPr>
          <a:xfrm>
            <a:off x="1640264" y="2819383"/>
            <a:ext cx="1005840" cy="1005840"/>
          </a:xfrm>
          <a:prstGeom prst="donut">
            <a:avLst>
              <a:gd name="adj" fmla="val 8150"/>
            </a:avLst>
          </a:prstGeom>
          <a:gradFill>
            <a:gsLst>
              <a:gs pos="0">
                <a:srgbClr val="004230"/>
              </a:gs>
              <a:gs pos="50000">
                <a:srgbClr val="004230">
                  <a:alpha val="60000"/>
                </a:srgbClr>
              </a:gs>
              <a:gs pos="100000">
                <a:srgbClr val="004230">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Euclid Circular A Light" panose="020B0304000000000000" pitchFamily="34" charset="0"/>
              <a:ea typeface="Euclid Circular A Light" panose="020B0304000000000000" pitchFamily="34" charset="0"/>
            </a:endParaRPr>
          </a:p>
        </p:txBody>
      </p:sp>
      <p:sp>
        <p:nvSpPr>
          <p:cNvPr id="60" name="Shape 2526">
            <a:extLst>
              <a:ext uri="{FF2B5EF4-FFF2-40B4-BE49-F238E27FC236}">
                <a16:creationId xmlns:a16="http://schemas.microsoft.com/office/drawing/2014/main" id="{0BE7D9DF-5E1A-D740-9A53-0F2B9FE33072}"/>
              </a:ext>
            </a:extLst>
          </p:cNvPr>
          <p:cNvSpPr>
            <a:spLocks noChangeAspect="1"/>
          </p:cNvSpPr>
          <p:nvPr/>
        </p:nvSpPr>
        <p:spPr>
          <a:xfrm>
            <a:off x="6930730" y="1845922"/>
            <a:ext cx="406244" cy="40624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2"/>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Euclid Circular A Light" panose="020B0304000000000000" pitchFamily="34" charset="0"/>
              <a:ea typeface="Euclid Circular A Light" panose="020B0304000000000000" pitchFamily="34" charset="0"/>
              <a:cs typeface="Open Sans Semibold" charset="0"/>
            </a:endParaRPr>
          </a:p>
        </p:txBody>
      </p:sp>
      <p:sp>
        <p:nvSpPr>
          <p:cNvPr id="63" name="Shape 2591">
            <a:extLst>
              <a:ext uri="{FF2B5EF4-FFF2-40B4-BE49-F238E27FC236}">
                <a16:creationId xmlns:a16="http://schemas.microsoft.com/office/drawing/2014/main" id="{26B91257-0E1C-8841-8BC8-EC6854A0B7AC}"/>
              </a:ext>
            </a:extLst>
          </p:cNvPr>
          <p:cNvSpPr>
            <a:spLocks noChangeAspect="1"/>
          </p:cNvSpPr>
          <p:nvPr/>
        </p:nvSpPr>
        <p:spPr>
          <a:xfrm>
            <a:off x="6930730" y="4392443"/>
            <a:ext cx="406244" cy="406244"/>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Euclid Circular A Light" panose="020B0304000000000000" pitchFamily="34" charset="0"/>
              <a:ea typeface="Euclid Circular A Light" panose="020B0304000000000000" pitchFamily="34" charset="0"/>
              <a:cs typeface="Open Sans Semibold" charset="0"/>
            </a:endParaRPr>
          </a:p>
        </p:txBody>
      </p:sp>
      <p:sp>
        <p:nvSpPr>
          <p:cNvPr id="64" name="Shape 2616">
            <a:extLst>
              <a:ext uri="{FF2B5EF4-FFF2-40B4-BE49-F238E27FC236}">
                <a16:creationId xmlns:a16="http://schemas.microsoft.com/office/drawing/2014/main" id="{9EDFAD63-AF80-6A4B-93F4-718F3D6A5328}"/>
              </a:ext>
            </a:extLst>
          </p:cNvPr>
          <p:cNvSpPr>
            <a:spLocks noChangeAspect="1"/>
          </p:cNvSpPr>
          <p:nvPr/>
        </p:nvSpPr>
        <p:spPr>
          <a:xfrm>
            <a:off x="1952135" y="3137602"/>
            <a:ext cx="406244" cy="36940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2"/>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Euclid Circular A Light" panose="020B0304000000000000" pitchFamily="34" charset="0"/>
              <a:ea typeface="Euclid Circular A Light" panose="020B0304000000000000" pitchFamily="34" charset="0"/>
              <a:cs typeface="Open Sans Semibold" charset="0"/>
            </a:endParaRPr>
          </a:p>
        </p:txBody>
      </p:sp>
      <p:sp>
        <p:nvSpPr>
          <p:cNvPr id="65" name="Shape 2632">
            <a:extLst>
              <a:ext uri="{FF2B5EF4-FFF2-40B4-BE49-F238E27FC236}">
                <a16:creationId xmlns:a16="http://schemas.microsoft.com/office/drawing/2014/main" id="{75973CA5-F93D-2045-8E40-D2D60254058A}"/>
              </a:ext>
            </a:extLst>
          </p:cNvPr>
          <p:cNvSpPr>
            <a:spLocks noChangeAspect="1"/>
          </p:cNvSpPr>
          <p:nvPr/>
        </p:nvSpPr>
        <p:spPr>
          <a:xfrm>
            <a:off x="1989069" y="4392443"/>
            <a:ext cx="332381" cy="406244"/>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2"/>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Euclid Circular A Light" panose="020B0304000000000000" pitchFamily="34" charset="0"/>
              <a:ea typeface="Euclid Circular A Light" panose="020B0304000000000000" pitchFamily="34" charset="0"/>
              <a:cs typeface="Open Sans Semibold" charset="0"/>
            </a:endParaRPr>
          </a:p>
        </p:txBody>
      </p:sp>
      <p:sp>
        <p:nvSpPr>
          <p:cNvPr id="66" name="Shape 2643">
            <a:extLst>
              <a:ext uri="{FF2B5EF4-FFF2-40B4-BE49-F238E27FC236}">
                <a16:creationId xmlns:a16="http://schemas.microsoft.com/office/drawing/2014/main" id="{E4A42080-134E-B14D-B41F-6AB019104DA5}"/>
              </a:ext>
            </a:extLst>
          </p:cNvPr>
          <p:cNvSpPr>
            <a:spLocks noChangeAspect="1"/>
          </p:cNvSpPr>
          <p:nvPr/>
        </p:nvSpPr>
        <p:spPr>
          <a:xfrm>
            <a:off x="7023057" y="3101421"/>
            <a:ext cx="221588" cy="406244"/>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2"/>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Euclid Circular A Light" panose="020B0304000000000000" pitchFamily="34" charset="0"/>
              <a:ea typeface="Euclid Circular A Light" panose="020B0304000000000000" pitchFamily="34" charset="0"/>
              <a:cs typeface="Open Sans Semibold" charset="0"/>
            </a:endParaRPr>
          </a:p>
        </p:txBody>
      </p:sp>
      <p:sp>
        <p:nvSpPr>
          <p:cNvPr id="70" name="TextBox 69">
            <a:extLst>
              <a:ext uri="{FF2B5EF4-FFF2-40B4-BE49-F238E27FC236}">
                <a16:creationId xmlns:a16="http://schemas.microsoft.com/office/drawing/2014/main" id="{99E6E3C0-1C3D-AF4F-A334-0DA4DA039437}"/>
              </a:ext>
            </a:extLst>
          </p:cNvPr>
          <p:cNvSpPr txBox="1"/>
          <p:nvPr/>
        </p:nvSpPr>
        <p:spPr>
          <a:xfrm>
            <a:off x="2824625" y="1567638"/>
            <a:ext cx="2355260" cy="338554"/>
          </a:xfrm>
          <a:prstGeom prst="rect">
            <a:avLst/>
          </a:prstGeom>
          <a:noFill/>
          <a:ln>
            <a:noFill/>
          </a:ln>
        </p:spPr>
        <p:txBody>
          <a:bodyPr wrap="none" rtlCol="0" anchor="b">
            <a:spAutoFit/>
          </a:bodyPr>
          <a:lstStyle/>
          <a:p>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Universul</a:t>
            </a:r>
            <a:r>
              <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 </a:t>
            </a:r>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cercetării</a:t>
            </a:r>
            <a:endPar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endParaRPr>
          </a:p>
        </p:txBody>
      </p:sp>
      <p:sp>
        <p:nvSpPr>
          <p:cNvPr id="71" name="Subtitle 2">
            <a:extLst>
              <a:ext uri="{FF2B5EF4-FFF2-40B4-BE49-F238E27FC236}">
                <a16:creationId xmlns:a16="http://schemas.microsoft.com/office/drawing/2014/main" id="{372D8B03-C106-6545-B076-0B990722954E}"/>
              </a:ext>
            </a:extLst>
          </p:cNvPr>
          <p:cNvSpPr txBox="1">
            <a:spLocks/>
          </p:cNvSpPr>
          <p:nvPr/>
        </p:nvSpPr>
        <p:spPr>
          <a:xfrm>
            <a:off x="2871761" y="1943108"/>
            <a:ext cx="2701668" cy="2775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ro-RO"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Companiile din România</a:t>
            </a:r>
            <a:endPar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endParaRPr>
          </a:p>
        </p:txBody>
      </p:sp>
      <p:sp>
        <p:nvSpPr>
          <p:cNvPr id="74" name="Subtitle 2">
            <a:extLst>
              <a:ext uri="{FF2B5EF4-FFF2-40B4-BE49-F238E27FC236}">
                <a16:creationId xmlns:a16="http://schemas.microsoft.com/office/drawing/2014/main" id="{0CFDD534-4B05-D640-B5E1-98B66DD54DEB}"/>
              </a:ext>
            </a:extLst>
          </p:cNvPr>
          <p:cNvSpPr txBox="1">
            <a:spLocks/>
          </p:cNvSpPr>
          <p:nvPr/>
        </p:nvSpPr>
        <p:spPr>
          <a:xfrm>
            <a:off x="2871761" y="3216369"/>
            <a:ext cx="2701668" cy="2775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ro-RO"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400 </a:t>
            </a:r>
            <a:r>
              <a:rPr lang="ro-RO" sz="120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de</a:t>
            </a:r>
            <a:r>
              <a:rPr lang="en-US" sz="120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 </a:t>
            </a:r>
            <a:r>
              <a:rPr lang="ro-RO" sz="120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companii</a:t>
            </a:r>
            <a:r>
              <a:rPr lang="en-US" sz="120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 </a:t>
            </a:r>
            <a:endPar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endParaRPr>
          </a:p>
        </p:txBody>
      </p:sp>
      <p:sp>
        <p:nvSpPr>
          <p:cNvPr id="76" name="TextBox 75">
            <a:extLst>
              <a:ext uri="{FF2B5EF4-FFF2-40B4-BE49-F238E27FC236}">
                <a16:creationId xmlns:a16="http://schemas.microsoft.com/office/drawing/2014/main" id="{A65214D5-4626-234C-B569-476D29CE1A81}"/>
              </a:ext>
            </a:extLst>
          </p:cNvPr>
          <p:cNvSpPr txBox="1"/>
          <p:nvPr/>
        </p:nvSpPr>
        <p:spPr>
          <a:xfrm>
            <a:off x="2843480" y="4114159"/>
            <a:ext cx="1957908" cy="338554"/>
          </a:xfrm>
          <a:prstGeom prst="rect">
            <a:avLst/>
          </a:prstGeom>
          <a:noFill/>
          <a:ln>
            <a:noFill/>
          </a:ln>
        </p:spPr>
        <p:txBody>
          <a:bodyPr wrap="none" rtlCol="0" anchor="b">
            <a:spAutoFit/>
          </a:bodyPr>
          <a:lstStyle/>
          <a:p>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Marja</a:t>
            </a:r>
            <a:r>
              <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 de </a:t>
            </a:r>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eroare</a:t>
            </a:r>
            <a:endPar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endParaRPr>
          </a:p>
        </p:txBody>
      </p:sp>
      <p:sp>
        <p:nvSpPr>
          <p:cNvPr id="77" name="Subtitle 2">
            <a:extLst>
              <a:ext uri="{FF2B5EF4-FFF2-40B4-BE49-F238E27FC236}">
                <a16:creationId xmlns:a16="http://schemas.microsoft.com/office/drawing/2014/main" id="{7C8DA79E-C323-994E-9872-B3D2A217FE40}"/>
              </a:ext>
            </a:extLst>
          </p:cNvPr>
          <p:cNvSpPr txBox="1">
            <a:spLocks/>
          </p:cNvSpPr>
          <p:nvPr/>
        </p:nvSpPr>
        <p:spPr>
          <a:xfrm>
            <a:off x="2871761" y="4489630"/>
            <a:ext cx="2701668" cy="79053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s-E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Eroarea maximă de eșantionare, la un nivel de încredere de 95%, este de +/- </a:t>
            </a:r>
            <a:r>
              <a:rPr lang="ro-RO"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4,5</a:t>
            </a:r>
            <a:r>
              <a:rPr lang="es-E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a:t>
            </a:r>
          </a:p>
        </p:txBody>
      </p:sp>
      <p:sp>
        <p:nvSpPr>
          <p:cNvPr id="82" name="TextBox 81">
            <a:extLst>
              <a:ext uri="{FF2B5EF4-FFF2-40B4-BE49-F238E27FC236}">
                <a16:creationId xmlns:a16="http://schemas.microsoft.com/office/drawing/2014/main" id="{16339A6E-672F-8A4B-B0B8-FA408A5E7274}"/>
              </a:ext>
            </a:extLst>
          </p:cNvPr>
          <p:cNvSpPr txBox="1"/>
          <p:nvPr/>
        </p:nvSpPr>
        <p:spPr>
          <a:xfrm>
            <a:off x="7784080" y="1567638"/>
            <a:ext cx="1178464" cy="338554"/>
          </a:xfrm>
          <a:prstGeom prst="rect">
            <a:avLst/>
          </a:prstGeom>
          <a:noFill/>
          <a:ln>
            <a:noFill/>
          </a:ln>
        </p:spPr>
        <p:txBody>
          <a:bodyPr wrap="none" rtlCol="0" anchor="b">
            <a:spAutoFit/>
          </a:bodyPr>
          <a:lstStyle/>
          <a:p>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Perioada</a:t>
            </a:r>
            <a:endPar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endParaRPr>
          </a:p>
        </p:txBody>
      </p:sp>
      <p:sp>
        <p:nvSpPr>
          <p:cNvPr id="83" name="Subtitle 2">
            <a:extLst>
              <a:ext uri="{FF2B5EF4-FFF2-40B4-BE49-F238E27FC236}">
                <a16:creationId xmlns:a16="http://schemas.microsoft.com/office/drawing/2014/main" id="{4B1DA067-2C25-F94C-8B83-5DF44851FD5A}"/>
              </a:ext>
            </a:extLst>
          </p:cNvPr>
          <p:cNvSpPr txBox="1">
            <a:spLocks/>
          </p:cNvSpPr>
          <p:nvPr/>
        </p:nvSpPr>
        <p:spPr>
          <a:xfrm>
            <a:off x="7840643" y="1943108"/>
            <a:ext cx="2701668" cy="2775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ro-RO" sz="120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01</a:t>
            </a:r>
            <a:r>
              <a:rPr lang="en-US" sz="120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a:t>
            </a:r>
            <a:r>
              <a:rPr lang="ro-RO"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08</a:t>
            </a:r>
            <a:r>
              <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.202</a:t>
            </a:r>
            <a:r>
              <a:rPr lang="ro-RO"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4</a:t>
            </a:r>
            <a:r>
              <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 – </a:t>
            </a:r>
            <a:r>
              <a:rPr lang="ro-RO"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22</a:t>
            </a:r>
            <a:r>
              <a:rPr lang="en-US" sz="120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a:t>
            </a:r>
            <a:r>
              <a:rPr lang="ro-RO" sz="120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08</a:t>
            </a:r>
            <a:r>
              <a:rPr lang="en-US" sz="120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.202</a:t>
            </a:r>
            <a:r>
              <a:rPr lang="ro-RO"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4</a:t>
            </a:r>
            <a:endPar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endParaRPr>
          </a:p>
        </p:txBody>
      </p:sp>
      <p:sp>
        <p:nvSpPr>
          <p:cNvPr id="85" name="TextBox 84">
            <a:extLst>
              <a:ext uri="{FF2B5EF4-FFF2-40B4-BE49-F238E27FC236}">
                <a16:creationId xmlns:a16="http://schemas.microsoft.com/office/drawing/2014/main" id="{9AAA4B1F-A1AE-E64A-AB9D-2C53E1D1EE5E}"/>
              </a:ext>
            </a:extLst>
          </p:cNvPr>
          <p:cNvSpPr txBox="1"/>
          <p:nvPr/>
        </p:nvSpPr>
        <p:spPr>
          <a:xfrm>
            <a:off x="7793511" y="2840898"/>
            <a:ext cx="2068323" cy="338554"/>
          </a:xfrm>
          <a:prstGeom prst="rect">
            <a:avLst/>
          </a:prstGeom>
          <a:noFill/>
          <a:ln>
            <a:noFill/>
          </a:ln>
        </p:spPr>
        <p:txBody>
          <a:bodyPr wrap="none" rtlCol="0" anchor="b">
            <a:spAutoFit/>
          </a:bodyPr>
          <a:lstStyle/>
          <a:p>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Metoda</a:t>
            </a:r>
            <a:r>
              <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 </a:t>
            </a:r>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culegerii</a:t>
            </a:r>
            <a:endPar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endParaRPr>
          </a:p>
        </p:txBody>
      </p:sp>
      <p:sp>
        <p:nvSpPr>
          <p:cNvPr id="86" name="Subtitle 2">
            <a:extLst>
              <a:ext uri="{FF2B5EF4-FFF2-40B4-BE49-F238E27FC236}">
                <a16:creationId xmlns:a16="http://schemas.microsoft.com/office/drawing/2014/main" id="{1FC2677F-9EC4-E940-AC78-AFE7F63815EA}"/>
              </a:ext>
            </a:extLst>
          </p:cNvPr>
          <p:cNvSpPr txBox="1">
            <a:spLocks/>
          </p:cNvSpPr>
          <p:nvPr/>
        </p:nvSpPr>
        <p:spPr>
          <a:xfrm>
            <a:off x="7850070" y="3216369"/>
            <a:ext cx="2701668" cy="2775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CATI (</a:t>
            </a:r>
            <a:r>
              <a:rPr lang="en-US" sz="1200" dirty="0" err="1">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telefonic</a:t>
            </a:r>
            <a:r>
              <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a:t>
            </a:r>
          </a:p>
        </p:txBody>
      </p:sp>
      <p:sp>
        <p:nvSpPr>
          <p:cNvPr id="88" name="TextBox 87">
            <a:extLst>
              <a:ext uri="{FF2B5EF4-FFF2-40B4-BE49-F238E27FC236}">
                <a16:creationId xmlns:a16="http://schemas.microsoft.com/office/drawing/2014/main" id="{1D95973B-261A-B54E-A414-4DADF138B2B9}"/>
              </a:ext>
            </a:extLst>
          </p:cNvPr>
          <p:cNvSpPr txBox="1"/>
          <p:nvPr/>
        </p:nvSpPr>
        <p:spPr>
          <a:xfrm>
            <a:off x="7793511" y="4114159"/>
            <a:ext cx="2256643" cy="338554"/>
          </a:xfrm>
          <a:prstGeom prst="rect">
            <a:avLst/>
          </a:prstGeom>
          <a:noFill/>
          <a:ln>
            <a:noFill/>
          </a:ln>
        </p:spPr>
        <p:txBody>
          <a:bodyPr wrap="none" rtlCol="0" anchor="b">
            <a:spAutoFit/>
          </a:bodyPr>
          <a:lstStyle/>
          <a:p>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Reprezentativitate</a:t>
            </a:r>
            <a:endPar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endParaRPr>
          </a:p>
        </p:txBody>
      </p:sp>
      <p:sp>
        <p:nvSpPr>
          <p:cNvPr id="89" name="Subtitle 2">
            <a:extLst>
              <a:ext uri="{FF2B5EF4-FFF2-40B4-BE49-F238E27FC236}">
                <a16:creationId xmlns:a16="http://schemas.microsoft.com/office/drawing/2014/main" id="{7299D0FF-D9EA-7845-9673-8176AA0EF87F}"/>
              </a:ext>
            </a:extLst>
          </p:cNvPr>
          <p:cNvSpPr txBox="1">
            <a:spLocks/>
          </p:cNvSpPr>
          <p:nvPr/>
        </p:nvSpPr>
        <p:spPr>
          <a:xfrm>
            <a:off x="7850070" y="4489630"/>
            <a:ext cx="2701668" cy="53405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00"/>
              </a:lnSpc>
              <a:spcBef>
                <a:spcPts val="600"/>
              </a:spcBef>
            </a:pPr>
            <a:r>
              <a:rPr lang="en-US" sz="1200" dirty="0" err="1">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Eșantionul</a:t>
            </a:r>
            <a:r>
              <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 </a:t>
            </a:r>
            <a:r>
              <a:rPr lang="en-US" sz="1200" dirty="0" err="1">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este</a:t>
            </a:r>
            <a:r>
              <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 </a:t>
            </a:r>
            <a:r>
              <a:rPr lang="en-US" sz="1200" dirty="0" err="1">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reprezentativ</a:t>
            </a:r>
            <a:r>
              <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 </a:t>
            </a:r>
            <a:r>
              <a:rPr lang="en-US" sz="1200" dirty="0" err="1">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pentru</a:t>
            </a:r>
            <a:r>
              <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 </a:t>
            </a:r>
            <a:r>
              <a:rPr lang="ro-RO"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companiile din România</a:t>
            </a:r>
            <a:r>
              <a:rPr lang="en-US" sz="1200" dirty="0">
                <a:solidFill>
                  <a:schemeClr val="tx1"/>
                </a:solidFill>
                <a:latin typeface="Euclid Circular A Light" panose="020B0304000000000000" pitchFamily="34" charset="0"/>
                <a:ea typeface="Euclid Circular A Light" panose="020B0304000000000000" pitchFamily="34" charset="0"/>
                <a:cs typeface="Noto Sans Light" panose="020B0402040504020204" pitchFamily="34" charset="0"/>
              </a:rPr>
              <a:t>.</a:t>
            </a:r>
          </a:p>
        </p:txBody>
      </p:sp>
      <p:sp>
        <p:nvSpPr>
          <p:cNvPr id="4" name="TextBox 75">
            <a:extLst>
              <a:ext uri="{FF2B5EF4-FFF2-40B4-BE49-F238E27FC236}">
                <a16:creationId xmlns:a16="http://schemas.microsoft.com/office/drawing/2014/main" id="{EA79C1EA-DD0F-41A6-1A53-ED11C3690044}"/>
              </a:ext>
            </a:extLst>
          </p:cNvPr>
          <p:cNvSpPr txBox="1"/>
          <p:nvPr/>
        </p:nvSpPr>
        <p:spPr>
          <a:xfrm>
            <a:off x="2855084" y="2840898"/>
            <a:ext cx="2491901" cy="338554"/>
          </a:xfrm>
          <a:prstGeom prst="rect">
            <a:avLst/>
          </a:prstGeom>
          <a:noFill/>
          <a:ln>
            <a:noFill/>
          </a:ln>
        </p:spPr>
        <p:txBody>
          <a:bodyPr wrap="none" rtlCol="0" anchor="b">
            <a:spAutoFit/>
          </a:bodyPr>
          <a:lstStyle/>
          <a:p>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Volumul</a:t>
            </a:r>
            <a:r>
              <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 </a:t>
            </a:r>
            <a:r>
              <a:rPr lang="en-US" sz="1600" b="1" spc="75" dirty="0" err="1">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rPr>
              <a:t>eșantionului</a:t>
            </a:r>
            <a:endParaRPr lang="en-US" sz="1600" b="1" spc="75" dirty="0">
              <a:solidFill>
                <a:srgbClr val="00836D"/>
              </a:solidFill>
              <a:latin typeface="Euclid Circular A Light" panose="020B0304000000000000" pitchFamily="34" charset="0"/>
              <a:ea typeface="Euclid Circular A Light" panose="020B0304000000000000" pitchFamily="34" charset="0"/>
              <a:cs typeface="Lato Heavy" panose="020F0502020204030203" pitchFamily="34" charset="0"/>
            </a:endParaRPr>
          </a:p>
        </p:txBody>
      </p:sp>
      <p:pic>
        <p:nvPicPr>
          <p:cNvPr id="9" name="Imagine 8">
            <a:extLst>
              <a:ext uri="{FF2B5EF4-FFF2-40B4-BE49-F238E27FC236}">
                <a16:creationId xmlns:a16="http://schemas.microsoft.com/office/drawing/2014/main" id="{D6292027-E586-DCC0-31F8-F1741FC41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766" y="1775651"/>
            <a:ext cx="524467" cy="546784"/>
          </a:xfrm>
          <a:prstGeom prst="rect">
            <a:avLst/>
          </a:prstGeom>
        </p:spPr>
      </p:pic>
      <p:sp>
        <p:nvSpPr>
          <p:cNvPr id="5" name="Donut 36">
            <a:extLst>
              <a:ext uri="{FF2B5EF4-FFF2-40B4-BE49-F238E27FC236}">
                <a16:creationId xmlns:a16="http://schemas.microsoft.com/office/drawing/2014/main" id="{7891DA8D-6A8D-480F-CF85-695A59ADBD5E}"/>
              </a:ext>
            </a:extLst>
          </p:cNvPr>
          <p:cNvSpPr>
            <a:spLocks noChangeAspect="1"/>
          </p:cNvSpPr>
          <p:nvPr/>
        </p:nvSpPr>
        <p:spPr>
          <a:xfrm>
            <a:off x="1652336" y="4092643"/>
            <a:ext cx="1005840" cy="1005840"/>
          </a:xfrm>
          <a:prstGeom prst="donut">
            <a:avLst>
              <a:gd name="adj" fmla="val 8150"/>
            </a:avLst>
          </a:prstGeom>
          <a:gradFill>
            <a:gsLst>
              <a:gs pos="0">
                <a:srgbClr val="004230"/>
              </a:gs>
              <a:gs pos="50000">
                <a:srgbClr val="004230">
                  <a:alpha val="60000"/>
                </a:srgbClr>
              </a:gs>
              <a:gs pos="100000">
                <a:srgbClr val="004230">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Euclid Circular A Light" panose="020B0304000000000000" pitchFamily="34" charset="0"/>
              <a:ea typeface="Euclid Circular A Light" panose="020B0304000000000000" pitchFamily="34" charset="0"/>
            </a:endParaRPr>
          </a:p>
        </p:txBody>
      </p:sp>
      <p:sp>
        <p:nvSpPr>
          <p:cNvPr id="6" name="Donut 36">
            <a:extLst>
              <a:ext uri="{FF2B5EF4-FFF2-40B4-BE49-F238E27FC236}">
                <a16:creationId xmlns:a16="http://schemas.microsoft.com/office/drawing/2014/main" id="{6C03A0BB-6DE9-F74C-49A5-DF780BBD1272}"/>
              </a:ext>
            </a:extLst>
          </p:cNvPr>
          <p:cNvSpPr>
            <a:spLocks noChangeAspect="1"/>
          </p:cNvSpPr>
          <p:nvPr/>
        </p:nvSpPr>
        <p:spPr>
          <a:xfrm>
            <a:off x="6630931" y="1546123"/>
            <a:ext cx="1005840" cy="1005840"/>
          </a:xfrm>
          <a:prstGeom prst="donut">
            <a:avLst>
              <a:gd name="adj" fmla="val 8150"/>
            </a:avLst>
          </a:prstGeom>
          <a:gradFill>
            <a:gsLst>
              <a:gs pos="0">
                <a:srgbClr val="004230"/>
              </a:gs>
              <a:gs pos="50000">
                <a:srgbClr val="004230">
                  <a:alpha val="60000"/>
                </a:srgbClr>
              </a:gs>
              <a:gs pos="100000">
                <a:srgbClr val="004230">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Euclid Circular A Light" panose="020B0304000000000000" pitchFamily="34" charset="0"/>
              <a:ea typeface="Euclid Circular A Light" panose="020B0304000000000000" pitchFamily="34" charset="0"/>
            </a:endParaRPr>
          </a:p>
        </p:txBody>
      </p:sp>
      <p:sp>
        <p:nvSpPr>
          <p:cNvPr id="7" name="Donut 36">
            <a:extLst>
              <a:ext uri="{FF2B5EF4-FFF2-40B4-BE49-F238E27FC236}">
                <a16:creationId xmlns:a16="http://schemas.microsoft.com/office/drawing/2014/main" id="{8BCB7385-6591-97DE-BA9E-6B1A8913EEE3}"/>
              </a:ext>
            </a:extLst>
          </p:cNvPr>
          <p:cNvSpPr>
            <a:spLocks noChangeAspect="1"/>
          </p:cNvSpPr>
          <p:nvPr/>
        </p:nvSpPr>
        <p:spPr>
          <a:xfrm>
            <a:off x="6618575" y="2801623"/>
            <a:ext cx="1005840" cy="1005840"/>
          </a:xfrm>
          <a:prstGeom prst="donut">
            <a:avLst>
              <a:gd name="adj" fmla="val 8150"/>
            </a:avLst>
          </a:prstGeom>
          <a:gradFill>
            <a:gsLst>
              <a:gs pos="0">
                <a:srgbClr val="004230"/>
              </a:gs>
              <a:gs pos="50000">
                <a:srgbClr val="004230">
                  <a:alpha val="60000"/>
                </a:srgbClr>
              </a:gs>
              <a:gs pos="100000">
                <a:srgbClr val="004230">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Euclid Circular A Light" panose="020B0304000000000000" pitchFamily="34" charset="0"/>
              <a:ea typeface="Euclid Circular A Light" panose="020B0304000000000000" pitchFamily="34" charset="0"/>
            </a:endParaRPr>
          </a:p>
        </p:txBody>
      </p:sp>
      <p:sp>
        <p:nvSpPr>
          <p:cNvPr id="8" name="Donut 36">
            <a:extLst>
              <a:ext uri="{FF2B5EF4-FFF2-40B4-BE49-F238E27FC236}">
                <a16:creationId xmlns:a16="http://schemas.microsoft.com/office/drawing/2014/main" id="{2827D9B4-1887-8464-2801-AFEF128C245F}"/>
              </a:ext>
            </a:extLst>
          </p:cNvPr>
          <p:cNvSpPr>
            <a:spLocks noChangeAspect="1"/>
          </p:cNvSpPr>
          <p:nvPr/>
        </p:nvSpPr>
        <p:spPr>
          <a:xfrm>
            <a:off x="6630931" y="4092643"/>
            <a:ext cx="1005840" cy="1005840"/>
          </a:xfrm>
          <a:prstGeom prst="donut">
            <a:avLst>
              <a:gd name="adj" fmla="val 8150"/>
            </a:avLst>
          </a:prstGeom>
          <a:gradFill>
            <a:gsLst>
              <a:gs pos="0">
                <a:srgbClr val="004230"/>
              </a:gs>
              <a:gs pos="50000">
                <a:srgbClr val="004230">
                  <a:alpha val="60000"/>
                </a:srgbClr>
              </a:gs>
              <a:gs pos="100000">
                <a:srgbClr val="004230">
                  <a:alpha val="2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algn="ctr"/>
            <a:endParaRPr lang="en-US" sz="900" dirty="0">
              <a:latin typeface="Euclid Circular A Light" panose="020B0304000000000000" pitchFamily="34" charset="0"/>
              <a:ea typeface="Euclid Circular A Light" panose="020B0304000000000000" pitchFamily="34" charset="0"/>
            </a:endParaRPr>
          </a:p>
        </p:txBody>
      </p:sp>
    </p:spTree>
    <p:extLst>
      <p:ext uri="{BB962C8B-B14F-4D97-AF65-F5344CB8AC3E}">
        <p14:creationId xmlns:p14="http://schemas.microsoft.com/office/powerpoint/2010/main" val="8420132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80" y="991443"/>
            <a:ext cx="4739018" cy="1087819"/>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Bef>
                <a:spcPct val="0"/>
              </a:spcBef>
              <a:spcAft>
                <a:spcPts val="600"/>
              </a:spcAft>
            </a:pPr>
            <a:r>
              <a:rPr lang="en-US" b="1" kern="1200" spc="15" dirty="0" err="1">
                <a:solidFill>
                  <a:schemeClr val="tx1"/>
                </a:solidFill>
                <a:latin typeface="Euclid Circular A Light" panose="020B0304000000000000" pitchFamily="34" charset="0"/>
                <a:ea typeface="Euclid Circular A Light" panose="020B0304000000000000" pitchFamily="34" charset="0"/>
                <a:cs typeface="+mj-cs"/>
              </a:rPr>
              <a:t>Cât</a:t>
            </a:r>
            <a:r>
              <a:rPr lang="en-US" b="1" kern="1200" spc="15" dirty="0">
                <a:solidFill>
                  <a:schemeClr val="tx1"/>
                </a:solidFill>
                <a:latin typeface="Euclid Circular A Light" panose="020B0304000000000000" pitchFamily="34" charset="0"/>
                <a:ea typeface="Euclid Circular A Light" panose="020B0304000000000000" pitchFamily="34" charset="0"/>
                <a:cs typeface="+mj-cs"/>
              </a:rPr>
              <a:t> de </a:t>
            </a:r>
            <a:r>
              <a:rPr lang="en-US" b="1" kern="1200" spc="15" dirty="0" err="1">
                <a:solidFill>
                  <a:schemeClr val="tx1"/>
                </a:solidFill>
                <a:latin typeface="Euclid Circular A Light" panose="020B0304000000000000" pitchFamily="34" charset="0"/>
                <a:ea typeface="Euclid Circular A Light" panose="020B0304000000000000" pitchFamily="34" charset="0"/>
                <a:cs typeface="+mj-cs"/>
              </a:rPr>
              <a:t>familiarizat</a:t>
            </a:r>
            <a:r>
              <a:rPr lang="en-US" b="1" kern="1200" spc="15" dirty="0">
                <a:solidFill>
                  <a:schemeClr val="tx1"/>
                </a:solidFill>
                <a:latin typeface="Euclid Circular A Light" panose="020B0304000000000000" pitchFamily="34" charset="0"/>
                <a:ea typeface="Euclid Circular A Light" panose="020B0304000000000000" pitchFamily="34" charset="0"/>
                <a:cs typeface="+mj-cs"/>
              </a:rPr>
              <a:t>(ă) </a:t>
            </a:r>
            <a:r>
              <a:rPr lang="en-US" b="1" kern="1200" spc="15" dirty="0" err="1">
                <a:solidFill>
                  <a:schemeClr val="tx1"/>
                </a:solidFill>
                <a:latin typeface="Euclid Circular A Light" panose="020B0304000000000000" pitchFamily="34" charset="0"/>
                <a:ea typeface="Euclid Circular A Light" panose="020B0304000000000000" pitchFamily="34" charset="0"/>
                <a:cs typeface="+mj-cs"/>
              </a:rPr>
              <a:t>sunteți</a:t>
            </a:r>
            <a:r>
              <a:rPr lang="en-US" b="1" kern="1200" spc="15" dirty="0">
                <a:solidFill>
                  <a:schemeClr val="tx1"/>
                </a:solidFill>
                <a:latin typeface="Euclid Circular A Light" panose="020B0304000000000000" pitchFamily="34" charset="0"/>
                <a:ea typeface="Euclid Circular A Light" panose="020B0304000000000000" pitchFamily="34" charset="0"/>
                <a:cs typeface="+mj-cs"/>
              </a:rPr>
              <a:t> cu </a:t>
            </a:r>
            <a:r>
              <a:rPr lang="en-US" b="1" kern="1200" spc="15" dirty="0" err="1">
                <a:solidFill>
                  <a:schemeClr val="tx1"/>
                </a:solidFill>
                <a:latin typeface="Euclid Circular A Light" panose="020B0304000000000000" pitchFamily="34" charset="0"/>
                <a:ea typeface="Euclid Circular A Light" panose="020B0304000000000000" pitchFamily="34" charset="0"/>
                <a:cs typeface="+mj-cs"/>
              </a:rPr>
              <a:t>conceptul</a:t>
            </a:r>
            <a:r>
              <a:rPr lang="en-US" b="1" kern="1200" spc="15" dirty="0">
                <a:solidFill>
                  <a:schemeClr val="tx1"/>
                </a:solidFill>
                <a:latin typeface="Euclid Circular A Light" panose="020B0304000000000000" pitchFamily="34" charset="0"/>
                <a:ea typeface="Euclid Circular A Light" panose="020B0304000000000000" pitchFamily="34" charset="0"/>
                <a:cs typeface="+mj-cs"/>
              </a:rPr>
              <a:t> de exit planning advisory?</a:t>
            </a:r>
            <a:endParaRPr lang="en-US"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123" name="Rectangle 12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5" name="Rectangle 12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71FCC9EC-5E90-C1DE-C9D0-C9F69C07F1C2}"/>
              </a:ext>
            </a:extLst>
          </p:cNvPr>
          <p:cNvSpPr txBox="1"/>
          <p:nvPr/>
        </p:nvSpPr>
        <p:spPr>
          <a:xfrm>
            <a:off x="411480" y="2684095"/>
            <a:ext cx="4608576" cy="3492868"/>
          </a:xfrm>
          <a:prstGeom prst="rect">
            <a:avLst/>
          </a:prstGeom>
        </p:spPr>
        <p:txBody>
          <a:bodyPr vert="horz" lIns="91440" tIns="45720" rIns="91440" bIns="45720" rtlCol="0">
            <a:normAutofit/>
          </a:bodyPr>
          <a:lstStyle/>
          <a:p>
            <a:pPr algn="just" defTabSz="914400">
              <a:lnSpc>
                <a:spcPct val="90000"/>
              </a:lnSpc>
              <a:spcAft>
                <a:spcPts val="600"/>
              </a:spcAft>
            </a:pPr>
            <a:r>
              <a:rPr lang="en-US" b="1" dirty="0">
                <a:solidFill>
                  <a:srgbClr val="00836D"/>
                </a:solidFill>
                <a:latin typeface="Euclid Circular A Light" panose="020B0304000000000000" pitchFamily="34" charset="0"/>
                <a:ea typeface="Euclid Circular A Light" panose="020B0304000000000000" pitchFamily="34" charset="0"/>
              </a:rPr>
              <a:t>80%</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dintre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cei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intervievați</a:t>
            </a:r>
            <a:r>
              <a:rPr lang="en-US" dirty="0">
                <a:latin typeface="Euclid Circular A Light" panose="020B0304000000000000" pitchFamily="34" charset="0"/>
                <a:ea typeface="Euclid Circular A Light" panose="020B0304000000000000" pitchFamily="34" charset="0"/>
              </a:rPr>
              <a:t> sunt </a:t>
            </a:r>
            <a:r>
              <a:rPr lang="en-US" dirty="0" err="1">
                <a:solidFill>
                  <a:srgbClr val="00836D"/>
                </a:solidFill>
                <a:latin typeface="Euclid Circular A Light" panose="020B0304000000000000" pitchFamily="34" charset="0"/>
                <a:ea typeface="Euclid Circular A Light" panose="020B0304000000000000" pitchFamily="34" charset="0"/>
              </a:rPr>
              <a:t>puțin</a:t>
            </a:r>
            <a:r>
              <a:rPr lang="en-US" dirty="0">
                <a:solidFill>
                  <a:srgbClr val="00836D"/>
                </a:solidFill>
                <a:latin typeface="Euclid Circular A Light" panose="020B0304000000000000" pitchFamily="34" charset="0"/>
                <a:ea typeface="Euclid Circular A Light" panose="020B0304000000000000" pitchFamily="34" charset="0"/>
              </a:rPr>
              <a:t> </a:t>
            </a:r>
            <a:r>
              <a:rPr lang="en-US" dirty="0" err="1">
                <a:solidFill>
                  <a:srgbClr val="00836D"/>
                </a:solidFill>
                <a:latin typeface="Euclid Circular A Light" panose="020B0304000000000000" pitchFamily="34" charset="0"/>
                <a:ea typeface="Euclid Circular A Light" panose="020B0304000000000000" pitchFamily="34" charset="0"/>
              </a:rPr>
              <a:t>sau</a:t>
            </a:r>
            <a:r>
              <a:rPr lang="en-US" dirty="0">
                <a:solidFill>
                  <a:srgbClr val="00836D"/>
                </a:solidFill>
                <a:latin typeface="Euclid Circular A Light" panose="020B0304000000000000" pitchFamily="34" charset="0"/>
                <a:ea typeface="Euclid Circular A Light" panose="020B0304000000000000" pitchFamily="34" charset="0"/>
              </a:rPr>
              <a:t> </a:t>
            </a:r>
            <a:r>
              <a:rPr lang="en-US" dirty="0" err="1">
                <a:solidFill>
                  <a:srgbClr val="00836D"/>
                </a:solidFill>
                <a:latin typeface="Euclid Circular A Light" panose="020B0304000000000000" pitchFamily="34" charset="0"/>
                <a:ea typeface="Euclid Circular A Light" panose="020B0304000000000000" pitchFamily="34" charset="0"/>
              </a:rPr>
              <a:t>deloc</a:t>
            </a:r>
            <a:r>
              <a:rPr lang="en-US" dirty="0">
                <a:solidFill>
                  <a:srgbClr val="00836D"/>
                </a:solidFill>
                <a:latin typeface="Euclid Circular A Light" panose="020B0304000000000000" pitchFamily="34" charset="0"/>
                <a:ea typeface="Euclid Circular A Light" panose="020B0304000000000000" pitchFamily="34" charset="0"/>
              </a:rPr>
              <a:t> </a:t>
            </a:r>
            <a:r>
              <a:rPr lang="en-US" dirty="0" err="1">
                <a:solidFill>
                  <a:srgbClr val="00836D"/>
                </a:solidFill>
                <a:latin typeface="Euclid Circular A Light" panose="020B0304000000000000" pitchFamily="34" charset="0"/>
                <a:ea typeface="Euclid Circular A Light" panose="020B0304000000000000" pitchFamily="34" charset="0"/>
              </a:rPr>
              <a:t>familiarizați</a:t>
            </a:r>
            <a:r>
              <a:rPr lang="en-US" dirty="0">
                <a:latin typeface="Euclid Circular A Light" panose="020B0304000000000000" pitchFamily="34" charset="0"/>
                <a:ea typeface="Euclid Circular A Light" panose="020B0304000000000000" pitchFamily="34" charset="0"/>
              </a:rPr>
              <a:t> cu </a:t>
            </a:r>
            <a:r>
              <a:rPr lang="en-US" dirty="0" err="1">
                <a:latin typeface="Euclid Circular A Light" panose="020B0304000000000000" pitchFamily="34" charset="0"/>
                <a:ea typeface="Euclid Circular A Light" panose="020B0304000000000000" pitchFamily="34" charset="0"/>
              </a:rPr>
              <a:t>serviciile</a:t>
            </a:r>
            <a:r>
              <a:rPr lang="en-US" dirty="0">
                <a:latin typeface="Euclid Circular A Light" panose="020B0304000000000000" pitchFamily="34" charset="0"/>
                <a:ea typeface="Euclid Circular A Light" panose="020B0304000000000000" pitchFamily="34" charset="0"/>
              </a:rPr>
              <a:t> de exit planning advisory, </a:t>
            </a:r>
            <a:r>
              <a:rPr lang="en-US" dirty="0" err="1">
                <a:latin typeface="Euclid Circular A Light" panose="020B0304000000000000" pitchFamily="34" charset="0"/>
                <a:ea typeface="Euclid Circular A Light" panose="020B0304000000000000" pitchFamily="34" charset="0"/>
              </a:rPr>
              <a:t>adică</a:t>
            </a:r>
            <a:r>
              <a:rPr lang="en-US" dirty="0">
                <a:latin typeface="Euclid Circular A Light" panose="020B0304000000000000" pitchFamily="34" charset="0"/>
                <a:ea typeface="Euclid Circular A Light" panose="020B0304000000000000" pitchFamily="34" charset="0"/>
              </a:rPr>
              <a:t> nu </a:t>
            </a:r>
            <a:r>
              <a:rPr lang="en-US" dirty="0" err="1">
                <a:latin typeface="Euclid Circular A Light" panose="020B0304000000000000" pitchFamily="34" charset="0"/>
                <a:ea typeface="Euclid Circular A Light" panose="020B0304000000000000" pitchFamily="34" charset="0"/>
              </a:rPr>
              <a:t>cunosc</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detalii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despre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ce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presupun</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aceste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servicii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și</a:t>
            </a:r>
            <a:r>
              <a:rPr lang="en-US" dirty="0">
                <a:latin typeface="Euclid Circular A Light" panose="020B0304000000000000" pitchFamily="34" charset="0"/>
                <a:ea typeface="Euclid Circular A Light" panose="020B0304000000000000" pitchFamily="34" charset="0"/>
              </a:rPr>
              <a:t> care </a:t>
            </a:r>
            <a:r>
              <a:rPr lang="en-US" dirty="0" err="1">
                <a:latin typeface="Euclid Circular A Light" panose="020B0304000000000000" pitchFamily="34" charset="0"/>
                <a:ea typeface="Euclid Circular A Light" panose="020B0304000000000000" pitchFamily="34" charset="0"/>
              </a:rPr>
              <a:t>este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utilitatea</a:t>
            </a:r>
            <a:r>
              <a:rPr lang="en-US" dirty="0">
                <a:latin typeface="Euclid Circular A Light" panose="020B0304000000000000" pitchFamily="34" charset="0"/>
                <a:ea typeface="Euclid Circular A Light" panose="020B0304000000000000" pitchFamily="34" charset="0"/>
              </a:rPr>
              <a:t> lor.</a:t>
            </a:r>
          </a:p>
        </p:txBody>
      </p:sp>
      <p:graphicFrame>
        <p:nvGraphicFramePr>
          <p:cNvPr id="2" name="Diagramă 1">
            <a:extLst>
              <a:ext uri="{FF2B5EF4-FFF2-40B4-BE49-F238E27FC236}">
                <a16:creationId xmlns:a16="http://schemas.microsoft.com/office/drawing/2014/main" id="{F969FF49-6195-278C-6BF7-E235A1BDD695}"/>
              </a:ext>
            </a:extLst>
          </p:cNvPr>
          <p:cNvGraphicFramePr/>
          <p:nvPr>
            <p:extLst>
              <p:ext uri="{D42A27DB-BD31-4B8C-83A1-F6EECF244321}">
                <p14:modId xmlns:p14="http://schemas.microsoft.com/office/powerpoint/2010/main" val="3458632104"/>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green and gold logo&#10;&#10;Description automatically generated">
            <a:extLst>
              <a:ext uri="{FF2B5EF4-FFF2-40B4-BE49-F238E27FC236}">
                <a16:creationId xmlns:a16="http://schemas.microsoft.com/office/drawing/2014/main" id="{7FAD5B63-A6E3-16CB-DDFB-67BD1CA58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spTree>
    <p:extLst>
      <p:ext uri="{BB962C8B-B14F-4D97-AF65-F5344CB8AC3E}">
        <p14:creationId xmlns:p14="http://schemas.microsoft.com/office/powerpoint/2010/main" val="38390358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79" y="991443"/>
            <a:ext cx="4720357" cy="1087819"/>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Bef>
                <a:spcPct val="0"/>
              </a:spcBef>
              <a:spcAft>
                <a:spcPts val="600"/>
              </a:spcAft>
            </a:pPr>
            <a:r>
              <a:rPr lang="en-US" b="1" kern="1200" spc="15" dirty="0" err="1">
                <a:solidFill>
                  <a:schemeClr val="tx1"/>
                </a:solidFill>
                <a:latin typeface="Euclid Circular A Light" panose="020B0304000000000000" pitchFamily="34" charset="0"/>
                <a:ea typeface="Euclid Circular A Light" panose="020B0304000000000000" pitchFamily="34" charset="0"/>
                <a:cs typeface="+mj-cs"/>
              </a:rPr>
              <a:t>Cât</a:t>
            </a:r>
            <a:r>
              <a:rPr lang="en-US" b="1" kern="1200" spc="15" dirty="0">
                <a:solidFill>
                  <a:schemeClr val="tx1"/>
                </a:solidFill>
                <a:latin typeface="Euclid Circular A Light" panose="020B0304000000000000" pitchFamily="34" charset="0"/>
                <a:ea typeface="Euclid Circular A Light" panose="020B0304000000000000" pitchFamily="34" charset="0"/>
                <a:cs typeface="+mj-cs"/>
              </a:rPr>
              <a:t> de </a:t>
            </a:r>
            <a:r>
              <a:rPr lang="en-US" b="1" kern="1200" spc="15" dirty="0" err="1">
                <a:solidFill>
                  <a:schemeClr val="tx1"/>
                </a:solidFill>
                <a:latin typeface="Euclid Circular A Light" panose="020B0304000000000000" pitchFamily="34" charset="0"/>
                <a:ea typeface="Euclid Circular A Light" panose="020B0304000000000000" pitchFamily="34" charset="0"/>
                <a:cs typeface="+mj-cs"/>
              </a:rPr>
              <a:t>familiarizat</a:t>
            </a:r>
            <a:r>
              <a:rPr lang="en-US" b="1" kern="1200" spc="15" dirty="0">
                <a:solidFill>
                  <a:schemeClr val="tx1"/>
                </a:solidFill>
                <a:latin typeface="Euclid Circular A Light" panose="020B0304000000000000" pitchFamily="34" charset="0"/>
                <a:ea typeface="Euclid Circular A Light" panose="020B0304000000000000" pitchFamily="34" charset="0"/>
                <a:cs typeface="+mj-cs"/>
              </a:rPr>
              <a:t>(ă) </a:t>
            </a:r>
            <a:r>
              <a:rPr lang="en-US" b="1" kern="1200" spc="15" dirty="0" err="1">
                <a:solidFill>
                  <a:schemeClr val="tx1"/>
                </a:solidFill>
                <a:latin typeface="Euclid Circular A Light" panose="020B0304000000000000" pitchFamily="34" charset="0"/>
                <a:ea typeface="Euclid Circular A Light" panose="020B0304000000000000" pitchFamily="34" charset="0"/>
                <a:cs typeface="+mj-cs"/>
              </a:rPr>
              <a:t>sunteți</a:t>
            </a:r>
            <a:r>
              <a:rPr lang="en-US" b="1" kern="1200" spc="15" dirty="0">
                <a:solidFill>
                  <a:schemeClr val="tx1"/>
                </a:solidFill>
                <a:latin typeface="Euclid Circular A Light" panose="020B0304000000000000" pitchFamily="34" charset="0"/>
                <a:ea typeface="Euclid Circular A Light" panose="020B0304000000000000" pitchFamily="34" charset="0"/>
                <a:cs typeface="+mj-cs"/>
              </a:rPr>
              <a:t> cu </a:t>
            </a:r>
            <a:r>
              <a:rPr lang="en-US" b="1" kern="1200" spc="15" dirty="0" err="1">
                <a:solidFill>
                  <a:schemeClr val="tx1"/>
                </a:solidFill>
                <a:latin typeface="Euclid Circular A Light" panose="020B0304000000000000" pitchFamily="34" charset="0"/>
                <a:ea typeface="Euclid Circular A Light" panose="020B0304000000000000" pitchFamily="34" charset="0"/>
                <a:cs typeface="+mj-cs"/>
              </a:rPr>
              <a:t>conceptul</a:t>
            </a:r>
            <a:r>
              <a:rPr lang="en-US" b="1" kern="1200" spc="15" dirty="0">
                <a:solidFill>
                  <a:schemeClr val="tx1"/>
                </a:solidFill>
                <a:latin typeface="Euclid Circular A Light" panose="020B0304000000000000" pitchFamily="34" charset="0"/>
                <a:ea typeface="Euclid Circular A Light" panose="020B0304000000000000" pitchFamily="34" charset="0"/>
                <a:cs typeface="+mj-cs"/>
              </a:rPr>
              <a:t> de exit planning advisory?</a:t>
            </a:r>
            <a:endParaRPr lang="en-US"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48" name="Rectangle 47">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9" name="Rectangle 48">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D1EA0C1A-729C-B896-BECE-8BB409C86D39}"/>
              </a:ext>
            </a:extLst>
          </p:cNvPr>
          <p:cNvSpPr txBox="1"/>
          <p:nvPr/>
        </p:nvSpPr>
        <p:spPr>
          <a:xfrm>
            <a:off x="411480" y="2684095"/>
            <a:ext cx="4443154" cy="3492868"/>
          </a:xfrm>
          <a:prstGeom prst="rect">
            <a:avLst/>
          </a:prstGeom>
        </p:spPr>
        <p:txBody>
          <a:bodyPr vert="horz" lIns="91440" tIns="45720" rIns="91440" bIns="45720" rtlCol="0">
            <a:normAutofit/>
          </a:bodyPr>
          <a:lstStyle/>
          <a:p>
            <a:pPr algn="just" defTabSz="914400">
              <a:lnSpc>
                <a:spcPct val="90000"/>
              </a:lnSpc>
              <a:spcAft>
                <a:spcPts val="600"/>
              </a:spcAft>
            </a:pPr>
            <a:r>
              <a:rPr lang="ro-RO" dirty="0">
                <a:latin typeface="Euclid Circular A Light" panose="020B0304000000000000" pitchFamily="34" charset="0"/>
                <a:ea typeface="Euclid Circular A Light" panose="020B0304000000000000" pitchFamily="34" charset="0"/>
              </a:rPr>
              <a:t>A</a:t>
            </a:r>
            <a:r>
              <a:rPr lang="en-US" dirty="0" err="1">
                <a:latin typeface="Euclid Circular A Light" panose="020B0304000000000000" pitchFamily="34" charset="0"/>
                <a:ea typeface="Euclid Circular A Light" panose="020B0304000000000000" pitchFamily="34" charset="0"/>
              </a:rPr>
              <a:t>ntreprenorii</a:t>
            </a:r>
            <a:r>
              <a:rPr lang="en-US" dirty="0">
                <a:latin typeface="Euclid Circular A Light" panose="020B0304000000000000" pitchFamily="34" charset="0"/>
                <a:ea typeface="Euclid Circular A Light" panose="020B0304000000000000" pitchFamily="34" charset="0"/>
              </a:rPr>
              <a:t> cu </a:t>
            </a:r>
            <a:r>
              <a:rPr lang="en-US" dirty="0" err="1">
                <a:latin typeface="Euclid Circular A Light" panose="020B0304000000000000" pitchFamily="34" charset="0"/>
                <a:ea typeface="Euclid Circular A Light" panose="020B0304000000000000" pitchFamily="34" charset="0"/>
              </a:rPr>
              <a:t>afaceri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mai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mari</a:t>
            </a:r>
            <a:r>
              <a:rPr lang="en-US" dirty="0">
                <a:latin typeface="Euclid Circular A Light" panose="020B0304000000000000" pitchFamily="34" charset="0"/>
                <a:ea typeface="Euclid Circular A Light" panose="020B0304000000000000" pitchFamily="34" charset="0"/>
              </a:rPr>
              <a:t>, cu </a:t>
            </a:r>
            <a:r>
              <a:rPr lang="en-US" dirty="0" err="1">
                <a:latin typeface="Euclid Circular A Light" panose="020B0304000000000000" pitchFamily="34" charset="0"/>
                <a:ea typeface="Euclid Circular A Light" panose="020B0304000000000000" pitchFamily="34" charset="0"/>
              </a:rPr>
              <a:t>cifra</a:t>
            </a:r>
            <a:r>
              <a:rPr lang="en-US" dirty="0">
                <a:latin typeface="Euclid Circular A Light" panose="020B0304000000000000" pitchFamily="34" charset="0"/>
                <a:ea typeface="Euclid Circular A Light" panose="020B0304000000000000" pitchFamily="34" charset="0"/>
              </a:rPr>
              <a:t> de </a:t>
            </a:r>
            <a:r>
              <a:rPr lang="en-US" dirty="0" err="1">
                <a:solidFill>
                  <a:srgbClr val="00836D"/>
                </a:solidFill>
                <a:latin typeface="Euclid Circular A Light" panose="020B0304000000000000" pitchFamily="34" charset="0"/>
                <a:ea typeface="Euclid Circular A Light" panose="020B0304000000000000" pitchFamily="34" charset="0"/>
              </a:rPr>
              <a:t>afaceri</a:t>
            </a:r>
            <a:r>
              <a:rPr lang="en-US" dirty="0">
                <a:solidFill>
                  <a:srgbClr val="00836D"/>
                </a:solidFill>
                <a:latin typeface="Euclid Circular A Light" panose="020B0304000000000000" pitchFamily="34" charset="0"/>
                <a:ea typeface="Euclid Circular A Light" panose="020B0304000000000000" pitchFamily="34" charset="0"/>
              </a:rPr>
              <a:t> de </a:t>
            </a:r>
            <a:r>
              <a:rPr lang="en-US" dirty="0" err="1">
                <a:solidFill>
                  <a:srgbClr val="00836D"/>
                </a:solidFill>
                <a:latin typeface="Euclid Circular A Light" panose="020B0304000000000000" pitchFamily="34" charset="0"/>
                <a:ea typeface="Euclid Circular A Light" panose="020B0304000000000000" pitchFamily="34" charset="0"/>
              </a:rPr>
              <a:t>peste</a:t>
            </a:r>
            <a:r>
              <a:rPr lang="en-US" dirty="0">
                <a:solidFill>
                  <a:srgbClr val="00836D"/>
                </a:solidFill>
                <a:latin typeface="Euclid Circular A Light" panose="020B0304000000000000" pitchFamily="34" charset="0"/>
                <a:ea typeface="Euclid Circular A Light" panose="020B0304000000000000" pitchFamily="34" charset="0"/>
              </a:rPr>
              <a:t> 100 </a:t>
            </a:r>
            <a:r>
              <a:rPr lang="en-US" dirty="0" err="1">
                <a:solidFill>
                  <a:srgbClr val="00836D"/>
                </a:solidFill>
                <a:latin typeface="Euclid Circular A Light" panose="020B0304000000000000" pitchFamily="34" charset="0"/>
                <a:ea typeface="Euclid Circular A Light" panose="020B0304000000000000" pitchFamily="34" charset="0"/>
              </a:rPr>
              <a:t>milioane</a:t>
            </a:r>
            <a:r>
              <a:rPr lang="en-US" dirty="0">
                <a:solidFill>
                  <a:srgbClr val="00836D"/>
                </a:solidFill>
                <a:latin typeface="Euclid Circular A Light" panose="020B0304000000000000" pitchFamily="34" charset="0"/>
                <a:ea typeface="Euclid Circular A Light" panose="020B0304000000000000" pitchFamily="34" charset="0"/>
              </a:rPr>
              <a:t> de euro</a:t>
            </a:r>
            <a:r>
              <a:rPr lang="en-US" dirty="0">
                <a:latin typeface="Euclid Circular A Light" panose="020B0304000000000000" pitchFamily="34" charset="0"/>
                <a:ea typeface="Euclid Circular A Light" panose="020B0304000000000000" pitchFamily="34" charset="0"/>
              </a:rPr>
              <a:t>, sunt </a:t>
            </a:r>
            <a:r>
              <a:rPr lang="en-US" dirty="0" err="1">
                <a:latin typeface="Euclid Circular A Light" panose="020B0304000000000000" pitchFamily="34" charset="0"/>
                <a:ea typeface="Euclid Circular A Light" panose="020B0304000000000000" pitchFamily="34" charset="0"/>
              </a:rPr>
              <a:t>cei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mai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familiarizați</a:t>
            </a:r>
            <a:r>
              <a:rPr lang="en-US" dirty="0">
                <a:latin typeface="Euclid Circular A Light" panose="020B0304000000000000" pitchFamily="34" charset="0"/>
                <a:ea typeface="Euclid Circular A Light" panose="020B0304000000000000" pitchFamily="34" charset="0"/>
              </a:rPr>
              <a:t> cu </a:t>
            </a:r>
            <a:r>
              <a:rPr lang="en-US" dirty="0" err="1">
                <a:latin typeface="Euclid Circular A Light" panose="020B0304000000000000" pitchFamily="34" charset="0"/>
                <a:ea typeface="Euclid Circular A Light" panose="020B0304000000000000" pitchFamily="34" charset="0"/>
              </a:rPr>
              <a:t>acest</a:t>
            </a:r>
            <a:r>
              <a:rPr lang="en-US" dirty="0">
                <a:latin typeface="Euclid Circular A Light" panose="020B0304000000000000" pitchFamily="34" charset="0"/>
                <a:ea typeface="Euclid Circular A Light" panose="020B0304000000000000" pitchFamily="34" charset="0"/>
              </a:rPr>
              <a:t> tip de </a:t>
            </a:r>
            <a:r>
              <a:rPr lang="en-US" dirty="0" err="1">
                <a:latin typeface="Euclid Circular A Light" panose="020B0304000000000000" pitchFamily="34" charset="0"/>
                <a:ea typeface="Euclid Circular A Light" panose="020B0304000000000000" pitchFamily="34" charset="0"/>
              </a:rPr>
              <a:t>servicii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unii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dintre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ei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beneficiind</a:t>
            </a:r>
            <a:r>
              <a:rPr lang="en-US" dirty="0">
                <a:latin typeface="Euclid Circular A Light" panose="020B0304000000000000" pitchFamily="34" charset="0"/>
                <a:ea typeface="Euclid Circular A Light" panose="020B0304000000000000" pitchFamily="34" charset="0"/>
              </a:rPr>
              <a:t> la un moment </a:t>
            </a:r>
            <a:r>
              <a:rPr lang="en-US" dirty="0" err="1">
                <a:latin typeface="Euclid Circular A Light" panose="020B0304000000000000" pitchFamily="34" charset="0"/>
                <a:ea typeface="Euclid Circular A Light" panose="020B0304000000000000" pitchFamily="34" charset="0"/>
              </a:rPr>
              <a:t>dat</a:t>
            </a:r>
            <a:r>
              <a:rPr lang="en-US" dirty="0">
                <a:latin typeface="Euclid Circular A Light" panose="020B0304000000000000" pitchFamily="34" charset="0"/>
                <a:ea typeface="Euclid Circular A Light" panose="020B0304000000000000" pitchFamily="34" charset="0"/>
              </a:rPr>
              <a:t> de </a:t>
            </a:r>
            <a:r>
              <a:rPr lang="en-US" dirty="0" err="1">
                <a:latin typeface="Euclid Circular A Light" panose="020B0304000000000000" pitchFamily="34" charset="0"/>
                <a:ea typeface="Euclid Circular A Light" panose="020B0304000000000000" pitchFamily="34" charset="0"/>
              </a:rPr>
              <a:t>acestea</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Există</a:t>
            </a:r>
            <a:r>
              <a:rPr lang="en-US" dirty="0">
                <a:latin typeface="Euclid Circular A Light" panose="020B0304000000000000" pitchFamily="34" charset="0"/>
                <a:ea typeface="Euclid Circular A Light" panose="020B0304000000000000" pitchFamily="34" charset="0"/>
              </a:rPr>
              <a:t> un </a:t>
            </a:r>
            <a:r>
              <a:rPr lang="en-US" dirty="0" err="1">
                <a:latin typeface="Euclid Circular A Light" panose="020B0304000000000000" pitchFamily="34" charset="0"/>
                <a:ea typeface="Euclid Circular A Light" panose="020B0304000000000000" pitchFamily="34" charset="0"/>
              </a:rPr>
              <a:t>potențial</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ridicat</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în</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rândul</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companiilor</a:t>
            </a:r>
            <a:r>
              <a:rPr lang="en-US" dirty="0">
                <a:latin typeface="Euclid Circular A Light" panose="020B0304000000000000" pitchFamily="34" charset="0"/>
                <a:ea typeface="Euclid Circular A Light" panose="020B0304000000000000" pitchFamily="34" charset="0"/>
              </a:rPr>
              <a:t> cu </a:t>
            </a:r>
            <a:r>
              <a:rPr lang="en-US" dirty="0" err="1">
                <a:latin typeface="Euclid Circular A Light" panose="020B0304000000000000" pitchFamily="34" charset="0"/>
                <a:ea typeface="Euclid Circular A Light" panose="020B0304000000000000" pitchFamily="34" charset="0"/>
              </a:rPr>
              <a:t>dimensiuni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mai</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reduse</a:t>
            </a:r>
            <a:r>
              <a:rPr lang="en-US" dirty="0">
                <a:latin typeface="Euclid Circular A Light" panose="020B0304000000000000" pitchFamily="34" charset="0"/>
                <a:ea typeface="Euclid Circular A Light" panose="020B0304000000000000" pitchFamily="34" charset="0"/>
              </a:rPr>
              <a:t>, care </a:t>
            </a:r>
            <a:r>
              <a:rPr lang="en-US" dirty="0" err="1">
                <a:latin typeface="Euclid Circular A Light" panose="020B0304000000000000" pitchFamily="34" charset="0"/>
                <a:ea typeface="Euclid Circular A Light" panose="020B0304000000000000" pitchFamily="34" charset="0"/>
              </a:rPr>
              <a:t>printr</a:t>
            </a:r>
            <a:r>
              <a:rPr lang="en-US" dirty="0">
                <a:latin typeface="Euclid Circular A Light" panose="020B0304000000000000" pitchFamily="34" charset="0"/>
                <a:ea typeface="Euclid Circular A Light" panose="020B0304000000000000" pitchFamily="34" charset="0"/>
              </a:rPr>
              <a:t>-o </a:t>
            </a:r>
            <a:r>
              <a:rPr lang="en-US" dirty="0" err="1">
                <a:latin typeface="Euclid Circular A Light" panose="020B0304000000000000" pitchFamily="34" charset="0"/>
                <a:ea typeface="Euclid Circular A Light" panose="020B0304000000000000" pitchFamily="34" charset="0"/>
              </a:rPr>
              <a:t>informare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corectă</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și</a:t>
            </a:r>
            <a:r>
              <a:rPr lang="en-US" dirty="0">
                <a:latin typeface="Euclid Circular A Light" panose="020B0304000000000000" pitchFamily="34" charset="0"/>
                <a:ea typeface="Euclid Circular A Light" panose="020B0304000000000000" pitchFamily="34" charset="0"/>
              </a:rPr>
              <a:t> o </a:t>
            </a:r>
            <a:r>
              <a:rPr lang="en-US" dirty="0" err="1">
                <a:latin typeface="Euclid Circular A Light" panose="020B0304000000000000" pitchFamily="34" charset="0"/>
                <a:ea typeface="Euclid Circular A Light" panose="020B0304000000000000" pitchFamily="34" charset="0"/>
              </a:rPr>
              <a:t>prezentare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detaliată</a:t>
            </a:r>
            <a:r>
              <a:rPr lang="en-US" dirty="0">
                <a:latin typeface="Euclid Circular A Light" panose="020B0304000000000000" pitchFamily="34" charset="0"/>
                <a:ea typeface="Euclid Circular A Light" panose="020B0304000000000000" pitchFamily="34" charset="0"/>
              </a:rPr>
              <a:t> a </a:t>
            </a:r>
            <a:r>
              <a:rPr lang="en-US" dirty="0" err="1">
                <a:latin typeface="Euclid Circular A Light" panose="020B0304000000000000" pitchFamily="34" charset="0"/>
                <a:ea typeface="Euclid Circular A Light" panose="020B0304000000000000" pitchFamily="34" charset="0"/>
              </a:rPr>
              <a:t>ceea</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ce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presupune</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acest</a:t>
            </a:r>
            <a:r>
              <a:rPr lang="en-US" dirty="0">
                <a:latin typeface="Euclid Circular A Light" panose="020B0304000000000000" pitchFamily="34" charset="0"/>
                <a:ea typeface="Euclid Circular A Light" panose="020B0304000000000000" pitchFamily="34" charset="0"/>
              </a:rPr>
              <a:t> tip de </a:t>
            </a:r>
            <a:r>
              <a:rPr lang="en-US" dirty="0" err="1">
                <a:latin typeface="Euclid Circular A Light" panose="020B0304000000000000" pitchFamily="34" charset="0"/>
                <a:ea typeface="Euclid Circular A Light" panose="020B0304000000000000" pitchFamily="34" charset="0"/>
              </a:rPr>
              <a:t>servicii</a:t>
            </a:r>
            <a:r>
              <a:rPr lang="en-US" dirty="0">
                <a:latin typeface="Euclid Circular A Light" panose="020B0304000000000000" pitchFamily="34" charset="0"/>
                <a:ea typeface="Euclid Circular A Light" panose="020B0304000000000000" pitchFamily="34" charset="0"/>
              </a:rPr>
              <a:t> pot beneficia de </a:t>
            </a:r>
            <a:r>
              <a:rPr lang="en-US" dirty="0" err="1">
                <a:latin typeface="Euclid Circular A Light" panose="020B0304000000000000" pitchFamily="34" charset="0"/>
                <a:ea typeface="Euclid Circular A Light" panose="020B0304000000000000" pitchFamily="34" charset="0"/>
              </a:rPr>
              <a:t>avantajele</a:t>
            </a:r>
            <a:r>
              <a:rPr lang="en-US" dirty="0">
                <a:latin typeface="Euclid Circular A Light" panose="020B0304000000000000" pitchFamily="34" charset="0"/>
                <a:ea typeface="Euclid Circular A Light" panose="020B0304000000000000" pitchFamily="34" charset="0"/>
              </a:rPr>
              <a:t> pe care le-</a:t>
            </a:r>
            <a:r>
              <a:rPr lang="en-US" dirty="0" err="1">
                <a:latin typeface="Euclid Circular A Light" panose="020B0304000000000000" pitchFamily="34" charset="0"/>
                <a:ea typeface="Euclid Circular A Light" panose="020B0304000000000000" pitchFamily="34" charset="0"/>
              </a:rPr>
              <a:t>ar</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putea</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avea</a:t>
            </a:r>
            <a:r>
              <a:rPr lang="en-US" dirty="0">
                <a:latin typeface="Euclid Circular A Light" panose="020B0304000000000000" pitchFamily="34" charset="0"/>
                <a:ea typeface="Euclid Circular A Light" panose="020B0304000000000000" pitchFamily="34" charset="0"/>
              </a:rPr>
              <a:t> la o </a:t>
            </a:r>
            <a:r>
              <a:rPr lang="en-US" dirty="0" err="1">
                <a:latin typeface="Euclid Circular A Light" panose="020B0304000000000000" pitchFamily="34" charset="0"/>
                <a:ea typeface="Euclid Circular A Light" panose="020B0304000000000000" pitchFamily="34" charset="0"/>
              </a:rPr>
              <a:t>eventuală</a:t>
            </a:r>
            <a:r>
              <a:rPr lang="en-US" dirty="0">
                <a:latin typeface="Euclid Circular A Light" panose="020B0304000000000000" pitchFamily="34" charset="0"/>
                <a:ea typeface="Euclid Circular A Light" panose="020B0304000000000000" pitchFamily="34" charset="0"/>
              </a:rPr>
              <a:t> </a:t>
            </a:r>
            <a:r>
              <a:rPr lang="en-US" dirty="0" err="1">
                <a:latin typeface="Euclid Circular A Light" panose="020B0304000000000000" pitchFamily="34" charset="0"/>
                <a:ea typeface="Euclid Circular A Light" panose="020B0304000000000000" pitchFamily="34" charset="0"/>
              </a:rPr>
              <a:t>vânzare</a:t>
            </a:r>
            <a:r>
              <a:rPr lang="en-US" dirty="0">
                <a:latin typeface="Euclid Circular A Light" panose="020B0304000000000000" pitchFamily="34" charset="0"/>
                <a:ea typeface="Euclid Circular A Light" panose="020B0304000000000000" pitchFamily="34" charset="0"/>
              </a:rPr>
              <a:t>.</a:t>
            </a:r>
          </a:p>
        </p:txBody>
      </p:sp>
      <p:graphicFrame>
        <p:nvGraphicFramePr>
          <p:cNvPr id="4" name="Tabel 3">
            <a:extLst>
              <a:ext uri="{FF2B5EF4-FFF2-40B4-BE49-F238E27FC236}">
                <a16:creationId xmlns:a16="http://schemas.microsoft.com/office/drawing/2014/main" id="{EDF9E75B-55B2-982B-AB7C-A55152D06F29}"/>
              </a:ext>
            </a:extLst>
          </p:cNvPr>
          <p:cNvGraphicFramePr>
            <a:graphicFrameLocks noGrp="1"/>
          </p:cNvGraphicFramePr>
          <p:nvPr>
            <p:extLst>
              <p:ext uri="{D42A27DB-BD31-4B8C-83A1-F6EECF244321}">
                <p14:modId xmlns:p14="http://schemas.microsoft.com/office/powerpoint/2010/main" val="745637742"/>
              </p:ext>
            </p:extLst>
          </p:nvPr>
        </p:nvGraphicFramePr>
        <p:xfrm>
          <a:off x="5385816" y="1234141"/>
          <a:ext cx="6440426" cy="4334369"/>
        </p:xfrm>
        <a:graphic>
          <a:graphicData uri="http://schemas.openxmlformats.org/drawingml/2006/table">
            <a:tbl>
              <a:tblPr>
                <a:noFill/>
                <a:tableStyleId>{ED083AE6-46FA-4A59-8FB0-9F97EB10719F}</a:tableStyleId>
              </a:tblPr>
              <a:tblGrid>
                <a:gridCol w="1015671">
                  <a:extLst>
                    <a:ext uri="{9D8B030D-6E8A-4147-A177-3AD203B41FA5}">
                      <a16:colId xmlns:a16="http://schemas.microsoft.com/office/drawing/2014/main" val="3606268616"/>
                    </a:ext>
                  </a:extLst>
                </a:gridCol>
                <a:gridCol w="991607">
                  <a:extLst>
                    <a:ext uri="{9D8B030D-6E8A-4147-A177-3AD203B41FA5}">
                      <a16:colId xmlns:a16="http://schemas.microsoft.com/office/drawing/2014/main" val="4100973422"/>
                    </a:ext>
                  </a:extLst>
                </a:gridCol>
                <a:gridCol w="1063799">
                  <a:extLst>
                    <a:ext uri="{9D8B030D-6E8A-4147-A177-3AD203B41FA5}">
                      <a16:colId xmlns:a16="http://schemas.microsoft.com/office/drawing/2014/main" val="4042128560"/>
                    </a:ext>
                  </a:extLst>
                </a:gridCol>
                <a:gridCol w="1063799">
                  <a:extLst>
                    <a:ext uri="{9D8B030D-6E8A-4147-A177-3AD203B41FA5}">
                      <a16:colId xmlns:a16="http://schemas.microsoft.com/office/drawing/2014/main" val="3177646547"/>
                    </a:ext>
                  </a:extLst>
                </a:gridCol>
                <a:gridCol w="1089367">
                  <a:extLst>
                    <a:ext uri="{9D8B030D-6E8A-4147-A177-3AD203B41FA5}">
                      <a16:colId xmlns:a16="http://schemas.microsoft.com/office/drawing/2014/main" val="3046965006"/>
                    </a:ext>
                  </a:extLst>
                </a:gridCol>
                <a:gridCol w="528381">
                  <a:extLst>
                    <a:ext uri="{9D8B030D-6E8A-4147-A177-3AD203B41FA5}">
                      <a16:colId xmlns:a16="http://schemas.microsoft.com/office/drawing/2014/main" val="1822059359"/>
                    </a:ext>
                  </a:extLst>
                </a:gridCol>
                <a:gridCol w="687802">
                  <a:extLst>
                    <a:ext uri="{9D8B030D-6E8A-4147-A177-3AD203B41FA5}">
                      <a16:colId xmlns:a16="http://schemas.microsoft.com/office/drawing/2014/main" val="1757502895"/>
                    </a:ext>
                  </a:extLst>
                </a:gridCol>
              </a:tblGrid>
              <a:tr h="476824">
                <a:tc rowSpan="2" gridSpan="2">
                  <a:txBody>
                    <a:bodyPr/>
                    <a:lstStyle/>
                    <a:p>
                      <a:pPr algn="ctr" fontAlgn="ctr"/>
                      <a:r>
                        <a:rPr lang="ro-RO" sz="1100" u="none" strike="noStrike" cap="none" spc="0">
                          <a:solidFill>
                            <a:schemeClr val="tx1"/>
                          </a:solidFill>
                          <a:effectLst/>
                        </a:rPr>
                        <a:t> </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rowSpan="2" hMerge="1">
                  <a:txBody>
                    <a:bodyPr/>
                    <a:lstStyle/>
                    <a:p>
                      <a:endParaRPr lang="ro-RO"/>
                    </a:p>
                  </a:txBody>
                  <a:tcPr/>
                </a:tc>
                <a:tc gridSpan="4">
                  <a:txBody>
                    <a:bodyPr/>
                    <a:lstStyle/>
                    <a:p>
                      <a:pPr algn="ctr" fontAlgn="ctr"/>
                      <a:r>
                        <a:rPr lang="ro-RO" sz="1100" u="none" strike="noStrike" cap="none" spc="0">
                          <a:solidFill>
                            <a:schemeClr val="tx1"/>
                          </a:solidFill>
                          <a:effectLst/>
                        </a:rPr>
                        <a:t>Cât de familiarizat(ă) sunteți cu conceptul de exit planning advisory?</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tc hMerge="1">
                  <a:txBody>
                    <a:bodyPr/>
                    <a:lstStyle/>
                    <a:p>
                      <a:endParaRPr lang="ro-RO"/>
                    </a:p>
                  </a:txBody>
                  <a:tcPr/>
                </a:tc>
                <a:tc hMerge="1">
                  <a:txBody>
                    <a:bodyPr/>
                    <a:lstStyle/>
                    <a:p>
                      <a:endParaRPr lang="ro-RO"/>
                    </a:p>
                  </a:txBody>
                  <a:tcPr/>
                </a:tc>
                <a:tc hMerge="1">
                  <a:txBody>
                    <a:bodyPr/>
                    <a:lstStyle/>
                    <a:p>
                      <a:endParaRPr lang="ro-RO"/>
                    </a:p>
                  </a:txBody>
                  <a:tcPr/>
                </a:tc>
                <a:tc rowSpan="2">
                  <a:txBody>
                    <a:bodyPr/>
                    <a:lstStyle/>
                    <a:p>
                      <a:pPr algn="ctr" fontAlgn="ctr"/>
                      <a:r>
                        <a:rPr lang="ro-RO" sz="1100" u="none" strike="noStrike" cap="none" spc="0">
                          <a:solidFill>
                            <a:schemeClr val="tx1"/>
                          </a:solidFill>
                          <a:effectLst/>
                        </a:rPr>
                        <a:t>Total</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ap="flat" cmpd="sng" algn="ctr">
                      <a:solidFill>
                        <a:schemeClr val="tx1"/>
                      </a:solidFill>
                      <a:prstDash val="solid"/>
                    </a:lnT>
                    <a:lnB w="12700" cmpd="sng">
                      <a:noFill/>
                      <a:prstDash val="solid"/>
                    </a:lnB>
                    <a:noFill/>
                  </a:tcPr>
                </a:tc>
                <a:extLst>
                  <a:ext uri="{0D108BD9-81ED-4DB2-BD59-A6C34878D82A}">
                    <a16:rowId xmlns:a16="http://schemas.microsoft.com/office/drawing/2014/main" val="4123359278"/>
                  </a:ext>
                </a:extLst>
              </a:tr>
              <a:tr h="476824">
                <a:tc gridSpan="2" vMerge="1">
                  <a:txBody>
                    <a:bodyPr/>
                    <a:lstStyle/>
                    <a:p>
                      <a:endParaRPr lang="ro-RO"/>
                    </a:p>
                  </a:txBody>
                  <a:tcPr/>
                </a:tc>
                <a:tc hMerge="1" vMerge="1">
                  <a:txBody>
                    <a:bodyPr/>
                    <a:lstStyle/>
                    <a:p>
                      <a:endParaRPr lang="ro-RO"/>
                    </a:p>
                  </a:txBody>
                  <a:tcPr/>
                </a:tc>
                <a:tc>
                  <a:txBody>
                    <a:bodyPr/>
                    <a:lstStyle/>
                    <a:p>
                      <a:pPr algn="ctr" fontAlgn="ctr"/>
                      <a:r>
                        <a:rPr lang="ro-RO" sz="1100" u="none" strike="noStrike" cap="none" spc="0">
                          <a:solidFill>
                            <a:schemeClr val="tx1"/>
                          </a:solidFill>
                          <a:effectLst/>
                        </a:rPr>
                        <a:t>Sunt familiarizat(ă)</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rPr>
                        <a:t>Sunt puțin familiarizat(ă)</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rPr>
                        <a:t>Nu sunt deloc familiarizat(ă)</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rPr>
                        <a:t>NR</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vMerge="1">
                  <a:txBody>
                    <a:bodyPr/>
                    <a:lstStyle/>
                    <a:p>
                      <a:endParaRPr lang="ro-RO"/>
                    </a:p>
                  </a:txBody>
                  <a:tcPr/>
                </a:tc>
                <a:extLst>
                  <a:ext uri="{0D108BD9-81ED-4DB2-BD59-A6C34878D82A}">
                    <a16:rowId xmlns:a16="http://schemas.microsoft.com/office/drawing/2014/main" val="3639450457"/>
                  </a:ext>
                </a:extLst>
              </a:tr>
              <a:tr h="476824">
                <a:tc rowSpan="6">
                  <a:txBody>
                    <a:bodyPr/>
                    <a:lstStyle/>
                    <a:p>
                      <a:pPr algn="ctr" fontAlgn="ctr"/>
                      <a:r>
                        <a:rPr lang="ro-RO" sz="1100" u="none" strike="noStrike" cap="none" spc="0" dirty="0">
                          <a:solidFill>
                            <a:schemeClr val="tx1"/>
                          </a:solidFill>
                          <a:effectLst/>
                        </a:rPr>
                        <a:t>Cifra de afaceri a companiilor din care fac parte antreprenorii intervievați </a:t>
                      </a:r>
                      <a:endParaRPr lang="ro-RO" sz="1100" b="0" i="0" u="none" strike="noStrike" cap="none" spc="0" dirty="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rPr>
                        <a:t>Sub 1 milion Euro</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17,8%</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26,7%</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55,6%</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 </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100,0%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38919165"/>
                  </a:ext>
                </a:extLst>
              </a:tr>
              <a:tr h="476824">
                <a:tc vMerge="1">
                  <a:txBody>
                    <a:bodyPr/>
                    <a:lstStyle/>
                    <a:p>
                      <a:endParaRPr lang="ro-RO"/>
                    </a:p>
                  </a:txBody>
                  <a:tcPr/>
                </a:tc>
                <a:tc>
                  <a:txBody>
                    <a:bodyPr/>
                    <a:lstStyle/>
                    <a:p>
                      <a:pPr algn="ctr" fontAlgn="ctr"/>
                      <a:r>
                        <a:rPr lang="ro-RO" sz="1100" u="none" strike="noStrike" cap="none" spc="0">
                          <a:solidFill>
                            <a:schemeClr val="tx1"/>
                          </a:solidFill>
                          <a:effectLst/>
                        </a:rPr>
                        <a:t>1-5 milioane Euro</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13,5%</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36,5%</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50,0%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 </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100,0%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210648807"/>
                  </a:ext>
                </a:extLst>
              </a:tr>
              <a:tr h="476824">
                <a:tc vMerge="1">
                  <a:txBody>
                    <a:bodyPr/>
                    <a:lstStyle/>
                    <a:p>
                      <a:endParaRPr lang="ro-RO"/>
                    </a:p>
                  </a:txBody>
                  <a:tcPr/>
                </a:tc>
                <a:tc>
                  <a:txBody>
                    <a:bodyPr/>
                    <a:lstStyle/>
                    <a:p>
                      <a:pPr algn="ctr" fontAlgn="ctr"/>
                      <a:r>
                        <a:rPr lang="ro-RO" sz="1100" u="none" strike="noStrike" cap="none" spc="0">
                          <a:solidFill>
                            <a:schemeClr val="tx1"/>
                          </a:solidFill>
                          <a:effectLst/>
                        </a:rPr>
                        <a:t>5-25 milioane de Euro</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15,5%</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36,2%</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47,4%</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0,9%</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100,0%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47928753"/>
                  </a:ext>
                </a:extLst>
              </a:tr>
              <a:tr h="650083">
                <a:tc vMerge="1">
                  <a:txBody>
                    <a:bodyPr/>
                    <a:lstStyle/>
                    <a:p>
                      <a:endParaRPr lang="ro-RO"/>
                    </a:p>
                  </a:txBody>
                  <a:tcPr/>
                </a:tc>
                <a:tc>
                  <a:txBody>
                    <a:bodyPr/>
                    <a:lstStyle/>
                    <a:p>
                      <a:pPr algn="ctr" fontAlgn="ctr"/>
                      <a:r>
                        <a:rPr lang="ro-RO" sz="1100" u="none" strike="noStrike" cap="none" spc="0">
                          <a:solidFill>
                            <a:schemeClr val="tx1"/>
                          </a:solidFill>
                          <a:effectLst/>
                        </a:rPr>
                        <a:t>25-50 milioane de Euro</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25,0%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27,1%</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47,9%</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 </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100,0%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04396984"/>
                  </a:ext>
                </a:extLst>
              </a:tr>
              <a:tr h="650083">
                <a:tc vMerge="1">
                  <a:txBody>
                    <a:bodyPr/>
                    <a:lstStyle/>
                    <a:p>
                      <a:endParaRPr lang="ro-RO"/>
                    </a:p>
                  </a:txBody>
                  <a:tcPr/>
                </a:tc>
                <a:tc>
                  <a:txBody>
                    <a:bodyPr/>
                    <a:lstStyle/>
                    <a:p>
                      <a:pPr algn="ctr" fontAlgn="ctr"/>
                      <a:r>
                        <a:rPr lang="ro-RO" sz="1100" u="none" strike="noStrike" cap="none" spc="0">
                          <a:solidFill>
                            <a:schemeClr val="tx1"/>
                          </a:solidFill>
                          <a:effectLst/>
                        </a:rPr>
                        <a:t>50-100 milioane de Euro</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30,0%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35,0%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35,0%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 </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100,0%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234940224"/>
                  </a:ext>
                </a:extLst>
              </a:tr>
              <a:tr h="650083">
                <a:tc vMerge="1">
                  <a:txBody>
                    <a:bodyPr/>
                    <a:lstStyle/>
                    <a:p>
                      <a:endParaRPr lang="ro-RO"/>
                    </a:p>
                  </a:txBody>
                  <a:tcPr/>
                </a:tc>
                <a:tc>
                  <a:txBody>
                    <a:bodyPr/>
                    <a:lstStyle/>
                    <a:p>
                      <a:pPr algn="ctr" fontAlgn="ctr"/>
                      <a:r>
                        <a:rPr lang="ro-RO" sz="1100" u="none" strike="noStrike" cap="none" spc="0">
                          <a:solidFill>
                            <a:schemeClr val="tx1"/>
                          </a:solidFill>
                          <a:effectLst/>
                        </a:rPr>
                        <a:t>Peste 100 milioane de Euro</a:t>
                      </a:r>
                      <a:endParaRPr lang="ro-RO" sz="1100" b="0" i="0" u="none" strike="noStrike" cap="none" spc="0">
                        <a:solidFill>
                          <a:schemeClr val="tx1"/>
                        </a:solidFill>
                        <a:effectLs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48,3%</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17,2%</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31,0%</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a:solidFill>
                            <a:schemeClr val="tx1"/>
                          </a:solidFill>
                          <a:effectLst/>
                          <a:highlight>
                            <a:srgbClr val="FFFFFF"/>
                          </a:highlight>
                        </a:rPr>
                        <a:t>3,4%</a:t>
                      </a:r>
                      <a:endParaRPr lang="ro-RO" sz="1100" b="0" i="0" u="none" strike="noStrike" cap="none" spc="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fontAlgn="ctr"/>
                      <a:r>
                        <a:rPr lang="ro-RO" sz="1100" u="none" strike="noStrike" cap="none" spc="0" dirty="0">
                          <a:solidFill>
                            <a:schemeClr val="tx1"/>
                          </a:solidFill>
                          <a:effectLst/>
                          <a:highlight>
                            <a:srgbClr val="FFFFFF"/>
                          </a:highlight>
                        </a:rPr>
                        <a:t>100,0%</a:t>
                      </a:r>
                      <a:endParaRPr lang="ro-RO" sz="1100" b="0" i="0" u="none" strike="noStrike" cap="none" spc="0" dirty="0">
                        <a:solidFill>
                          <a:schemeClr val="tx1"/>
                        </a:solidFill>
                        <a:effectLst/>
                        <a:highlight>
                          <a:srgbClr val="FFFFFF"/>
                        </a:highlight>
                        <a:latin typeface="Cambria" panose="02040503050406030204" pitchFamily="18" charset="0"/>
                        <a:ea typeface="Cambria" panose="02040503050406030204" pitchFamily="18" charset="0"/>
                      </a:endParaRPr>
                    </a:p>
                  </a:txBody>
                  <a:tcPr marL="60641" marR="43315" marT="9024" marB="8663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22564004"/>
                  </a:ext>
                </a:extLst>
              </a:tr>
            </a:tbl>
          </a:graphicData>
        </a:graphic>
      </p:graphicFrame>
      <p:pic>
        <p:nvPicPr>
          <p:cNvPr id="3" name="Picture 2" descr="A green and gold logo&#10;&#10;Description automatically generated">
            <a:extLst>
              <a:ext uri="{FF2B5EF4-FFF2-40B4-BE49-F238E27FC236}">
                <a16:creationId xmlns:a16="http://schemas.microsoft.com/office/drawing/2014/main" id="{8283D47B-2238-1224-CAFF-2E35B217F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spTree>
    <p:extLst>
      <p:ext uri="{BB962C8B-B14F-4D97-AF65-F5344CB8AC3E}">
        <p14:creationId xmlns:p14="http://schemas.microsoft.com/office/powerpoint/2010/main" val="22929663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80" y="991443"/>
            <a:ext cx="4888308" cy="1087819"/>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defTabSz="914400">
              <a:lnSpc>
                <a:spcPct val="90000"/>
              </a:lnSpc>
              <a:spcBef>
                <a:spcPct val="0"/>
              </a:spcBef>
              <a:spcAft>
                <a:spcPts val="600"/>
              </a:spcAft>
            </a:pP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Cât</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de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importantă</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considerați</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că</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este</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planificarea</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din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timp</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unui</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eventual exit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pentru</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avea</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600" b="1" kern="1200" dirty="0" err="1">
                <a:solidFill>
                  <a:schemeClr val="tx1"/>
                </a:solidFill>
                <a:latin typeface="Euclid Circular A Light" panose="020B0304000000000000" pitchFamily="34" charset="0"/>
                <a:ea typeface="Euclid Circular A Light" panose="020B0304000000000000" pitchFamily="34" charset="0"/>
                <a:cs typeface="+mj-cs"/>
              </a:rPr>
              <a:t>succes</a:t>
            </a:r>
            <a:r>
              <a:rPr lang="en-US" sz="1600" b="1" kern="1200" dirty="0">
                <a:solidFill>
                  <a:schemeClr val="tx1"/>
                </a:solidFill>
                <a:latin typeface="Euclid Circular A Light" panose="020B0304000000000000" pitchFamily="34" charset="0"/>
                <a:ea typeface="Euclid Circular A Light" panose="020B0304000000000000" pitchFamily="34" charset="0"/>
                <a:cs typeface="+mj-cs"/>
              </a:rPr>
              <a:t>?</a:t>
            </a:r>
            <a:endParaRPr lang="en-US" sz="1600"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21" name="Rectangle 2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BF61F91B-DD6F-ED88-A743-581C9C4EE9A0}"/>
              </a:ext>
            </a:extLst>
          </p:cNvPr>
          <p:cNvSpPr txBox="1"/>
          <p:nvPr/>
        </p:nvSpPr>
        <p:spPr>
          <a:xfrm>
            <a:off x="411480" y="2684095"/>
            <a:ext cx="4443154"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dirty="0" err="1">
                <a:latin typeface="Euclid Circular A Light" panose="020B0304000000000000" pitchFamily="34" charset="0"/>
                <a:ea typeface="Euclid Circular A Light" panose="020B0304000000000000" pitchFamily="34" charset="0"/>
              </a:rPr>
              <a:t>Deși</a:t>
            </a:r>
            <a:r>
              <a:rPr lang="en-US" altLang="x-none" dirty="0">
                <a:latin typeface="Euclid Circular A Light" panose="020B0304000000000000" pitchFamily="34" charset="0"/>
                <a:ea typeface="Euclid Circular A Light" panose="020B0304000000000000" pitchFamily="34" charset="0"/>
              </a:rPr>
              <a:t> </a:t>
            </a:r>
            <a:r>
              <a:rPr lang="en-US" altLang="x-none" b="1" dirty="0">
                <a:solidFill>
                  <a:srgbClr val="00836D"/>
                </a:solidFill>
                <a:latin typeface="Euclid Circular A Light" panose="020B0304000000000000" pitchFamily="34" charset="0"/>
                <a:ea typeface="Euclid Circular A Light" panose="020B0304000000000000" pitchFamily="34" charset="0"/>
              </a:rPr>
              <a:t>82%</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dintre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respondenți</a:t>
            </a:r>
            <a:r>
              <a:rPr lang="en-US" altLang="x-none" dirty="0">
                <a:latin typeface="Euclid Circular A Light" panose="020B0304000000000000" pitchFamily="34" charset="0"/>
                <a:ea typeface="Euclid Circular A Light" panose="020B0304000000000000" pitchFamily="34" charset="0"/>
              </a:rPr>
              <a:t> nu sunt </a:t>
            </a:r>
            <a:r>
              <a:rPr lang="en-US" altLang="x-none" dirty="0" err="1">
                <a:latin typeface="Euclid Circular A Light" panose="020B0304000000000000" pitchFamily="34" charset="0"/>
                <a:ea typeface="Euclid Circular A Light" panose="020B0304000000000000" pitchFamily="34" charset="0"/>
              </a:rPr>
              <a:t>familiarizați</a:t>
            </a:r>
            <a:r>
              <a:rPr lang="en-US" altLang="x-none" dirty="0">
                <a:latin typeface="Euclid Circular A Light" panose="020B0304000000000000" pitchFamily="34" charset="0"/>
                <a:ea typeface="Euclid Circular A Light" panose="020B0304000000000000" pitchFamily="34" charset="0"/>
              </a:rPr>
              <a:t> cu </a:t>
            </a:r>
            <a:r>
              <a:rPr lang="en-US" altLang="x-none" dirty="0" err="1">
                <a:latin typeface="Euclid Circular A Light" panose="020B0304000000000000" pitchFamily="34" charset="0"/>
                <a:ea typeface="Euclid Circular A Light" panose="020B0304000000000000" pitchFamily="34" charset="0"/>
              </a:rPr>
              <a:t>acest</a:t>
            </a:r>
            <a:r>
              <a:rPr lang="en-US" altLang="x-none" dirty="0">
                <a:latin typeface="Euclid Circular A Light" panose="020B0304000000000000" pitchFamily="34" charset="0"/>
                <a:ea typeface="Euclid Circular A Light" panose="020B0304000000000000" pitchFamily="34" charset="0"/>
              </a:rPr>
              <a:t> tip de </a:t>
            </a:r>
            <a:r>
              <a:rPr lang="en-US" altLang="x-none" dirty="0" err="1">
                <a:latin typeface="Euclid Circular A Light" panose="020B0304000000000000" pitchFamily="34" charset="0"/>
                <a:ea typeface="Euclid Circular A Light" panose="020B0304000000000000" pitchFamily="34" charset="0"/>
              </a:rPr>
              <a:t>servicii</a:t>
            </a:r>
            <a:r>
              <a:rPr lang="en-US" altLang="x-none" dirty="0">
                <a:latin typeface="Euclid Circular A Light" panose="020B0304000000000000" pitchFamily="34" charset="0"/>
                <a:ea typeface="Euclid Circular A Light" panose="020B0304000000000000" pitchFamily="34" charset="0"/>
              </a:rPr>
              <a:t>, </a:t>
            </a:r>
            <a:r>
              <a:rPr lang="en-US" altLang="x-none" b="1" dirty="0">
                <a:solidFill>
                  <a:srgbClr val="00836D"/>
                </a:solidFill>
                <a:latin typeface="Euclid Circular A Light" panose="020B0304000000000000" pitchFamily="34" charset="0"/>
                <a:ea typeface="Euclid Circular A Light" panose="020B0304000000000000" pitchFamily="34" charset="0"/>
              </a:rPr>
              <a:t>75%</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consideră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planificarea</a:t>
            </a:r>
            <a:r>
              <a:rPr lang="en-US" altLang="x-none" dirty="0">
                <a:latin typeface="Euclid Circular A Light" panose="020B0304000000000000" pitchFamily="34" charset="0"/>
                <a:ea typeface="Euclid Circular A Light" panose="020B0304000000000000" pitchFamily="34" charset="0"/>
              </a:rPr>
              <a:t> din </a:t>
            </a:r>
            <a:r>
              <a:rPr lang="en-US" altLang="x-none" dirty="0" err="1">
                <a:latin typeface="Euclid Circular A Light" panose="020B0304000000000000" pitchFamily="34" charset="0"/>
                <a:ea typeface="Euclid Circular A Light" panose="020B0304000000000000" pitchFamily="34" charset="0"/>
              </a:rPr>
              <a:t>timp</a:t>
            </a:r>
            <a:r>
              <a:rPr lang="en-US" altLang="x-none" dirty="0">
                <a:latin typeface="Euclid Circular A Light" panose="020B0304000000000000" pitchFamily="34" charset="0"/>
                <a:ea typeface="Euclid Circular A Light" panose="020B0304000000000000" pitchFamily="34" charset="0"/>
              </a:rPr>
              <a:t> a </a:t>
            </a:r>
            <a:r>
              <a:rPr lang="en-US" altLang="x-none" dirty="0" err="1">
                <a:latin typeface="Euclid Circular A Light" panose="020B0304000000000000" pitchFamily="34" charset="0"/>
                <a:ea typeface="Euclid Circular A Light" panose="020B0304000000000000" pitchFamily="34" charset="0"/>
              </a:rPr>
              <a:t>unui</a:t>
            </a:r>
            <a:r>
              <a:rPr lang="en-US" altLang="x-none" dirty="0">
                <a:latin typeface="Euclid Circular A Light" panose="020B0304000000000000" pitchFamily="34" charset="0"/>
                <a:ea typeface="Euclid Circular A Light" panose="020B0304000000000000" pitchFamily="34" charset="0"/>
              </a:rPr>
              <a:t> eventual exit </a:t>
            </a:r>
            <a:r>
              <a:rPr lang="en-US" altLang="x-none" dirty="0" err="1">
                <a:latin typeface="Euclid Circular A Light" panose="020B0304000000000000" pitchFamily="34" charset="0"/>
                <a:ea typeface="Euclid Circular A Light" panose="020B0304000000000000" pitchFamily="34" charset="0"/>
              </a:rPr>
              <a:t>este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importantă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chiar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foarte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importantă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pentru</a:t>
            </a:r>
            <a:r>
              <a:rPr lang="en-US" altLang="x-none" dirty="0">
                <a:latin typeface="Euclid Circular A Light" panose="020B0304000000000000" pitchFamily="34" charset="0"/>
                <a:ea typeface="Euclid Circular A Light" panose="020B0304000000000000" pitchFamily="34" charset="0"/>
              </a:rPr>
              <a:t> a </a:t>
            </a:r>
            <a:r>
              <a:rPr lang="en-US" altLang="x-none" dirty="0" err="1">
                <a:latin typeface="Euclid Circular A Light" panose="020B0304000000000000" pitchFamily="34" charset="0"/>
                <a:ea typeface="Euclid Circular A Light" panose="020B0304000000000000" pitchFamily="34" charset="0"/>
              </a:rPr>
              <a:t>avea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succes</a:t>
            </a:r>
            <a:r>
              <a:rPr lang="en-US" altLang="x-none" dirty="0">
                <a:latin typeface="Euclid Circular A Light" panose="020B0304000000000000" pitchFamily="34" charset="0"/>
                <a:ea typeface="Euclid Circular A Light" panose="020B0304000000000000" pitchFamily="34" charset="0"/>
              </a:rPr>
              <a:t>.</a:t>
            </a:r>
          </a:p>
        </p:txBody>
      </p:sp>
      <p:pic>
        <p:nvPicPr>
          <p:cNvPr id="4" name="Picture 3" descr="A green and gold logo&#10;&#10;Description automatically generated">
            <a:extLst>
              <a:ext uri="{FF2B5EF4-FFF2-40B4-BE49-F238E27FC236}">
                <a16:creationId xmlns:a16="http://schemas.microsoft.com/office/drawing/2014/main" id="{22B04359-F031-A441-A49A-5DF9D6673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2" name="Diagramă 1">
            <a:extLst>
              <a:ext uri="{FF2B5EF4-FFF2-40B4-BE49-F238E27FC236}">
                <a16:creationId xmlns:a16="http://schemas.microsoft.com/office/drawing/2014/main" id="{F969FF49-6195-278C-6BF7-E235A1BDD695}"/>
              </a:ext>
            </a:extLst>
          </p:cNvPr>
          <p:cNvGraphicFramePr/>
          <p:nvPr>
            <p:extLst>
              <p:ext uri="{D42A27DB-BD31-4B8C-83A1-F6EECF244321}">
                <p14:modId xmlns:p14="http://schemas.microsoft.com/office/powerpoint/2010/main" val="2893430959"/>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80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80" y="991443"/>
            <a:ext cx="4608576" cy="1087819"/>
          </a:xfrm>
          <a:prstGeom prst="rect">
            <a:avLst/>
          </a:prstGeom>
        </p:spPr>
        <p:txBody>
          <a:bodyPr vert="horz" lIns="91440" tIns="45720" rIns="91440" bIns="45720" rtlCol="0" anchor="b">
            <a:normAutofit fontScale="925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defTabSz="914400">
              <a:lnSpc>
                <a:spcPct val="90000"/>
              </a:lnSpc>
              <a:spcBef>
                <a:spcPct val="0"/>
              </a:spcBef>
              <a:spcAft>
                <a:spcPts val="600"/>
              </a:spcAft>
            </a:pPr>
            <a:r>
              <a:rPr lang="en-US" b="1" kern="1200" dirty="0">
                <a:solidFill>
                  <a:schemeClr val="tx1"/>
                </a:solidFill>
                <a:latin typeface="Euclid Circular A Light" panose="020B0304000000000000" pitchFamily="34" charset="0"/>
                <a:ea typeface="Euclid Circular A Light" panose="020B0304000000000000" pitchFamily="34" charset="0"/>
                <a:cs typeface="+mj-cs"/>
              </a:rPr>
              <a:t>Cu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cât</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timp</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înainte</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considerați</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că</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trebuie</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planificată</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vânzarea</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b="1" kern="1200" dirty="0" err="1">
                <a:solidFill>
                  <a:schemeClr val="tx1"/>
                </a:solidFill>
                <a:latin typeface="Euclid Circular A Light" panose="020B0304000000000000" pitchFamily="34" charset="0"/>
                <a:ea typeface="Euclid Circular A Light" panose="020B0304000000000000" pitchFamily="34" charset="0"/>
                <a:cs typeface="+mj-cs"/>
              </a:rPr>
              <a:t>afacerii</a:t>
            </a:r>
            <a:r>
              <a:rPr lang="en-US" b="1" kern="1200" dirty="0">
                <a:solidFill>
                  <a:schemeClr val="tx1"/>
                </a:solidFill>
                <a:latin typeface="Euclid Circular A Light" panose="020B0304000000000000" pitchFamily="34" charset="0"/>
                <a:ea typeface="Euclid Circular A Light" panose="020B0304000000000000" pitchFamily="34" charset="0"/>
                <a:cs typeface="+mj-cs"/>
              </a:rPr>
              <a:t>?</a:t>
            </a:r>
            <a:endParaRPr lang="en-US"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33" name="Rectangle 3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037FA638-AFA0-930E-5C8E-60D304D0B7C8}"/>
              </a:ext>
            </a:extLst>
          </p:cNvPr>
          <p:cNvSpPr txBox="1"/>
          <p:nvPr/>
        </p:nvSpPr>
        <p:spPr>
          <a:xfrm>
            <a:off x="411480" y="2684095"/>
            <a:ext cx="4443154"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sz="1500" b="1" dirty="0">
                <a:solidFill>
                  <a:srgbClr val="00836D"/>
                </a:solidFill>
                <a:latin typeface="Euclid Circular A Light" panose="020B0304000000000000" pitchFamily="34" charset="0"/>
                <a:ea typeface="Euclid Circular A Light" panose="020B0304000000000000" pitchFamily="34" charset="0"/>
              </a:rPr>
              <a:t>66%</a:t>
            </a:r>
            <a:r>
              <a:rPr lang="en-US" altLang="x-none" sz="1500" dirty="0">
                <a:latin typeface="Euclid Circular A Light" panose="020B0304000000000000" pitchFamily="34" charset="0"/>
                <a:ea typeface="Euclid Circular A Light" panose="020B0304000000000000" pitchFamily="34" charset="0"/>
              </a:rPr>
              <a:t> spun </a:t>
            </a:r>
            <a:r>
              <a:rPr lang="en-US" altLang="x-none" sz="1500" dirty="0" err="1">
                <a:latin typeface="Euclid Circular A Light" panose="020B0304000000000000" pitchFamily="34" charset="0"/>
                <a:ea typeface="Euclid Circular A Light" panose="020B0304000000000000" pitchFamily="34" charset="0"/>
              </a:rPr>
              <a:t>că</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vânzarea</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afacerii</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ar</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trebui</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planificată</a:t>
            </a:r>
            <a:r>
              <a:rPr lang="en-US" altLang="x-none" sz="1500" dirty="0">
                <a:latin typeface="Euclid Circular A Light" panose="020B0304000000000000" pitchFamily="34" charset="0"/>
                <a:ea typeface="Euclid Circular A Light" panose="020B0304000000000000" pitchFamily="34" charset="0"/>
              </a:rPr>
              <a:t> cu </a:t>
            </a:r>
            <a:r>
              <a:rPr lang="en-US" altLang="x-none" sz="1500" b="1" dirty="0">
                <a:solidFill>
                  <a:srgbClr val="00836D"/>
                </a:solidFill>
                <a:latin typeface="Euclid Circular A Light" panose="020B0304000000000000" pitchFamily="34" charset="0"/>
                <a:ea typeface="Euclid Circular A Light" panose="020B0304000000000000" pitchFamily="34" charset="0"/>
              </a:rPr>
              <a:t>minimum 6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luni</a:t>
            </a:r>
            <a:r>
              <a:rPr lang="en-US" altLang="x-none" sz="1500" b="1" dirty="0">
                <a:solidFill>
                  <a:srgbClr val="00836D"/>
                </a:solidFill>
                <a:latin typeface="Euclid Circular A Light" panose="020B0304000000000000" pitchFamily="34" charset="0"/>
                <a:ea typeface="Euclid Circular A Light" panose="020B0304000000000000" pitchFamily="34" charset="0"/>
              </a:rPr>
              <a:t>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înainte</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Foarte</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interesant</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este</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și</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faptul</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că</a:t>
            </a:r>
            <a:r>
              <a:rPr lang="en-US" altLang="x-none" sz="1500" dirty="0">
                <a:latin typeface="Euclid Circular A Light" panose="020B0304000000000000" pitchFamily="34" charset="0"/>
                <a:ea typeface="Euclid Circular A Light" panose="020B0304000000000000" pitchFamily="34" charset="0"/>
              </a:rPr>
              <a:t> </a:t>
            </a:r>
            <a:r>
              <a:rPr lang="en-US" altLang="x-none" sz="1500" b="1" dirty="0">
                <a:solidFill>
                  <a:srgbClr val="00836D"/>
                </a:solidFill>
                <a:latin typeface="Euclid Circular A Light" panose="020B0304000000000000" pitchFamily="34" charset="0"/>
                <a:ea typeface="Euclid Circular A Light" panose="020B0304000000000000" pitchFamily="34" charset="0"/>
              </a:rPr>
              <a:t>5%</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dintre</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respondenți</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consideră</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că</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planificarea</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unei</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eventuale</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vânzări</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ar</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trebui</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să</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înceapă</a:t>
            </a:r>
            <a:r>
              <a:rPr lang="en-US" altLang="x-none" sz="1500" dirty="0">
                <a:latin typeface="Euclid Circular A Light" panose="020B0304000000000000" pitchFamily="34" charset="0"/>
                <a:ea typeface="Euclid Circular A Light" panose="020B0304000000000000" pitchFamily="34" charset="0"/>
              </a:rPr>
              <a:t>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încă</a:t>
            </a:r>
            <a:r>
              <a:rPr lang="en-US" altLang="x-none" sz="1500" b="1" dirty="0">
                <a:solidFill>
                  <a:srgbClr val="00836D"/>
                </a:solidFill>
                <a:latin typeface="Euclid Circular A Light" panose="020B0304000000000000" pitchFamily="34" charset="0"/>
                <a:ea typeface="Euclid Circular A Light" panose="020B0304000000000000" pitchFamily="34" charset="0"/>
              </a:rPr>
              <a:t> de la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înființarea</a:t>
            </a:r>
            <a:r>
              <a:rPr lang="en-US" altLang="x-none" sz="1500" b="1" dirty="0">
                <a:solidFill>
                  <a:srgbClr val="00836D"/>
                </a:solidFill>
                <a:latin typeface="Euclid Circular A Light" panose="020B0304000000000000" pitchFamily="34" charset="0"/>
                <a:ea typeface="Euclid Circular A Light" panose="020B0304000000000000" pitchFamily="34" charset="0"/>
              </a:rPr>
              <a:t>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afacerii</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ceea</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ce</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arată</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deja</a:t>
            </a:r>
            <a:r>
              <a:rPr lang="en-US" altLang="x-none" sz="1500" dirty="0">
                <a:latin typeface="Euclid Circular A Light" panose="020B0304000000000000" pitchFamily="34" charset="0"/>
                <a:ea typeface="Euclid Circular A Light" panose="020B0304000000000000" pitchFamily="34" charset="0"/>
              </a:rPr>
              <a:t> o </a:t>
            </a:r>
            <a:r>
              <a:rPr lang="en-US" altLang="x-none" sz="1500" dirty="0" err="1">
                <a:latin typeface="Euclid Circular A Light" panose="020B0304000000000000" pitchFamily="34" charset="0"/>
                <a:ea typeface="Euclid Circular A Light" panose="020B0304000000000000" pitchFamily="34" charset="0"/>
              </a:rPr>
              <a:t>schimbare</a:t>
            </a:r>
            <a:r>
              <a:rPr lang="en-US" altLang="x-none" sz="1500" dirty="0">
                <a:latin typeface="Euclid Circular A Light" panose="020B0304000000000000" pitchFamily="34" charset="0"/>
                <a:ea typeface="Euclid Circular A Light" panose="020B0304000000000000" pitchFamily="34" charset="0"/>
              </a:rPr>
              <a:t> de </a:t>
            </a:r>
            <a:r>
              <a:rPr lang="en-US" altLang="x-none" sz="1500" dirty="0" err="1">
                <a:latin typeface="Euclid Circular A Light" panose="020B0304000000000000" pitchFamily="34" charset="0"/>
                <a:ea typeface="Euclid Circular A Light" panose="020B0304000000000000" pitchFamily="34" charset="0"/>
              </a:rPr>
              <a:t>mentalitate</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chiar</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dacă</a:t>
            </a:r>
            <a:r>
              <a:rPr lang="en-US" altLang="x-none" sz="1500" dirty="0">
                <a:latin typeface="Euclid Circular A Light" panose="020B0304000000000000" pitchFamily="34" charset="0"/>
                <a:ea typeface="Euclid Circular A Light" panose="020B0304000000000000" pitchFamily="34" charset="0"/>
              </a:rPr>
              <a:t> la un </a:t>
            </a:r>
            <a:r>
              <a:rPr lang="en-US" altLang="x-none" sz="1500" dirty="0" err="1">
                <a:latin typeface="Euclid Circular A Light" panose="020B0304000000000000" pitchFamily="34" charset="0"/>
                <a:ea typeface="Euclid Circular A Light" panose="020B0304000000000000" pitchFamily="34" charset="0"/>
              </a:rPr>
              <a:t>nivel</a:t>
            </a:r>
            <a:r>
              <a:rPr lang="en-US" altLang="x-none" sz="1500" dirty="0">
                <a:latin typeface="Euclid Circular A Light" panose="020B0304000000000000" pitchFamily="34" charset="0"/>
                <a:ea typeface="Euclid Circular A Light" panose="020B0304000000000000" pitchFamily="34" charset="0"/>
              </a:rPr>
              <a:t> incipient, </a:t>
            </a:r>
            <a:r>
              <a:rPr lang="en-US" altLang="x-none" sz="1500" dirty="0" err="1">
                <a:latin typeface="Euclid Circular A Light" panose="020B0304000000000000" pitchFamily="34" charset="0"/>
                <a:ea typeface="Euclid Circular A Light" panose="020B0304000000000000" pitchFamily="34" charset="0"/>
              </a:rPr>
              <a:t>în</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rândul</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antreprenorilor</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români</a:t>
            </a:r>
            <a:r>
              <a:rPr lang="en-US" altLang="x-none" sz="1500" dirty="0">
                <a:latin typeface="Euclid Circular A Light" panose="020B0304000000000000" pitchFamily="34" charset="0"/>
                <a:ea typeface="Euclid Circular A Light" panose="020B0304000000000000" pitchFamily="34" charset="0"/>
              </a:rPr>
              <a:t>.</a:t>
            </a:r>
          </a:p>
          <a:p>
            <a:pPr indent="-228600" algn="just" defTabSz="914400">
              <a:lnSpc>
                <a:spcPct val="90000"/>
              </a:lnSpc>
              <a:spcAft>
                <a:spcPts val="600"/>
              </a:spcAft>
              <a:buFont typeface="Arial" panose="020B0604020202020204" pitchFamily="34" charset="0"/>
              <a:buChar char="•"/>
            </a:pPr>
            <a:endParaRPr lang="en-US" altLang="x-none" sz="1500" dirty="0">
              <a:latin typeface="Euclid Circular A Light" panose="020B0304000000000000" pitchFamily="34" charset="0"/>
              <a:ea typeface="Euclid Circular A Light" panose="020B0304000000000000" pitchFamily="34" charset="0"/>
            </a:endParaRPr>
          </a:p>
          <a:p>
            <a:pPr algn="just" defTabSz="914400">
              <a:lnSpc>
                <a:spcPct val="90000"/>
              </a:lnSpc>
              <a:spcAft>
                <a:spcPts val="600"/>
              </a:spcAft>
            </a:pPr>
            <a:r>
              <a:rPr lang="en-US" altLang="x-none" sz="1500" dirty="0" err="1">
                <a:latin typeface="Euclid Circular A Light" panose="020B0304000000000000" pitchFamily="34" charset="0"/>
                <a:ea typeface="Euclid Circular A Light" panose="020B0304000000000000" pitchFamily="34" charset="0"/>
              </a:rPr>
              <a:t>În</a:t>
            </a:r>
            <a:r>
              <a:rPr lang="en-US" altLang="x-none" sz="1500" dirty="0">
                <a:latin typeface="Euclid Circular A Light" panose="020B0304000000000000" pitchFamily="34" charset="0"/>
                <a:ea typeface="Euclid Circular A Light" panose="020B0304000000000000" pitchFamily="34" charset="0"/>
              </a:rPr>
              <a:t> general,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procesul</a:t>
            </a:r>
            <a:r>
              <a:rPr lang="en-US" altLang="x-none" sz="1500" b="1" dirty="0">
                <a:solidFill>
                  <a:srgbClr val="00836D"/>
                </a:solidFill>
                <a:latin typeface="Euclid Circular A Light" panose="020B0304000000000000" pitchFamily="34" charset="0"/>
                <a:ea typeface="Euclid Circular A Light" panose="020B0304000000000000" pitchFamily="34" charset="0"/>
              </a:rPr>
              <a:t> de exit planning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poate</a:t>
            </a:r>
            <a:r>
              <a:rPr lang="en-US" altLang="x-none" sz="1500" b="1" dirty="0">
                <a:solidFill>
                  <a:srgbClr val="00836D"/>
                </a:solidFill>
                <a:latin typeface="Euclid Circular A Light" panose="020B0304000000000000" pitchFamily="34" charset="0"/>
                <a:ea typeface="Euclid Circular A Light" panose="020B0304000000000000" pitchFamily="34" charset="0"/>
              </a:rPr>
              <a:t> dura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între</a:t>
            </a:r>
            <a:r>
              <a:rPr lang="en-US" altLang="x-none" sz="1500" b="1" dirty="0">
                <a:solidFill>
                  <a:srgbClr val="00836D"/>
                </a:solidFill>
                <a:latin typeface="Euclid Circular A Light" panose="020B0304000000000000" pitchFamily="34" charset="0"/>
                <a:ea typeface="Euclid Circular A Light" panose="020B0304000000000000" pitchFamily="34" charset="0"/>
              </a:rPr>
              <a:t> 1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și</a:t>
            </a:r>
            <a:r>
              <a:rPr lang="en-US" altLang="x-none" sz="1500" b="1" dirty="0">
                <a:solidFill>
                  <a:srgbClr val="00836D"/>
                </a:solidFill>
                <a:latin typeface="Euclid Circular A Light" panose="020B0304000000000000" pitchFamily="34" charset="0"/>
                <a:ea typeface="Euclid Circular A Light" panose="020B0304000000000000" pitchFamily="34" charset="0"/>
              </a:rPr>
              <a:t> 2 ani,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uneori</a:t>
            </a:r>
            <a:r>
              <a:rPr lang="en-US" altLang="x-none" sz="1500" b="1" dirty="0">
                <a:solidFill>
                  <a:srgbClr val="00836D"/>
                </a:solidFill>
                <a:latin typeface="Euclid Circular A Light" panose="020B0304000000000000" pitchFamily="34" charset="0"/>
                <a:ea typeface="Euclid Circular A Light" panose="020B0304000000000000" pitchFamily="34" charset="0"/>
              </a:rPr>
              <a:t> </a:t>
            </a:r>
            <a:r>
              <a:rPr lang="en-US" altLang="x-none" sz="1500" b="1" dirty="0" err="1">
                <a:solidFill>
                  <a:srgbClr val="00836D"/>
                </a:solidFill>
                <a:latin typeface="Euclid Circular A Light" panose="020B0304000000000000" pitchFamily="34" charset="0"/>
                <a:ea typeface="Euclid Circular A Light" panose="020B0304000000000000" pitchFamily="34" charset="0"/>
              </a:rPr>
              <a:t>chiar</a:t>
            </a:r>
            <a:r>
              <a:rPr lang="en-US" altLang="x-none" sz="1500" b="1" dirty="0">
                <a:solidFill>
                  <a:srgbClr val="00836D"/>
                </a:solidFill>
                <a:latin typeface="Euclid Circular A Light" panose="020B0304000000000000" pitchFamily="34" charset="0"/>
                <a:ea typeface="Euclid Circular A Light" panose="020B0304000000000000" pitchFamily="34" charset="0"/>
              </a:rPr>
              <a:t> 3</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în</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funcție</a:t>
            </a:r>
            <a:r>
              <a:rPr lang="en-US" altLang="x-none" sz="1500" dirty="0">
                <a:latin typeface="Euclid Circular A Light" panose="020B0304000000000000" pitchFamily="34" charset="0"/>
                <a:ea typeface="Euclid Circular A Light" panose="020B0304000000000000" pitchFamily="34" charset="0"/>
              </a:rPr>
              <a:t> de </a:t>
            </a:r>
            <a:r>
              <a:rPr lang="en-US" altLang="x-none" sz="1500" dirty="0" err="1">
                <a:latin typeface="Euclid Circular A Light" panose="020B0304000000000000" pitchFamily="34" charset="0"/>
                <a:ea typeface="Euclid Circular A Light" panose="020B0304000000000000" pitchFamily="34" charset="0"/>
              </a:rPr>
              <a:t>dimensiunea</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și</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complexitatea</a:t>
            </a:r>
            <a:r>
              <a:rPr lang="en-US" altLang="x-none" sz="1500" dirty="0">
                <a:latin typeface="Euclid Circular A Light" panose="020B0304000000000000" pitchFamily="34" charset="0"/>
                <a:ea typeface="Euclid Circular A Light" panose="020B0304000000000000" pitchFamily="34" charset="0"/>
              </a:rPr>
              <a:t> </a:t>
            </a:r>
            <a:r>
              <a:rPr lang="en-US" altLang="x-none" sz="1500" dirty="0" err="1">
                <a:latin typeface="Euclid Circular A Light" panose="020B0304000000000000" pitchFamily="34" charset="0"/>
                <a:ea typeface="Euclid Circular A Light" panose="020B0304000000000000" pitchFamily="34" charset="0"/>
              </a:rPr>
              <a:t>afacerii</a:t>
            </a:r>
            <a:r>
              <a:rPr lang="en-US" altLang="x-none" sz="1500" dirty="0">
                <a:latin typeface="Euclid Circular A Light" panose="020B0304000000000000" pitchFamily="34" charset="0"/>
                <a:ea typeface="Euclid Circular A Light" panose="020B0304000000000000" pitchFamily="34" charset="0"/>
              </a:rPr>
              <a:t>. </a:t>
            </a:r>
          </a:p>
        </p:txBody>
      </p:sp>
      <p:pic>
        <p:nvPicPr>
          <p:cNvPr id="4" name="Picture 3" descr="A green and gold logo&#10;&#10;Description automatically generated">
            <a:extLst>
              <a:ext uri="{FF2B5EF4-FFF2-40B4-BE49-F238E27FC236}">
                <a16:creationId xmlns:a16="http://schemas.microsoft.com/office/drawing/2014/main" id="{82B575FD-ECF8-49FC-6131-A3D8FC177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2" name="Diagramă 1">
            <a:extLst>
              <a:ext uri="{FF2B5EF4-FFF2-40B4-BE49-F238E27FC236}">
                <a16:creationId xmlns:a16="http://schemas.microsoft.com/office/drawing/2014/main" id="{F969FF49-6195-278C-6BF7-E235A1BDD695}"/>
              </a:ext>
            </a:extLst>
          </p:cNvPr>
          <p:cNvGraphicFramePr/>
          <p:nvPr>
            <p:extLst>
              <p:ext uri="{D42A27DB-BD31-4B8C-83A1-F6EECF244321}">
                <p14:modId xmlns:p14="http://schemas.microsoft.com/office/powerpoint/2010/main" val="2652655501"/>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2941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80" y="991443"/>
            <a:ext cx="4974336" cy="1087819"/>
          </a:xfrm>
          <a:prstGeom prst="rect">
            <a:avLst/>
          </a:prstGeom>
        </p:spPr>
        <p:txBody>
          <a:bodyPr vert="horz" lIns="91440" tIns="45720" rIns="91440" bIns="45720" rtlCol="0" anchor="b">
            <a:normAutofit fontScale="925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Bef>
                <a:spcPct val="0"/>
              </a:spcBef>
              <a:spcAft>
                <a:spcPts val="600"/>
              </a:spcAft>
            </a:pPr>
            <a:r>
              <a:rPr lang="en-US" sz="1900" b="1" kern="1200" dirty="0">
                <a:solidFill>
                  <a:schemeClr val="tx1"/>
                </a:solidFill>
                <a:latin typeface="Euclid Circular A Light" panose="020B0304000000000000" pitchFamily="34" charset="0"/>
                <a:ea typeface="Euclid Circular A Light" panose="020B0304000000000000" pitchFamily="34" charset="0"/>
                <a:cs typeface="+mj-cs"/>
              </a:rPr>
              <a:t>Care </a:t>
            </a:r>
            <a:r>
              <a:rPr lang="en-US" sz="1900" b="1" kern="1200" dirty="0" err="1">
                <a:solidFill>
                  <a:schemeClr val="tx1"/>
                </a:solidFill>
                <a:latin typeface="Euclid Circular A Light" panose="020B0304000000000000" pitchFamily="34" charset="0"/>
                <a:ea typeface="Euclid Circular A Light" panose="020B0304000000000000" pitchFamily="34" charset="0"/>
                <a:cs typeface="+mj-cs"/>
              </a:rPr>
              <a:t>credeți</a:t>
            </a:r>
            <a:r>
              <a:rPr lang="en-US" sz="19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900" b="1" kern="1200" dirty="0" err="1">
                <a:solidFill>
                  <a:schemeClr val="tx1"/>
                </a:solidFill>
                <a:latin typeface="Euclid Circular A Light" panose="020B0304000000000000" pitchFamily="34" charset="0"/>
                <a:ea typeface="Euclid Circular A Light" panose="020B0304000000000000" pitchFamily="34" charset="0"/>
                <a:cs typeface="+mj-cs"/>
              </a:rPr>
              <a:t>că</a:t>
            </a:r>
            <a:r>
              <a:rPr lang="en-US" sz="1900" b="1" kern="1200" dirty="0">
                <a:solidFill>
                  <a:schemeClr val="tx1"/>
                </a:solidFill>
                <a:latin typeface="Euclid Circular A Light" panose="020B0304000000000000" pitchFamily="34" charset="0"/>
                <a:ea typeface="Euclid Circular A Light" panose="020B0304000000000000" pitchFamily="34" charset="0"/>
                <a:cs typeface="+mj-cs"/>
              </a:rPr>
              <a:t> sunt </a:t>
            </a:r>
            <a:r>
              <a:rPr lang="en-US" sz="1900" b="1" kern="1200" dirty="0" err="1">
                <a:solidFill>
                  <a:schemeClr val="tx1"/>
                </a:solidFill>
                <a:latin typeface="Euclid Circular A Light" panose="020B0304000000000000" pitchFamily="34" charset="0"/>
                <a:ea typeface="Euclid Circular A Light" panose="020B0304000000000000" pitchFamily="34" charset="0"/>
                <a:cs typeface="+mj-cs"/>
              </a:rPr>
              <a:t>beneficiile</a:t>
            </a:r>
            <a:r>
              <a:rPr lang="en-US" sz="19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900" b="1" kern="1200" dirty="0" err="1">
                <a:solidFill>
                  <a:schemeClr val="tx1"/>
                </a:solidFill>
                <a:latin typeface="Euclid Circular A Light" panose="020B0304000000000000" pitchFamily="34" charset="0"/>
                <a:ea typeface="Euclid Circular A Light" panose="020B0304000000000000" pitchFamily="34" charset="0"/>
                <a:cs typeface="+mj-cs"/>
              </a:rPr>
              <a:t>principale</a:t>
            </a:r>
            <a:r>
              <a:rPr lang="en-US" sz="1900" b="1" kern="1200" dirty="0">
                <a:solidFill>
                  <a:schemeClr val="tx1"/>
                </a:solidFill>
                <a:latin typeface="Euclid Circular A Light" panose="020B0304000000000000" pitchFamily="34" charset="0"/>
                <a:ea typeface="Euclid Circular A Light" panose="020B0304000000000000" pitchFamily="34" charset="0"/>
                <a:cs typeface="+mj-cs"/>
              </a:rPr>
              <a:t> ale </a:t>
            </a:r>
            <a:r>
              <a:rPr lang="en-US" sz="1900" b="1" kern="1200" dirty="0" err="1">
                <a:solidFill>
                  <a:schemeClr val="tx1"/>
                </a:solidFill>
                <a:latin typeface="Euclid Circular A Light" panose="020B0304000000000000" pitchFamily="34" charset="0"/>
                <a:ea typeface="Euclid Circular A Light" panose="020B0304000000000000" pitchFamily="34" charset="0"/>
                <a:cs typeface="+mj-cs"/>
              </a:rPr>
              <a:t>unui</a:t>
            </a:r>
            <a:r>
              <a:rPr lang="en-US" sz="1900" b="1" kern="1200" dirty="0">
                <a:solidFill>
                  <a:schemeClr val="tx1"/>
                </a:solidFill>
                <a:latin typeface="Euclid Circular A Light" panose="020B0304000000000000" pitchFamily="34" charset="0"/>
                <a:ea typeface="Euclid Circular A Light" panose="020B0304000000000000" pitchFamily="34" charset="0"/>
                <a:cs typeface="+mj-cs"/>
              </a:rPr>
              <a:t> plan de exit bine </a:t>
            </a:r>
            <a:r>
              <a:rPr lang="en-US" sz="1900" b="1" kern="1200" dirty="0" err="1">
                <a:solidFill>
                  <a:schemeClr val="tx1"/>
                </a:solidFill>
                <a:latin typeface="Euclid Circular A Light" panose="020B0304000000000000" pitchFamily="34" charset="0"/>
                <a:ea typeface="Euclid Circular A Light" panose="020B0304000000000000" pitchFamily="34" charset="0"/>
                <a:cs typeface="+mj-cs"/>
              </a:rPr>
              <a:t>structurat</a:t>
            </a:r>
            <a:r>
              <a:rPr lang="en-US" sz="1900" b="1" kern="1200" dirty="0">
                <a:solidFill>
                  <a:schemeClr val="tx1"/>
                </a:solidFill>
                <a:latin typeface="Euclid Circular A Light" panose="020B0304000000000000" pitchFamily="34" charset="0"/>
                <a:ea typeface="Euclid Circular A Light" panose="020B0304000000000000" pitchFamily="34" charset="0"/>
                <a:cs typeface="+mj-cs"/>
              </a:rPr>
              <a:t>? </a:t>
            </a:r>
          </a:p>
          <a:p>
            <a:pPr algn="l" defTabSz="914400">
              <a:lnSpc>
                <a:spcPct val="90000"/>
              </a:lnSpc>
              <a:spcBef>
                <a:spcPct val="0"/>
              </a:spcBef>
              <a:spcAft>
                <a:spcPts val="600"/>
              </a:spcAft>
            </a:pPr>
            <a:r>
              <a:rPr lang="en-US" sz="1900" kern="1200" dirty="0">
                <a:solidFill>
                  <a:schemeClr val="tx1"/>
                </a:solidFill>
                <a:latin typeface="Euclid Circular A Light" panose="020B0304000000000000" pitchFamily="34" charset="0"/>
                <a:ea typeface="Euclid Circular A Light" panose="020B0304000000000000" pitchFamily="34" charset="0"/>
                <a:cs typeface="+mj-cs"/>
              </a:rPr>
              <a:t>(</a:t>
            </a:r>
            <a:r>
              <a:rPr lang="en-US" sz="1900" kern="1200" dirty="0" err="1">
                <a:solidFill>
                  <a:schemeClr val="tx1"/>
                </a:solidFill>
                <a:latin typeface="Euclid Circular A Light" panose="020B0304000000000000" pitchFamily="34" charset="0"/>
                <a:ea typeface="Euclid Circular A Light" panose="020B0304000000000000" pitchFamily="34" charset="0"/>
                <a:cs typeface="+mj-cs"/>
              </a:rPr>
              <a:t>întrebare</a:t>
            </a:r>
            <a:r>
              <a:rPr lang="en-US" sz="1900" kern="1200" dirty="0">
                <a:solidFill>
                  <a:schemeClr val="tx1"/>
                </a:solidFill>
                <a:latin typeface="Euclid Circular A Light" panose="020B0304000000000000" pitchFamily="34" charset="0"/>
                <a:ea typeface="Euclid Circular A Light" panose="020B0304000000000000" pitchFamily="34" charset="0"/>
                <a:cs typeface="+mj-cs"/>
              </a:rPr>
              <a:t> cu </a:t>
            </a:r>
            <a:r>
              <a:rPr lang="en-US" sz="1900" kern="1200" dirty="0" err="1">
                <a:solidFill>
                  <a:schemeClr val="tx1"/>
                </a:solidFill>
                <a:latin typeface="Euclid Circular A Light" panose="020B0304000000000000" pitchFamily="34" charset="0"/>
                <a:ea typeface="Euclid Circular A Light" panose="020B0304000000000000" pitchFamily="34" charset="0"/>
                <a:cs typeface="+mj-cs"/>
              </a:rPr>
              <a:t>răspuns</a:t>
            </a:r>
            <a:r>
              <a:rPr lang="en-US" sz="1900"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1900" kern="1200" dirty="0" err="1">
                <a:solidFill>
                  <a:schemeClr val="tx1"/>
                </a:solidFill>
                <a:latin typeface="Euclid Circular A Light" panose="020B0304000000000000" pitchFamily="34" charset="0"/>
                <a:ea typeface="Euclid Circular A Light" panose="020B0304000000000000" pitchFamily="34" charset="0"/>
                <a:cs typeface="+mj-cs"/>
              </a:rPr>
              <a:t>multiplu</a:t>
            </a:r>
            <a:r>
              <a:rPr lang="en-US" sz="1900" kern="1200" dirty="0">
                <a:solidFill>
                  <a:schemeClr val="tx1"/>
                </a:solidFill>
                <a:latin typeface="Euclid Circular A Light" panose="020B0304000000000000" pitchFamily="34" charset="0"/>
                <a:ea typeface="Euclid Circular A Light" panose="020B0304000000000000" pitchFamily="34" charset="0"/>
                <a:cs typeface="+mj-cs"/>
              </a:rPr>
              <a:t>)</a:t>
            </a:r>
            <a:r>
              <a:rPr lang="en-US" sz="1900" b="1" kern="1200" dirty="0">
                <a:solidFill>
                  <a:schemeClr val="tx1"/>
                </a:solidFill>
                <a:latin typeface="Euclid Circular A Light" panose="020B0304000000000000" pitchFamily="34" charset="0"/>
                <a:ea typeface="Euclid Circular A Light" panose="020B0304000000000000" pitchFamily="34" charset="0"/>
                <a:cs typeface="+mj-cs"/>
              </a:rPr>
              <a:t> </a:t>
            </a:r>
            <a:endParaRPr lang="en-US" sz="1900"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21" name="Rectangle 2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7181E1BE-62EB-8726-DA87-6122A77E1041}"/>
              </a:ext>
            </a:extLst>
          </p:cNvPr>
          <p:cNvSpPr txBox="1"/>
          <p:nvPr/>
        </p:nvSpPr>
        <p:spPr>
          <a:xfrm>
            <a:off x="411479" y="2684095"/>
            <a:ext cx="4878977"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dirty="0" err="1">
                <a:latin typeface="Euclid Circular A Light" panose="020B0304000000000000" pitchFamily="34" charset="0"/>
                <a:ea typeface="Euclid Circular A Light" panose="020B0304000000000000" pitchFamily="34" charset="0"/>
              </a:rPr>
              <a:t>Principalele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beneficii</a:t>
            </a:r>
            <a:r>
              <a:rPr lang="en-US" altLang="x-none" dirty="0">
                <a:latin typeface="Euclid Circular A Light" panose="020B0304000000000000" pitchFamily="34" charset="0"/>
                <a:ea typeface="Euclid Circular A Light" panose="020B0304000000000000" pitchFamily="34" charset="0"/>
              </a:rPr>
              <a:t> pe care le </a:t>
            </a:r>
            <a:r>
              <a:rPr lang="en-US" altLang="x-none" dirty="0" err="1">
                <a:latin typeface="Euclid Circular A Light" panose="020B0304000000000000" pitchFamily="34" charset="0"/>
                <a:ea typeface="Euclid Circular A Light" panose="020B0304000000000000" pitchFamily="34" charset="0"/>
              </a:rPr>
              <a:t>văd</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antreprenorii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într</a:t>
            </a:r>
            <a:r>
              <a:rPr lang="en-US" altLang="x-none" dirty="0">
                <a:latin typeface="Euclid Circular A Light" panose="020B0304000000000000" pitchFamily="34" charset="0"/>
                <a:ea typeface="Euclid Circular A Light" panose="020B0304000000000000" pitchFamily="34" charset="0"/>
              </a:rPr>
              <a:t>-un plan bine </a:t>
            </a:r>
            <a:r>
              <a:rPr lang="en-US" altLang="x-none" dirty="0" err="1">
                <a:latin typeface="Euclid Circular A Light" panose="020B0304000000000000" pitchFamily="34" charset="0"/>
                <a:ea typeface="Euclid Circular A Light" panose="020B0304000000000000" pitchFamily="34" charset="0"/>
              </a:rPr>
              <a:t>structurat</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ieșire</a:t>
            </a:r>
            <a:r>
              <a:rPr lang="en-US" altLang="x-none" dirty="0">
                <a:latin typeface="Euclid Circular A Light" panose="020B0304000000000000" pitchFamily="34" charset="0"/>
                <a:ea typeface="Euclid Circular A Light" panose="020B0304000000000000" pitchFamily="34" charset="0"/>
              </a:rPr>
              <a:t> din </a:t>
            </a:r>
            <a:r>
              <a:rPr lang="en-US" altLang="x-none" dirty="0" err="1">
                <a:latin typeface="Euclid Circular A Light" panose="020B0304000000000000" pitchFamily="34" charset="0"/>
                <a:ea typeface="Euclid Circular A Light" panose="020B0304000000000000" pitchFamily="34" charset="0"/>
              </a:rPr>
              <a:t>afacere</a:t>
            </a:r>
            <a:r>
              <a:rPr lang="en-US" altLang="x-none" dirty="0">
                <a:latin typeface="Euclid Circular A Light" panose="020B0304000000000000" pitchFamily="34" charset="0"/>
                <a:ea typeface="Euclid Circular A Light" panose="020B0304000000000000" pitchFamily="34" charset="0"/>
              </a:rPr>
              <a:t> sunt </a:t>
            </a:r>
            <a:r>
              <a:rPr lang="en-US" altLang="x-none" b="1" dirty="0" err="1">
                <a:solidFill>
                  <a:srgbClr val="00836D"/>
                </a:solidFill>
                <a:latin typeface="Euclid Circular A Light" panose="020B0304000000000000" pitchFamily="34" charset="0"/>
                <a:ea typeface="Euclid Circular A Light" panose="020B0304000000000000" pitchFamily="34" charset="0"/>
              </a:rPr>
              <a:t>maximizarea</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valorii</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afacerii</a:t>
            </a:r>
            <a:r>
              <a:rPr lang="en-US" altLang="x-none" b="1" dirty="0">
                <a:solidFill>
                  <a:srgbClr val="00836D"/>
                </a:solidFill>
                <a:latin typeface="Euclid Circular A Light" panose="020B0304000000000000" pitchFamily="34" charset="0"/>
                <a:ea typeface="Euclid Circular A Light" panose="020B0304000000000000" pitchFamily="34" charset="0"/>
              </a:rPr>
              <a:t> la </a:t>
            </a:r>
            <a:r>
              <a:rPr lang="en-US" altLang="x-none" b="1" dirty="0" err="1">
                <a:solidFill>
                  <a:srgbClr val="00836D"/>
                </a:solidFill>
                <a:latin typeface="Euclid Circular A Light" panose="020B0304000000000000" pitchFamily="34" charset="0"/>
                <a:ea typeface="Euclid Circular A Light" panose="020B0304000000000000" pitchFamily="34" charset="0"/>
              </a:rPr>
              <a:t>vânzare</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dirty="0">
                <a:solidFill>
                  <a:srgbClr val="00836D"/>
                </a:solidFill>
                <a:latin typeface="Euclid Circular A Light" panose="020B0304000000000000" pitchFamily="34" charset="0"/>
                <a:ea typeface="Euclid Circular A Light" panose="020B0304000000000000" pitchFamily="34" charset="0"/>
              </a:rPr>
              <a:t>(</a:t>
            </a:r>
            <a:r>
              <a:rPr lang="en-US" altLang="x-none" b="1" dirty="0">
                <a:solidFill>
                  <a:srgbClr val="00836D"/>
                </a:solidFill>
                <a:latin typeface="Euclid Circular A Light" panose="020B0304000000000000" pitchFamily="34" charset="0"/>
                <a:ea typeface="Euclid Circular A Light" panose="020B0304000000000000" pitchFamily="34" charset="0"/>
              </a:rPr>
              <a:t>46%</a:t>
            </a:r>
            <a:r>
              <a:rPr lang="en-US" altLang="x-none"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protejarea</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intereselor</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angajaților</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și</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clienților</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dirty="0">
                <a:solidFill>
                  <a:srgbClr val="00836D"/>
                </a:solidFill>
                <a:latin typeface="Euclid Circular A Light" panose="020B0304000000000000" pitchFamily="34" charset="0"/>
                <a:ea typeface="Euclid Circular A Light" panose="020B0304000000000000" pitchFamily="34" charset="0"/>
              </a:rPr>
              <a:t>(</a:t>
            </a:r>
            <a:r>
              <a:rPr lang="en-US" altLang="x-none" b="1" dirty="0">
                <a:solidFill>
                  <a:srgbClr val="00836D"/>
                </a:solidFill>
                <a:latin typeface="Euclid Circular A Light" panose="020B0304000000000000" pitchFamily="34" charset="0"/>
                <a:ea typeface="Euclid Circular A Light" panose="020B0304000000000000" pitchFamily="34" charset="0"/>
              </a:rPr>
              <a:t>45%</a:t>
            </a:r>
            <a:r>
              <a:rPr lang="en-US" altLang="x-none" dirty="0">
                <a:solidFill>
                  <a:srgbClr val="00836D"/>
                </a:solidFill>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asigurarea</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unei</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tranziții</a:t>
            </a:r>
            <a:r>
              <a:rPr lang="en-US" altLang="x-none" b="1" dirty="0">
                <a:solidFill>
                  <a:srgbClr val="00836D"/>
                </a:solidFill>
                <a:latin typeface="Euclid Circular A Light" panose="020B0304000000000000" pitchFamily="34" charset="0"/>
                <a:ea typeface="Euclid Circular A Light" panose="020B0304000000000000" pitchFamily="34" charset="0"/>
              </a:rPr>
              <a:t> line </a:t>
            </a:r>
            <a:r>
              <a:rPr lang="en-US" altLang="x-none" b="1" dirty="0" err="1">
                <a:solidFill>
                  <a:srgbClr val="00836D"/>
                </a:solidFill>
                <a:latin typeface="Euclid Circular A Light" panose="020B0304000000000000" pitchFamily="34" charset="0"/>
                <a:ea typeface="Euclid Circular A Light" panose="020B0304000000000000" pitchFamily="34" charset="0"/>
              </a:rPr>
              <a:t>pentru</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succesor</a:t>
            </a:r>
            <a:r>
              <a:rPr lang="en-US" altLang="x-none" b="1" dirty="0">
                <a:solidFill>
                  <a:srgbClr val="00836D"/>
                </a:solidFill>
                <a:latin typeface="Euclid Circular A Light" panose="020B0304000000000000" pitchFamily="34" charset="0"/>
                <a:ea typeface="Euclid Circular A Light" panose="020B0304000000000000" pitchFamily="34" charset="0"/>
              </a:rPr>
              <a:t> / </a:t>
            </a:r>
            <a:r>
              <a:rPr lang="en-US" altLang="x-none" b="1" dirty="0" err="1">
                <a:solidFill>
                  <a:srgbClr val="00836D"/>
                </a:solidFill>
                <a:latin typeface="Euclid Circular A Light" panose="020B0304000000000000" pitchFamily="34" charset="0"/>
                <a:ea typeface="Euclid Circular A Light" panose="020B0304000000000000" pitchFamily="34" charset="0"/>
              </a:rPr>
              <a:t>cumpărător</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dirty="0">
                <a:solidFill>
                  <a:srgbClr val="00836D"/>
                </a:solidFill>
                <a:latin typeface="Euclid Circular A Light" panose="020B0304000000000000" pitchFamily="34" charset="0"/>
                <a:ea typeface="Euclid Circular A Light" panose="020B0304000000000000" pitchFamily="34" charset="0"/>
              </a:rPr>
              <a:t>(</a:t>
            </a:r>
            <a:r>
              <a:rPr lang="en-US" altLang="x-none" b="1" dirty="0">
                <a:solidFill>
                  <a:srgbClr val="00836D"/>
                </a:solidFill>
                <a:latin typeface="Euclid Circular A Light" panose="020B0304000000000000" pitchFamily="34" charset="0"/>
                <a:ea typeface="Euclid Circular A Light" panose="020B0304000000000000" pitchFamily="34" charset="0"/>
              </a:rPr>
              <a:t>27%</a:t>
            </a:r>
            <a:r>
              <a:rPr lang="en-US" altLang="x-none" dirty="0">
                <a:solidFill>
                  <a:srgbClr val="00836D"/>
                </a:solidFill>
                <a:latin typeface="Euclid Circular A Light" panose="020B0304000000000000" pitchFamily="34" charset="0"/>
                <a:ea typeface="Euclid Circular A Light" panose="020B0304000000000000" pitchFamily="34" charset="0"/>
              </a:rPr>
              <a:t>)</a:t>
            </a:r>
            <a:r>
              <a:rPr lang="en-US" altLang="x-none" dirty="0">
                <a:latin typeface="Euclid Circular A Light" panose="020B0304000000000000" pitchFamily="34" charset="0"/>
                <a:ea typeface="Euclid Circular A Light" panose="020B0304000000000000" pitchFamily="34" charset="0"/>
              </a:rPr>
              <a:t>. </a:t>
            </a:r>
          </a:p>
        </p:txBody>
      </p:sp>
      <p:pic>
        <p:nvPicPr>
          <p:cNvPr id="4" name="Picture 3" descr="A green and gold logo&#10;&#10;Description automatically generated">
            <a:extLst>
              <a:ext uri="{FF2B5EF4-FFF2-40B4-BE49-F238E27FC236}">
                <a16:creationId xmlns:a16="http://schemas.microsoft.com/office/drawing/2014/main" id="{175B14AF-C1A9-45CC-510D-26B81291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2" name="Diagramă 1">
            <a:extLst>
              <a:ext uri="{FF2B5EF4-FFF2-40B4-BE49-F238E27FC236}">
                <a16:creationId xmlns:a16="http://schemas.microsoft.com/office/drawing/2014/main" id="{F969FF49-6195-278C-6BF7-E235A1BDD695}"/>
              </a:ext>
            </a:extLst>
          </p:cNvPr>
          <p:cNvGraphicFramePr/>
          <p:nvPr>
            <p:extLst>
              <p:ext uri="{D42A27DB-BD31-4B8C-83A1-F6EECF244321}">
                <p14:modId xmlns:p14="http://schemas.microsoft.com/office/powerpoint/2010/main" val="594546562"/>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717011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61D81F51-4699-304F-ADF1-2FC291E6A06A}"/>
              </a:ext>
            </a:extLst>
          </p:cNvPr>
          <p:cNvSpPr txBox="1">
            <a:spLocks/>
          </p:cNvSpPr>
          <p:nvPr/>
        </p:nvSpPr>
        <p:spPr>
          <a:xfrm>
            <a:off x="411480" y="991443"/>
            <a:ext cx="5494798" cy="1043751"/>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Bef>
                <a:spcPct val="0"/>
              </a:spcBef>
              <a:spcAft>
                <a:spcPts val="600"/>
              </a:spcAft>
            </a:pP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Ce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opțiuni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ați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aborda</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în</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cazul</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b="1" kern="1200" dirty="0" err="1">
                <a:solidFill>
                  <a:schemeClr val="tx1"/>
                </a:solidFill>
                <a:latin typeface="Euclid Circular A Light" panose="020B0304000000000000" pitchFamily="34" charset="0"/>
                <a:ea typeface="Euclid Circular A Light" panose="020B0304000000000000" pitchFamily="34" charset="0"/>
                <a:cs typeface="+mj-cs"/>
              </a:rPr>
              <a:t>unui</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exit? </a:t>
            </a:r>
          </a:p>
          <a:p>
            <a:pPr algn="l" defTabSz="914400">
              <a:lnSpc>
                <a:spcPct val="90000"/>
              </a:lnSpc>
              <a:spcBef>
                <a:spcPct val="0"/>
              </a:spcBef>
              <a:spcAft>
                <a:spcPts val="600"/>
              </a:spcAft>
            </a:pPr>
            <a:r>
              <a:rPr lang="en-US" sz="2100" kern="1200" dirty="0">
                <a:solidFill>
                  <a:schemeClr val="tx1"/>
                </a:solidFill>
                <a:latin typeface="Euclid Circular A Light" panose="020B0304000000000000" pitchFamily="34" charset="0"/>
                <a:ea typeface="Euclid Circular A Light" panose="020B0304000000000000" pitchFamily="34" charset="0"/>
                <a:cs typeface="+mj-cs"/>
              </a:rPr>
              <a:t>(</a:t>
            </a:r>
            <a:r>
              <a:rPr lang="en-US" sz="2100" kern="1200" dirty="0" err="1">
                <a:solidFill>
                  <a:schemeClr val="tx1"/>
                </a:solidFill>
                <a:latin typeface="Euclid Circular A Light" panose="020B0304000000000000" pitchFamily="34" charset="0"/>
                <a:ea typeface="Euclid Circular A Light" panose="020B0304000000000000" pitchFamily="34" charset="0"/>
                <a:cs typeface="+mj-cs"/>
              </a:rPr>
              <a:t>întrebare</a:t>
            </a:r>
            <a:r>
              <a:rPr lang="en-US" sz="2100" kern="1200" dirty="0">
                <a:solidFill>
                  <a:schemeClr val="tx1"/>
                </a:solidFill>
                <a:latin typeface="Euclid Circular A Light" panose="020B0304000000000000" pitchFamily="34" charset="0"/>
                <a:ea typeface="Euclid Circular A Light" panose="020B0304000000000000" pitchFamily="34" charset="0"/>
                <a:cs typeface="+mj-cs"/>
              </a:rPr>
              <a:t> cu </a:t>
            </a:r>
            <a:r>
              <a:rPr lang="en-US" sz="2100" kern="1200" dirty="0" err="1">
                <a:solidFill>
                  <a:schemeClr val="tx1"/>
                </a:solidFill>
                <a:latin typeface="Euclid Circular A Light" panose="020B0304000000000000" pitchFamily="34" charset="0"/>
                <a:ea typeface="Euclid Circular A Light" panose="020B0304000000000000" pitchFamily="34" charset="0"/>
                <a:cs typeface="+mj-cs"/>
              </a:rPr>
              <a:t>răspuns</a:t>
            </a:r>
            <a:r>
              <a:rPr lang="en-US" sz="2100"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100" kern="1200" dirty="0" err="1">
                <a:solidFill>
                  <a:schemeClr val="tx1"/>
                </a:solidFill>
                <a:latin typeface="Euclid Circular A Light" panose="020B0304000000000000" pitchFamily="34" charset="0"/>
                <a:ea typeface="Euclid Circular A Light" panose="020B0304000000000000" pitchFamily="34" charset="0"/>
                <a:cs typeface="+mj-cs"/>
              </a:rPr>
              <a:t>multiplu</a:t>
            </a:r>
            <a:r>
              <a:rPr lang="en-US" sz="2100" kern="1200" dirty="0">
                <a:solidFill>
                  <a:schemeClr val="tx1"/>
                </a:solidFill>
                <a:latin typeface="Euclid Circular A Light" panose="020B0304000000000000" pitchFamily="34" charset="0"/>
                <a:ea typeface="Euclid Circular A Light" panose="020B0304000000000000" pitchFamily="34" charset="0"/>
                <a:cs typeface="+mj-cs"/>
              </a:rPr>
              <a:t>)</a:t>
            </a:r>
            <a:r>
              <a:rPr lang="en-US" sz="2100" b="1" kern="1200" dirty="0">
                <a:solidFill>
                  <a:schemeClr val="tx1"/>
                </a:solidFill>
                <a:latin typeface="Euclid Circular A Light" panose="020B0304000000000000" pitchFamily="34" charset="0"/>
                <a:ea typeface="Euclid Circular A Light" panose="020B0304000000000000" pitchFamily="34" charset="0"/>
                <a:cs typeface="+mj-cs"/>
              </a:rPr>
              <a:t> </a:t>
            </a:r>
            <a:endParaRPr lang="en-US" sz="2100"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22" name="Rectangle 2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7181E1BE-62EB-8726-DA87-6122A77E1041}"/>
              </a:ext>
            </a:extLst>
          </p:cNvPr>
          <p:cNvSpPr txBox="1"/>
          <p:nvPr/>
        </p:nvSpPr>
        <p:spPr>
          <a:xfrm>
            <a:off x="411479" y="2684095"/>
            <a:ext cx="5280191"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b="1" dirty="0">
                <a:latin typeface="Euclid Circular A Light" panose="020B0304000000000000" pitchFamily="34" charset="0"/>
                <a:ea typeface="Euclid Circular A Light" panose="020B0304000000000000" pitchFamily="34" charset="0"/>
              </a:rPr>
              <a:t>Doi din </a:t>
            </a:r>
            <a:r>
              <a:rPr lang="en-US" altLang="x-none" b="1" dirty="0" err="1">
                <a:latin typeface="Euclid Circular A Light" panose="020B0304000000000000" pitchFamily="34" charset="0"/>
                <a:ea typeface="Euclid Circular A Light" panose="020B0304000000000000" pitchFamily="34" charset="0"/>
              </a:rPr>
              <a:t>trei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antreprenori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consideră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a:t>
            </a:r>
            <a:r>
              <a:rPr lang="en-US" altLang="x-none" dirty="0">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vânzarea</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integrală</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dirty="0">
                <a:latin typeface="Euclid Circular A Light" panose="020B0304000000000000" pitchFamily="34" charset="0"/>
                <a:ea typeface="Euclid Circular A Light" panose="020B0304000000000000" pitchFamily="34" charset="0"/>
              </a:rPr>
              <a:t>a </a:t>
            </a:r>
            <a:r>
              <a:rPr lang="en-US" altLang="x-none" dirty="0" err="1">
                <a:latin typeface="Euclid Circular A Light" panose="020B0304000000000000" pitchFamily="34" charset="0"/>
                <a:ea typeface="Euclid Circular A Light" panose="020B0304000000000000" pitchFamily="34" charset="0"/>
              </a:rPr>
              <a:t>afacerii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este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principala</a:t>
            </a:r>
            <a:r>
              <a:rPr lang="en-US" altLang="x-none" dirty="0">
                <a:latin typeface="Euclid Circular A Light" panose="020B0304000000000000" pitchFamily="34" charset="0"/>
                <a:ea typeface="Euclid Circular A Light" panose="020B0304000000000000" pitchFamily="34" charset="0"/>
              </a:rPr>
              <a:t> lor </a:t>
            </a:r>
            <a:r>
              <a:rPr lang="en-US" altLang="x-none" dirty="0" err="1">
                <a:latin typeface="Euclid Circular A Light" panose="020B0304000000000000" pitchFamily="34" charset="0"/>
                <a:ea typeface="Euclid Circular A Light" panose="020B0304000000000000" pitchFamily="34" charset="0"/>
              </a:rPr>
              <a:t>opțiune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pentru</a:t>
            </a:r>
            <a:r>
              <a:rPr lang="en-US" altLang="x-none" dirty="0">
                <a:latin typeface="Euclid Circular A Light" panose="020B0304000000000000" pitchFamily="34" charset="0"/>
                <a:ea typeface="Euclid Circular A Light" panose="020B0304000000000000" pitchFamily="34" charset="0"/>
              </a:rPr>
              <a:t> exit. </a:t>
            </a:r>
            <a:r>
              <a:rPr lang="en-US" altLang="x-none" dirty="0" err="1">
                <a:latin typeface="Euclid Circular A Light" panose="020B0304000000000000" pitchFamily="34" charset="0"/>
                <a:ea typeface="Euclid Circular A Light" panose="020B0304000000000000" pitchFamily="34" charset="0"/>
              </a:rPr>
              <a:t>Următoarele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opțiuni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ar</a:t>
            </a:r>
            <a:r>
              <a:rPr lang="en-US" altLang="x-none" dirty="0">
                <a:latin typeface="Euclid Circular A Light" panose="020B0304000000000000" pitchFamily="34" charset="0"/>
                <a:ea typeface="Euclid Circular A Light" panose="020B0304000000000000" pitchFamily="34" charset="0"/>
              </a:rPr>
              <a:t> fi </a:t>
            </a:r>
            <a:r>
              <a:rPr lang="en-US" altLang="x-none" b="1" dirty="0" err="1">
                <a:solidFill>
                  <a:srgbClr val="00836D"/>
                </a:solidFill>
                <a:latin typeface="Euclid Circular A Light" panose="020B0304000000000000" pitchFamily="34" charset="0"/>
                <a:ea typeface="Euclid Circular A Light" panose="020B0304000000000000" pitchFamily="34" charset="0"/>
              </a:rPr>
              <a:t>vânzarea</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parțială</a:t>
            </a:r>
            <a:r>
              <a:rPr lang="en-US" altLang="x-none" b="1"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către</a:t>
            </a:r>
            <a:r>
              <a:rPr lang="en-US" altLang="x-none" dirty="0">
                <a:latin typeface="Euclid Circular A Light" panose="020B0304000000000000" pitchFamily="34" charset="0"/>
                <a:ea typeface="Euclid Circular A Light" panose="020B0304000000000000" pitchFamily="34" charset="0"/>
              </a:rPr>
              <a:t> un </a:t>
            </a:r>
            <a:r>
              <a:rPr lang="en-US" altLang="x-none" dirty="0" err="1">
                <a:latin typeface="Euclid Circular A Light" panose="020B0304000000000000" pitchFamily="34" charset="0"/>
                <a:ea typeface="Euclid Circular A Light" panose="020B0304000000000000" pitchFamily="34" charset="0"/>
              </a:rPr>
              <a:t>investitor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privat</a:t>
            </a:r>
            <a:r>
              <a:rPr lang="en-US" altLang="x-none" dirty="0">
                <a:latin typeface="Euclid Circular A Light" panose="020B0304000000000000" pitchFamily="34" charset="0"/>
                <a:ea typeface="Euclid Circular A Light" panose="020B0304000000000000" pitchFamily="34" charset="0"/>
              </a:rPr>
              <a:t> (</a:t>
            </a:r>
            <a:r>
              <a:rPr lang="en-US" altLang="x-none" b="1" dirty="0">
                <a:solidFill>
                  <a:srgbClr val="00836D"/>
                </a:solidFill>
                <a:latin typeface="Euclid Circular A Light" panose="020B0304000000000000" pitchFamily="34" charset="0"/>
                <a:ea typeface="Euclid Circular A Light" panose="020B0304000000000000" pitchFamily="34" charset="0"/>
              </a:rPr>
              <a:t>42%</a:t>
            </a:r>
            <a:r>
              <a:rPr lang="en-US" altLang="x-none" dirty="0">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tranziția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către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familie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sau</a:t>
            </a:r>
            <a:r>
              <a:rPr lang="en-US" altLang="x-none" dirty="0">
                <a:latin typeface="Euclid Circular A Light" panose="020B0304000000000000" pitchFamily="34" charset="0"/>
                <a:ea typeface="Euclid Circular A Light" panose="020B0304000000000000" pitchFamily="34" charset="0"/>
              </a:rPr>
              <a:t> management (</a:t>
            </a:r>
            <a:r>
              <a:rPr lang="en-US" altLang="x-none" b="1" dirty="0">
                <a:solidFill>
                  <a:srgbClr val="00836D"/>
                </a:solidFill>
                <a:latin typeface="Euclid Circular A Light" panose="020B0304000000000000" pitchFamily="34" charset="0"/>
                <a:ea typeface="Euclid Circular A Light" panose="020B0304000000000000" pitchFamily="34" charset="0"/>
              </a:rPr>
              <a:t>33%</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listarea</a:t>
            </a:r>
            <a:r>
              <a:rPr lang="en-US" altLang="x-none" b="1" dirty="0">
                <a:solidFill>
                  <a:srgbClr val="00836D"/>
                </a:solidFill>
                <a:latin typeface="Euclid Circular A Light" panose="020B0304000000000000" pitchFamily="34" charset="0"/>
                <a:ea typeface="Euclid Circular A Light" panose="020B0304000000000000" pitchFamily="34" charset="0"/>
              </a:rPr>
              <a:t> la </a:t>
            </a:r>
            <a:r>
              <a:rPr lang="en-US" altLang="x-none" b="1" dirty="0" err="1">
                <a:solidFill>
                  <a:srgbClr val="00836D"/>
                </a:solidFill>
                <a:latin typeface="Euclid Circular A Light" panose="020B0304000000000000" pitchFamily="34" charset="0"/>
                <a:ea typeface="Euclid Circular A Light" panose="020B0304000000000000" pitchFamily="34" charset="0"/>
              </a:rPr>
              <a:t>bursă</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dirty="0">
                <a:latin typeface="Euclid Circular A Light" panose="020B0304000000000000" pitchFamily="34" charset="0"/>
                <a:ea typeface="Euclid Circular A Light" panose="020B0304000000000000" pitchFamily="34" charset="0"/>
              </a:rPr>
              <a:t>(</a:t>
            </a:r>
            <a:r>
              <a:rPr lang="en-US" altLang="x-none" b="1" dirty="0">
                <a:solidFill>
                  <a:srgbClr val="00836D"/>
                </a:solidFill>
                <a:latin typeface="Euclid Circular A Light" panose="020B0304000000000000" pitchFamily="34" charset="0"/>
                <a:ea typeface="Euclid Circular A Light" panose="020B0304000000000000" pitchFamily="34" charset="0"/>
              </a:rPr>
              <a:t>12%</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Preferința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relativ</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ridicată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pentru</a:t>
            </a:r>
            <a:r>
              <a:rPr lang="en-US" altLang="x-none" dirty="0">
                <a:latin typeface="Euclid Circular A Light" panose="020B0304000000000000" pitchFamily="34" charset="0"/>
                <a:ea typeface="Euclid Circular A Light" panose="020B0304000000000000" pitchFamily="34" charset="0"/>
              </a:rPr>
              <a:t> un exit </a:t>
            </a:r>
            <a:r>
              <a:rPr lang="en-US" altLang="x-none" dirty="0" err="1">
                <a:latin typeface="Euclid Circular A Light" panose="020B0304000000000000" pitchFamily="34" charset="0"/>
                <a:ea typeface="Euclid Circular A Light" panose="020B0304000000000000" pitchFamily="34" charset="0"/>
              </a:rPr>
              <a:t>parțial</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și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reticența</a:t>
            </a:r>
            <a:r>
              <a:rPr lang="en-US" altLang="x-none" dirty="0">
                <a:latin typeface="Euclid Circular A Light" panose="020B0304000000000000" pitchFamily="34" charset="0"/>
                <a:ea typeface="Euclid Circular A Light" panose="020B0304000000000000" pitchFamily="34" charset="0"/>
              </a:rPr>
              <a:t> la </a:t>
            </a:r>
            <a:r>
              <a:rPr lang="en-US" altLang="x-none" dirty="0" err="1">
                <a:latin typeface="Euclid Circular A Light" panose="020B0304000000000000" pitchFamily="34" charset="0"/>
                <a:ea typeface="Euclid Circular A Light" panose="020B0304000000000000" pitchFamily="34" charset="0"/>
              </a:rPr>
              <a:t>lichidarea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afacerii</a:t>
            </a:r>
            <a:r>
              <a:rPr lang="en-US" altLang="x-none" dirty="0">
                <a:latin typeface="Euclid Circular A Light" panose="020B0304000000000000" pitchFamily="34" charset="0"/>
                <a:ea typeface="Euclid Circular A Light" panose="020B0304000000000000" pitchFamily="34" charset="0"/>
              </a:rPr>
              <a:t> pot indica un </a:t>
            </a:r>
            <a:r>
              <a:rPr lang="en-US" altLang="x-none" dirty="0" err="1">
                <a:latin typeface="Euclid Circular A Light" panose="020B0304000000000000" pitchFamily="34" charset="0"/>
                <a:ea typeface="Euclid Circular A Light" panose="020B0304000000000000" pitchFamily="34" charset="0"/>
              </a:rPr>
              <a:t>nivel</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încă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ridicat</a:t>
            </a:r>
            <a:r>
              <a:rPr lang="en-US" altLang="x-none" dirty="0">
                <a:latin typeface="Euclid Circular A Light" panose="020B0304000000000000" pitchFamily="34" charset="0"/>
                <a:ea typeface="Euclid Circular A Light" panose="020B0304000000000000" pitchFamily="34" charset="0"/>
              </a:rPr>
              <a:t> de </a:t>
            </a:r>
            <a:r>
              <a:rPr lang="en-US" altLang="x-none" dirty="0" err="1">
                <a:latin typeface="Euclid Circular A Light" panose="020B0304000000000000" pitchFamily="34" charset="0"/>
                <a:ea typeface="Euclid Circular A Light" panose="020B0304000000000000" pitchFamily="34" charset="0"/>
              </a:rPr>
              <a:t>atașament</a:t>
            </a:r>
            <a:r>
              <a:rPr lang="en-US" altLang="x-none" dirty="0">
                <a:latin typeface="Euclid Circular A Light" panose="020B0304000000000000" pitchFamily="34" charset="0"/>
                <a:ea typeface="Euclid Circular A Light" panose="020B0304000000000000" pitchFamily="34" charset="0"/>
              </a:rPr>
              <a:t> al </a:t>
            </a:r>
            <a:r>
              <a:rPr lang="en-US" altLang="x-none" dirty="0" err="1">
                <a:latin typeface="Euclid Circular A Light" panose="020B0304000000000000" pitchFamily="34" charset="0"/>
                <a:ea typeface="Euclid Circular A Light" panose="020B0304000000000000" pitchFamily="34" charset="0"/>
              </a:rPr>
              <a:t>antreprenorilor</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români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față</a:t>
            </a:r>
            <a:r>
              <a:rPr lang="en-US" altLang="x-none" dirty="0">
                <a:latin typeface="Euclid Circular A Light" panose="020B0304000000000000" pitchFamily="34" charset="0"/>
                <a:ea typeface="Euclid Circular A Light" panose="020B0304000000000000" pitchFamily="34" charset="0"/>
              </a:rPr>
              <a:t> de propria </a:t>
            </a:r>
            <a:r>
              <a:rPr lang="en-US" altLang="x-none" dirty="0" err="1">
                <a:latin typeface="Euclid Circular A Light" panose="020B0304000000000000" pitchFamily="34" charset="0"/>
                <a:ea typeface="Euclid Circular A Light" panose="020B0304000000000000" pitchFamily="34" charset="0"/>
              </a:rPr>
              <a:t>afacere</a:t>
            </a:r>
            <a:r>
              <a:rPr lang="en-US" altLang="x-none" dirty="0">
                <a:latin typeface="Euclid Circular A Light" panose="020B0304000000000000" pitchFamily="34" charset="0"/>
                <a:ea typeface="Euclid Circular A Light" panose="020B0304000000000000" pitchFamily="34" charset="0"/>
              </a:rPr>
              <a:t>.</a:t>
            </a:r>
          </a:p>
        </p:txBody>
      </p:sp>
      <p:pic>
        <p:nvPicPr>
          <p:cNvPr id="4" name="Picture 3" descr="A green and gold logo&#10;&#10;Description automatically generated">
            <a:extLst>
              <a:ext uri="{FF2B5EF4-FFF2-40B4-BE49-F238E27FC236}">
                <a16:creationId xmlns:a16="http://schemas.microsoft.com/office/drawing/2014/main" id="{3DB6460C-9FA0-1F91-7D6C-9625CF38E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graphicFrame>
        <p:nvGraphicFramePr>
          <p:cNvPr id="2" name="Diagramă 1">
            <a:extLst>
              <a:ext uri="{FF2B5EF4-FFF2-40B4-BE49-F238E27FC236}">
                <a16:creationId xmlns:a16="http://schemas.microsoft.com/office/drawing/2014/main" id="{F969FF49-6195-278C-6BF7-E235A1BDD695}"/>
              </a:ext>
            </a:extLst>
          </p:cNvPr>
          <p:cNvGraphicFramePr/>
          <p:nvPr>
            <p:extLst>
              <p:ext uri="{D42A27DB-BD31-4B8C-83A1-F6EECF244321}">
                <p14:modId xmlns:p14="http://schemas.microsoft.com/office/powerpoint/2010/main" val="3249937649"/>
              </p:ext>
            </p:extLst>
          </p:nvPr>
        </p:nvGraphicFramePr>
        <p:xfrm>
          <a:off x="5691672" y="625683"/>
          <a:ext cx="6134567" cy="5317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5342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A5F7AA43-1A7B-3A17-D63C-4156AEE07BF9}"/>
              </a:ext>
            </a:extLst>
          </p:cNvPr>
          <p:cNvSpPr txBox="1">
            <a:spLocks/>
          </p:cNvSpPr>
          <p:nvPr/>
        </p:nvSpPr>
        <p:spPr>
          <a:xfrm>
            <a:off x="411480" y="991443"/>
            <a:ext cx="5373500" cy="1087819"/>
          </a:xfrm>
          <a:prstGeom prst="rect">
            <a:avLst/>
          </a:prstGeom>
        </p:spPr>
        <p:txBody>
          <a:bodyPr vert="horz" lIns="91440" tIns="45720" rIns="91440" bIns="45720" rtlCol="0" anchor="b">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914400">
              <a:lnSpc>
                <a:spcPct val="90000"/>
              </a:lnSpc>
              <a:spcBef>
                <a:spcPct val="0"/>
              </a:spcBef>
              <a:spcAft>
                <a:spcPts val="600"/>
              </a:spcAft>
            </a:pP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Aveți</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 un plan formal </a:t>
            </a: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pentru</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 o </a:t>
            </a: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eventuală</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 </a:t>
            </a: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ieșire</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 din </a:t>
            </a:r>
            <a:r>
              <a:rPr lang="en-US" sz="2600" b="1" kern="1200" dirty="0" err="1">
                <a:solidFill>
                  <a:schemeClr val="tx1"/>
                </a:solidFill>
                <a:latin typeface="Euclid Circular A Light" panose="020B0304000000000000" pitchFamily="34" charset="0"/>
                <a:ea typeface="Euclid Circular A Light" panose="020B0304000000000000" pitchFamily="34" charset="0"/>
                <a:cs typeface="+mj-cs"/>
              </a:rPr>
              <a:t>afacere</a:t>
            </a:r>
            <a:r>
              <a:rPr lang="en-US" sz="2600" b="1" kern="1200" dirty="0">
                <a:solidFill>
                  <a:schemeClr val="tx1"/>
                </a:solidFill>
                <a:latin typeface="Euclid Circular A Light" panose="020B0304000000000000" pitchFamily="34" charset="0"/>
                <a:ea typeface="Euclid Circular A Light" panose="020B0304000000000000" pitchFamily="34" charset="0"/>
                <a:cs typeface="+mj-cs"/>
              </a:rPr>
              <a:t>?</a:t>
            </a:r>
            <a:endParaRPr lang="en-US" sz="2600" kern="1200" dirty="0">
              <a:solidFill>
                <a:schemeClr val="tx1"/>
              </a:solidFill>
              <a:latin typeface="Euclid Circular A Light" panose="020B0304000000000000" pitchFamily="34" charset="0"/>
              <a:ea typeface="Euclid Circular A Light" panose="020B0304000000000000" pitchFamily="34" charset="0"/>
              <a:cs typeface="+mj-cs"/>
            </a:endParaRPr>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39519479-3BDD-925E-3DBC-924929A72FA3}"/>
              </a:ext>
            </a:extLst>
          </p:cNvPr>
          <p:cNvSpPr txBox="1"/>
          <p:nvPr/>
        </p:nvSpPr>
        <p:spPr>
          <a:xfrm>
            <a:off x="411480" y="2684095"/>
            <a:ext cx="4443154" cy="3492868"/>
          </a:xfrm>
          <a:prstGeom prst="rect">
            <a:avLst/>
          </a:prstGeom>
        </p:spPr>
        <p:txBody>
          <a:bodyPr vert="horz" lIns="91440" tIns="45720" rIns="91440" bIns="45720" rtlCol="0">
            <a:normAutofit/>
          </a:bodyPr>
          <a:lstStyle/>
          <a:p>
            <a:pPr algn="just" defTabSz="914400">
              <a:lnSpc>
                <a:spcPct val="90000"/>
              </a:lnSpc>
              <a:spcAft>
                <a:spcPts val="600"/>
              </a:spcAft>
            </a:pPr>
            <a:r>
              <a:rPr lang="en-US" altLang="x-none" b="1" dirty="0" err="1">
                <a:solidFill>
                  <a:srgbClr val="00836D"/>
                </a:solidFill>
                <a:latin typeface="Euclid Circular A Light" panose="020B0304000000000000" pitchFamily="34" charset="0"/>
                <a:ea typeface="Euclid Circular A Light" panose="020B0304000000000000" pitchFamily="34" charset="0"/>
              </a:rPr>
              <a:t>Trei</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b="1" dirty="0" err="1">
                <a:solidFill>
                  <a:srgbClr val="00836D"/>
                </a:solidFill>
                <a:latin typeface="Euclid Circular A Light" panose="020B0304000000000000" pitchFamily="34" charset="0"/>
                <a:ea typeface="Euclid Circular A Light" panose="020B0304000000000000" pitchFamily="34" charset="0"/>
              </a:rPr>
              <a:t>sferturi</a:t>
            </a:r>
            <a:r>
              <a:rPr lang="en-US" altLang="x-none" b="1" dirty="0">
                <a:solidFill>
                  <a:srgbClr val="00836D"/>
                </a:solidFill>
                <a:latin typeface="Euclid Circular A Light" panose="020B0304000000000000" pitchFamily="34" charset="0"/>
                <a:ea typeface="Euclid Circular A Light" panose="020B0304000000000000" pitchFamily="34" charset="0"/>
              </a:rPr>
              <a:t> </a:t>
            </a:r>
            <a:r>
              <a:rPr lang="en-US" altLang="x-none" dirty="0">
                <a:latin typeface="Euclid Circular A Light" panose="020B0304000000000000" pitchFamily="34" charset="0"/>
                <a:ea typeface="Euclid Circular A Light" panose="020B0304000000000000" pitchFamily="34" charset="0"/>
              </a:rPr>
              <a:t>din </a:t>
            </a:r>
            <a:r>
              <a:rPr lang="en-US" altLang="x-none" dirty="0" err="1">
                <a:latin typeface="Euclid Circular A Light" panose="020B0304000000000000" pitchFamily="34" charset="0"/>
                <a:ea typeface="Euclid Circular A Light" panose="020B0304000000000000" pitchFamily="34" charset="0"/>
              </a:rPr>
              <a:t>antreprenorii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intervievați</a:t>
            </a:r>
            <a:r>
              <a:rPr lang="en-US" altLang="x-none" dirty="0">
                <a:latin typeface="Euclid Circular A Light" panose="020B0304000000000000" pitchFamily="34" charset="0"/>
                <a:ea typeface="Euclid Circular A Light" panose="020B0304000000000000" pitchFamily="34" charset="0"/>
              </a:rPr>
              <a:t> </a:t>
            </a:r>
            <a:r>
              <a:rPr lang="en-US" altLang="x-none" dirty="0">
                <a:solidFill>
                  <a:srgbClr val="00836D"/>
                </a:solidFill>
                <a:latin typeface="Euclid Circular A Light" panose="020B0304000000000000" pitchFamily="34" charset="0"/>
                <a:ea typeface="Euclid Circular A Light" panose="020B0304000000000000" pitchFamily="34" charset="0"/>
              </a:rPr>
              <a:t>nu au un plan </a:t>
            </a:r>
            <a:r>
              <a:rPr lang="en-US" altLang="x-none" dirty="0" err="1">
                <a:solidFill>
                  <a:srgbClr val="00836D"/>
                </a:solidFill>
                <a:latin typeface="Euclid Circular A Light" panose="020B0304000000000000" pitchFamily="34" charset="0"/>
                <a:ea typeface="Euclid Circular A Light" panose="020B0304000000000000" pitchFamily="34" charset="0"/>
              </a:rPr>
              <a:t>formalizat</a:t>
            </a:r>
            <a:r>
              <a:rPr lang="en-US" altLang="x-none" dirty="0">
                <a:solidFill>
                  <a:srgbClr val="00836D"/>
                </a:solidFill>
                <a:latin typeface="Euclid Circular A Light" panose="020B0304000000000000" pitchFamily="34" charset="0"/>
                <a:ea typeface="Euclid Circular A Light" panose="020B0304000000000000" pitchFamily="34" charset="0"/>
              </a:rPr>
              <a:t> cu </a:t>
            </a:r>
            <a:r>
              <a:rPr lang="en-US" altLang="x-none" dirty="0" err="1">
                <a:solidFill>
                  <a:srgbClr val="00836D"/>
                </a:solidFill>
                <a:latin typeface="Euclid Circular A Light" panose="020B0304000000000000" pitchFamily="34" charset="0"/>
                <a:ea typeface="Euclid Circular A Light" panose="020B0304000000000000" pitchFamily="34" charset="0"/>
              </a:rPr>
              <a:t>privire</a:t>
            </a:r>
            <a:r>
              <a:rPr lang="en-US" altLang="x-none" dirty="0">
                <a:solidFill>
                  <a:srgbClr val="00836D"/>
                </a:solidFill>
                <a:latin typeface="Euclid Circular A Light" panose="020B0304000000000000" pitchFamily="34" charset="0"/>
                <a:ea typeface="Euclid Circular A Light" panose="020B0304000000000000" pitchFamily="34" charset="0"/>
              </a:rPr>
              <a:t> la </a:t>
            </a:r>
            <a:r>
              <a:rPr lang="en-US" altLang="x-none" dirty="0" err="1">
                <a:solidFill>
                  <a:srgbClr val="00836D"/>
                </a:solidFill>
                <a:latin typeface="Euclid Circular A Light" panose="020B0304000000000000" pitchFamily="34" charset="0"/>
                <a:ea typeface="Euclid Circular A Light" panose="020B0304000000000000" pitchFamily="34" charset="0"/>
              </a:rPr>
              <a:t>ieșirea</a:t>
            </a:r>
            <a:r>
              <a:rPr lang="en-US" altLang="x-none" dirty="0">
                <a:solidFill>
                  <a:srgbClr val="00836D"/>
                </a:solidFill>
                <a:latin typeface="Euclid Circular A Light" panose="020B0304000000000000" pitchFamily="34" charset="0"/>
                <a:ea typeface="Euclid Circular A Light" panose="020B0304000000000000" pitchFamily="34" charset="0"/>
              </a:rPr>
              <a:t> lor din propria </a:t>
            </a:r>
            <a:r>
              <a:rPr lang="en-US" altLang="x-none" dirty="0" err="1">
                <a:solidFill>
                  <a:srgbClr val="00836D"/>
                </a:solidFill>
                <a:latin typeface="Euclid Circular A Light" panose="020B0304000000000000" pitchFamily="34" charset="0"/>
                <a:ea typeface="Euclid Circular A Light" panose="020B0304000000000000" pitchFamily="34" charset="0"/>
              </a:rPr>
              <a:t>afacere</a:t>
            </a:r>
            <a:r>
              <a:rPr lang="en-US" altLang="x-none" dirty="0">
                <a:solidFill>
                  <a:srgbClr val="00836D"/>
                </a:solidFill>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ceea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ce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denotă</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lipsa</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unei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planificări</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prealabile</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în</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acest</a:t>
            </a:r>
            <a:r>
              <a:rPr lang="en-US" altLang="x-none" dirty="0">
                <a:latin typeface="Euclid Circular A Light" panose="020B0304000000000000" pitchFamily="34" charset="0"/>
                <a:ea typeface="Euclid Circular A Light" panose="020B0304000000000000" pitchFamily="34" charset="0"/>
              </a:rPr>
              <a:t> </a:t>
            </a:r>
            <a:r>
              <a:rPr lang="en-US" altLang="x-none" dirty="0" err="1">
                <a:latin typeface="Euclid Circular A Light" panose="020B0304000000000000" pitchFamily="34" charset="0"/>
                <a:ea typeface="Euclid Circular A Light" panose="020B0304000000000000" pitchFamily="34" charset="0"/>
              </a:rPr>
              <a:t>sens.</a:t>
            </a:r>
            <a:r>
              <a:rPr lang="en-US" altLang="x-none" dirty="0">
                <a:latin typeface="Euclid Circular A Light" panose="020B0304000000000000" pitchFamily="34" charset="0"/>
                <a:ea typeface="Euclid Circular A Light" panose="020B0304000000000000" pitchFamily="34" charset="0"/>
              </a:rPr>
              <a:t> </a:t>
            </a:r>
          </a:p>
        </p:txBody>
      </p:sp>
      <p:graphicFrame>
        <p:nvGraphicFramePr>
          <p:cNvPr id="5" name="Diagramă 4">
            <a:extLst>
              <a:ext uri="{FF2B5EF4-FFF2-40B4-BE49-F238E27FC236}">
                <a16:creationId xmlns:a16="http://schemas.microsoft.com/office/drawing/2014/main" id="{23EA55CB-0F3E-244A-5746-02E2716D1A98}"/>
              </a:ext>
            </a:extLst>
          </p:cNvPr>
          <p:cNvGraphicFramePr/>
          <p:nvPr>
            <p:extLst>
              <p:ext uri="{D42A27DB-BD31-4B8C-83A1-F6EECF244321}">
                <p14:modId xmlns:p14="http://schemas.microsoft.com/office/powerpoint/2010/main" val="3308339132"/>
              </p:ext>
            </p:extLst>
          </p:nvPr>
        </p:nvGraphicFramePr>
        <p:xfrm>
          <a:off x="5385816" y="625683"/>
          <a:ext cx="6440424" cy="555128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green and gold logo&#10;&#10;Description automatically generated">
            <a:extLst>
              <a:ext uri="{FF2B5EF4-FFF2-40B4-BE49-F238E27FC236}">
                <a16:creationId xmlns:a16="http://schemas.microsoft.com/office/drawing/2014/main" id="{5F2C4565-037C-62B9-F105-C09C58708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2573" y="297001"/>
            <a:ext cx="803667" cy="803667"/>
          </a:xfrm>
          <a:prstGeom prst="rect">
            <a:avLst/>
          </a:prstGeom>
        </p:spPr>
      </p:pic>
    </p:spTree>
    <p:extLst>
      <p:ext uri="{BB962C8B-B14F-4D97-AF65-F5344CB8AC3E}">
        <p14:creationId xmlns:p14="http://schemas.microsoft.com/office/powerpoint/2010/main" val="10823697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1623</Words>
  <Application>Microsoft Office PowerPoint</Application>
  <PresentationFormat>Widescreen</PresentationFormat>
  <Paragraphs>171</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Calibri</vt:lpstr>
      <vt:lpstr>Cambria</vt:lpstr>
      <vt:lpstr>Euclid Circular A</vt:lpstr>
      <vt:lpstr>Euclid Circular 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Concluzii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Laurentiu Stan</dc:creator>
  <cp:lastModifiedBy>Comunicare</cp:lastModifiedBy>
  <cp:revision>13</cp:revision>
  <dcterms:created xsi:type="dcterms:W3CDTF">2024-09-01T10:02:01Z</dcterms:created>
  <dcterms:modified xsi:type="dcterms:W3CDTF">2024-09-05T10:08:13Z</dcterms:modified>
</cp:coreProperties>
</file>