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1" r:id="rId4"/>
  </p:sldMasterIdLst>
  <p:notesMasterIdLst>
    <p:notesMasterId r:id="rId16"/>
  </p:notesMasterIdLst>
  <p:handoutMasterIdLst>
    <p:handoutMasterId r:id="rId17"/>
  </p:handoutMasterIdLst>
  <p:sldIdLst>
    <p:sldId id="261" r:id="rId5"/>
    <p:sldId id="278" r:id="rId6"/>
    <p:sldId id="262" r:id="rId7"/>
    <p:sldId id="279" r:id="rId8"/>
    <p:sldId id="275" r:id="rId9"/>
    <p:sldId id="274" r:id="rId10"/>
    <p:sldId id="269" r:id="rId11"/>
    <p:sldId id="268" r:id="rId12"/>
    <p:sldId id="276" r:id="rId13"/>
    <p:sldId id="267" r:id="rId14"/>
    <p:sldId id="277"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Malgun Gothic" panose="020B0503020000020004" pitchFamily="34" charset="-127"/>
      <p:regular r:id="rId22"/>
      <p:bold r:id="rId23"/>
    </p:embeddedFont>
    <p:embeddedFont>
      <p:font typeface="Nunito Sans" panose="00000500000000000000" pitchFamily="2" charset="0"/>
      <p:regular r:id="rId24"/>
      <p:bold r:id="rId25"/>
      <p:italic r:id="rId26"/>
      <p:boldItalic r:id="rId27"/>
    </p:embeddedFont>
    <p:embeddedFont>
      <p:font typeface="Nunito Sans Black" panose="00000A00000000000000" pitchFamily="2" charset="0"/>
      <p:bold r:id="rId28"/>
      <p:boldItalic r:id="rId29"/>
    </p:embeddedFont>
    <p:embeddedFont>
      <p:font typeface="Nunito Sans Light" panose="00000400000000000000" pitchFamily="2" charset="0"/>
      <p:regular r:id="rId30"/>
      <p:italic r:id="rId31"/>
    </p:embeddedFont>
    <p:embeddedFont>
      <p:font typeface="Palatino Linotype" panose="02040502050505030304" pitchFamily="18"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4" userDrawn="1">
          <p15:clr>
            <a:srgbClr val="A4A3A4"/>
          </p15:clr>
        </p15:guide>
        <p15:guide id="10" orient="horz" pos="64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FC1411-1D65-8E19-5023-A7E7D9404172}" name="Oana Munteanu" initials="OM" userId="S::oana.munteanu@citr.ro::f357c075-3322-4695-a77c-acabf20bcae7" providerId="AD"/>
  <p188:author id="{AAD62473-94FF-B6BD-B781-B19C5BB087FE}" name="Mihaela Kovacs" initials="MK" userId="S::mihaela.kovacs@impetumgroup.com::79d5a006-08aa-4d4e-9799-c8d1f01a89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haela Kovacs" initials="MK" lastIdx="18" clrIdx="0">
    <p:extLst>
      <p:ext uri="{19B8F6BF-5375-455C-9EA6-DF929625EA0E}">
        <p15:presenceInfo xmlns:p15="http://schemas.microsoft.com/office/powerpoint/2012/main" userId="S::mihaela.kovacs@impetumgroup.com::79d5a006-08aa-4d4e-9799-c8d1f01a89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B9102C"/>
    <a:srgbClr val="DB2C30"/>
    <a:srgbClr val="002984"/>
    <a:srgbClr val="E5E5E5"/>
    <a:srgbClr val="919191"/>
    <a:srgbClr val="3C6DA5"/>
    <a:srgbClr val="303C46"/>
    <a:srgbClr val="40505D"/>
    <a:srgbClr val="506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5097" autoAdjust="0"/>
  </p:normalViewPr>
  <p:slideViewPr>
    <p:cSldViewPr snapToGrid="0">
      <p:cViewPr varScale="1">
        <p:scale>
          <a:sx n="79" d="100"/>
          <a:sy n="79" d="100"/>
        </p:scale>
        <p:origin x="1306" y="77"/>
      </p:cViewPr>
      <p:guideLst>
        <p:guide pos="384"/>
        <p:guide orient="horz" pos="64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0" d="100"/>
          <a:sy n="80" d="100"/>
        </p:scale>
        <p:origin x="231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haela Kovacs" userId="79d5a006-08aa-4d4e-9799-c8d1f01a899f" providerId="ADAL" clId="{1C3A7545-FBF5-49C9-A1A4-930BA7737722}"/>
    <pc:docChg chg="custSel modSld">
      <pc:chgData name="Mihaela Kovacs" userId="79d5a006-08aa-4d4e-9799-c8d1f01a899f" providerId="ADAL" clId="{1C3A7545-FBF5-49C9-A1A4-930BA7737722}" dt="2023-09-04T09:25:55.256" v="101" actId="20577"/>
      <pc:docMkLst>
        <pc:docMk/>
      </pc:docMkLst>
      <pc:sldChg chg="modSp mod">
        <pc:chgData name="Mihaela Kovacs" userId="79d5a006-08aa-4d4e-9799-c8d1f01a899f" providerId="ADAL" clId="{1C3A7545-FBF5-49C9-A1A4-930BA7737722}" dt="2023-09-04T09:25:55.256" v="101" actId="20577"/>
        <pc:sldMkLst>
          <pc:docMk/>
          <pc:sldMk cId="3651270840" sldId="261"/>
        </pc:sldMkLst>
        <pc:spChg chg="mod">
          <ac:chgData name="Mihaela Kovacs" userId="79d5a006-08aa-4d4e-9799-c8d1f01a899f" providerId="ADAL" clId="{1C3A7545-FBF5-49C9-A1A4-930BA7737722}" dt="2023-09-04T09:25:55.256" v="101" actId="20577"/>
          <ac:spMkLst>
            <pc:docMk/>
            <pc:sldMk cId="3651270840" sldId="261"/>
            <ac:spMk id="5" creationId="{DB71938E-BF77-4DB2-855B-EEF3F9DE81B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3-EA23-4E54-A430-8F4B014C0F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EA23-4E54-A430-8F4B014C0F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EA23-4E54-A430-8F4B014C0F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EA23-4E54-A430-8F4B014C0FD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45A-4134-B3EF-3C3A41FA0ABA}"/>
              </c:ext>
            </c:extLst>
          </c:dPt>
          <c:dLbls>
            <c:dLbl>
              <c:idx val="0"/>
              <c:layout>
                <c:manualLayout>
                  <c:x val="-9.3586323302204136E-2"/>
                  <c:y val="1.038233748246717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23-4E54-A430-8F4B014C0FD2}"/>
                </c:ext>
              </c:extLst>
            </c:dLbl>
            <c:dLbl>
              <c:idx val="1"/>
              <c:layout>
                <c:manualLayout>
                  <c:x val="4.5989898962146301E-2"/>
                  <c:y val="6.0770107161480333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550542748468835"/>
                      <c:h val="0.17107350155864648"/>
                    </c:manualLayout>
                  </c15:layout>
                </c:ext>
                <c:ext xmlns:c16="http://schemas.microsoft.com/office/drawing/2014/chart" uri="{C3380CC4-5D6E-409C-BE32-E72D297353CC}">
                  <c16:uniqueId val="{00000004-EA23-4E54-A430-8F4B014C0FD2}"/>
                </c:ext>
              </c:extLst>
            </c:dLbl>
            <c:dLbl>
              <c:idx val="2"/>
              <c:layout>
                <c:manualLayout>
                  <c:x val="-4.2464930428674406E-2"/>
                  <c:y val="0"/>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5502943948215088"/>
                      <c:h val="0.17107350155864648"/>
                    </c:manualLayout>
                  </c15:layout>
                </c:ext>
                <c:ext xmlns:c16="http://schemas.microsoft.com/office/drawing/2014/chart" uri="{C3380CC4-5D6E-409C-BE32-E72D297353CC}">
                  <c16:uniqueId val="{00000001-EA23-4E54-A430-8F4B014C0FD2}"/>
                </c:ext>
              </c:extLst>
            </c:dLbl>
            <c:dLbl>
              <c:idx val="3"/>
              <c:layout>
                <c:manualLayout>
                  <c:x val="-7.9645498996703909E-2"/>
                  <c:y val="-9.5892782539012814E-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23-4E54-A430-8F4B014C0FD2}"/>
                </c:ext>
              </c:extLst>
            </c:dLbl>
            <c:dLbl>
              <c:idx val="4"/>
              <c:layout>
                <c:manualLayout>
                  <c:x val="-9.6321614016899579E-2"/>
                  <c:y val="1.33957033813350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5A-4134-B3EF-3C3A41FA0A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FGA</c:v>
                </c:pt>
                <c:pt idx="1">
                  <c:v>ASIGURAȚI </c:v>
                </c:pt>
                <c:pt idx="2">
                  <c:v>ASIGURĂTORI ȘI REASIGURĂTORI</c:v>
                </c:pt>
                <c:pt idx="3">
                  <c:v>BĂNCI</c:v>
                </c:pt>
                <c:pt idx="4">
                  <c:v>BAAR</c:v>
                </c:pt>
              </c:strCache>
            </c:strRef>
          </c:cat>
          <c:val>
            <c:numRef>
              <c:f>Sheet1!$B$2:$B$6</c:f>
              <c:numCache>
                <c:formatCode>_(* #,##0.00_);_(* \(#,##0.00\);_(* "-"??_);_(@_)</c:formatCode>
                <c:ptCount val="5"/>
                <c:pt idx="0">
                  <c:v>2.1429999999999998</c:v>
                </c:pt>
                <c:pt idx="1">
                  <c:v>1.524</c:v>
                </c:pt>
                <c:pt idx="2">
                  <c:v>0.61299999999999999</c:v>
                </c:pt>
                <c:pt idx="3">
                  <c:v>0.59799999999999998</c:v>
                </c:pt>
                <c:pt idx="4">
                  <c:v>0.16</c:v>
                </c:pt>
              </c:numCache>
            </c:numRef>
          </c:val>
          <c:extLst>
            <c:ext xmlns:c16="http://schemas.microsoft.com/office/drawing/2014/chart" uri="{C3380CC4-5D6E-409C-BE32-E72D297353CC}">
              <c16:uniqueId val="{00000000-EA23-4E54-A430-8F4B014C0FD2}"/>
            </c:ext>
          </c:extLst>
        </c:ser>
        <c:dLbls>
          <c:dLblPos val="bestFit"/>
          <c:showLegendKey val="0"/>
          <c:showVal val="1"/>
          <c:showCatName val="0"/>
          <c:showSerName val="0"/>
          <c:showPercent val="0"/>
          <c:showBubbleSize val="0"/>
          <c:showLeaderLines val="1"/>
        </c:dLbls>
        <c:firstSliceAng val="21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sz="1400" b="1" i="0" u="none" strike="noStrike" baseline="0" dirty="0">
                <a:effectLst/>
              </a:rPr>
              <a:t>Cotă de piață RCA </a:t>
            </a:r>
            <a:endParaRPr lang="en-US" sz="1400" b="1" dirty="0"/>
          </a:p>
        </c:rich>
      </c:tx>
      <c:layout>
        <c:manualLayout>
          <c:xMode val="edge"/>
          <c:yMode val="edge"/>
          <c:x val="1.5355437992125999E-2"/>
          <c:y val="2.1602377622318147E-2"/>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13473986489442261"/>
          <c:y val="0.28966127018612431"/>
          <c:w val="0.83809903400192676"/>
          <c:h val="0.48396497633649044"/>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4"/>
              <c:tx>
                <c:rich>
                  <a:bodyPr/>
                  <a:lstStyle/>
                  <a:p>
                    <a:r>
                      <a:rPr lang="en-US" dirty="0"/>
                      <a:t>27%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593-4999-AD99-3131B2B32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0.00%</c:formatCode>
                <c:ptCount val="5"/>
                <c:pt idx="0">
                  <c:v>0.32290000000000002</c:v>
                </c:pt>
                <c:pt idx="1">
                  <c:v>0.31369999999999998</c:v>
                </c:pt>
                <c:pt idx="2">
                  <c:v>0.35389999999999999</c:v>
                </c:pt>
                <c:pt idx="3">
                  <c:v>0.32700000000000001</c:v>
                </c:pt>
                <c:pt idx="4" formatCode="0%">
                  <c:v>0.27</c:v>
                </c:pt>
              </c:numCache>
            </c:numRef>
          </c:val>
          <c:smooth val="0"/>
          <c:extLst>
            <c:ext xmlns:c16="http://schemas.microsoft.com/office/drawing/2014/chart" uri="{C3380CC4-5D6E-409C-BE32-E72D297353CC}">
              <c16:uniqueId val="{00000000-532D-46C2-BB27-31B03864A668}"/>
            </c:ext>
          </c:extLst>
        </c:ser>
        <c:dLbls>
          <c:dLblPos val="t"/>
          <c:showLegendKey val="0"/>
          <c:showVal val="1"/>
          <c:showCatName val="0"/>
          <c:showSerName val="0"/>
          <c:showPercent val="0"/>
          <c:showBubbleSize val="0"/>
        </c:dLbls>
        <c:smooth val="0"/>
        <c:axId val="758151920"/>
        <c:axId val="776211120"/>
      </c:lineChart>
      <c:catAx>
        <c:axId val="7581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o-RO"/>
          </a:p>
        </c:txPr>
        <c:crossAx val="776211120"/>
        <c:crosses val="autoZero"/>
        <c:auto val="1"/>
        <c:lblAlgn val="ctr"/>
        <c:lblOffset val="100"/>
        <c:noMultiLvlLbl val="0"/>
      </c:catAx>
      <c:valAx>
        <c:axId val="776211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o-RO"/>
          </a:p>
        </c:txPr>
        <c:crossAx val="75815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alpha val="45000"/>
      </a:schemeClr>
    </a:solidFill>
    <a:ln>
      <a:noFill/>
    </a:ln>
    <a:effectLst/>
  </c:spPr>
  <c:txPr>
    <a:bodyPr/>
    <a:lstStyle/>
    <a:p>
      <a:pPr>
        <a:defRPr/>
      </a:pPr>
      <a:endParaRPr lang="ro-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0203-430E-9EBF-E48A9695516C}"/>
              </c:ext>
            </c:extLst>
          </c:dPt>
          <c:dPt>
            <c:idx val="1"/>
            <c:bubble3D val="0"/>
            <c:spPr>
              <a:solidFill>
                <a:schemeClr val="accent2"/>
              </a:solidFill>
              <a:ln>
                <a:noFill/>
              </a:ln>
              <a:effectLst/>
            </c:spPr>
            <c:extLst>
              <c:ext xmlns:c16="http://schemas.microsoft.com/office/drawing/2014/chart" uri="{C3380CC4-5D6E-409C-BE32-E72D297353CC}">
                <c16:uniqueId val="{00000003-0203-430E-9EBF-E48A9695516C}"/>
              </c:ext>
            </c:extLst>
          </c:dPt>
          <c:dPt>
            <c:idx val="2"/>
            <c:bubble3D val="0"/>
            <c:spPr>
              <a:solidFill>
                <a:schemeClr val="accent3"/>
              </a:solidFill>
              <a:ln>
                <a:noFill/>
              </a:ln>
              <a:effectLst/>
            </c:spPr>
            <c:extLst>
              <c:ext xmlns:c16="http://schemas.microsoft.com/office/drawing/2014/chart" uri="{C3380CC4-5D6E-409C-BE32-E72D297353CC}">
                <c16:uniqueId val="{00000005-0203-430E-9EBF-E48A9695516C}"/>
              </c:ext>
            </c:extLst>
          </c:dPt>
          <c:dPt>
            <c:idx val="3"/>
            <c:bubble3D val="0"/>
            <c:spPr>
              <a:solidFill>
                <a:schemeClr val="accent4"/>
              </a:solidFill>
              <a:ln>
                <a:noFill/>
              </a:ln>
              <a:effectLst/>
            </c:spPr>
            <c:extLst>
              <c:ext xmlns:c16="http://schemas.microsoft.com/office/drawing/2014/chart" uri="{C3380CC4-5D6E-409C-BE32-E72D297353CC}">
                <c16:uniqueId val="{00000007-0203-430E-9EBF-E48A9695516C}"/>
              </c:ext>
            </c:extLst>
          </c:dPt>
          <c:dPt>
            <c:idx val="4"/>
            <c:bubble3D val="0"/>
            <c:spPr>
              <a:solidFill>
                <a:schemeClr val="accent5"/>
              </a:solidFill>
              <a:ln>
                <a:noFill/>
              </a:ln>
              <a:effectLst/>
            </c:spPr>
            <c:extLst>
              <c:ext xmlns:c16="http://schemas.microsoft.com/office/drawing/2014/chart" uri="{C3380CC4-5D6E-409C-BE32-E72D297353CC}">
                <c16:uniqueId val="{00000009-0203-430E-9EBF-E48A9695516C}"/>
              </c:ext>
            </c:extLst>
          </c:dPt>
          <c:dPt>
            <c:idx val="5"/>
            <c:bubble3D val="0"/>
            <c:spPr>
              <a:solidFill>
                <a:schemeClr val="accent6"/>
              </a:solidFill>
              <a:ln>
                <a:noFill/>
              </a:ln>
              <a:effectLst/>
            </c:spPr>
            <c:extLst>
              <c:ext xmlns:c16="http://schemas.microsoft.com/office/drawing/2014/chart" uri="{C3380CC4-5D6E-409C-BE32-E72D297353CC}">
                <c16:uniqueId val="{0000000B-0203-430E-9EBF-E48A9695516C}"/>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0203-430E-9EBF-E48A9695516C}"/>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0203-430E-9EBF-E48A9695516C}"/>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0203-430E-9EBF-E48A9695516C}"/>
              </c:ext>
            </c:extLst>
          </c:dPt>
          <c:dLbls>
            <c:dLbl>
              <c:idx val="0"/>
              <c:layout>
                <c:manualLayout>
                  <c:x val="1.6868485253191543E-2"/>
                  <c:y val="-2.8298112615144654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1ACE6D1-E8EE-4E06-BC72-7CBBD52A7421}" type="CATEGORYNAME">
                      <a:rPr lang="en-US" smtClean="0"/>
                      <a:pPr>
                        <a:defRPr/>
                      </a:pPr>
                      <a:t>[CATEGORY NAME]</a:t>
                    </a:fld>
                    <a:r>
                      <a:rPr lang="en-US" baseline="0" dirty="0"/>
                      <a:t>
</a:t>
                    </a:r>
                    <a:fld id="{9A5DD878-C6DF-4A6C-AEB4-A8ECFBDDE7A3}" type="PERCENTAGE">
                      <a:rPr lang="en-US" baseline="0" smtClean="0"/>
                      <a:pPr>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03-430E-9EBF-E48A9695516C}"/>
                </c:ext>
              </c:extLst>
            </c:dLbl>
            <c:dLbl>
              <c:idx val="1"/>
              <c:layout>
                <c:manualLayout>
                  <c:x val="2.1085606566489456E-2"/>
                  <c:y val="-1.029022276914360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7AF5F84D-6A03-4456-897A-3329B53822FA}" type="CATEGORYNAME">
                      <a:rPr lang="en-US" smtClean="0"/>
                      <a:pPr>
                        <a:defRPr>
                          <a:solidFill>
                            <a:schemeClr val="accent1"/>
                          </a:solidFill>
                        </a:defRPr>
                      </a:pPr>
                      <a:t>[CATEGORY NAME]</a:t>
                    </a:fld>
                    <a:r>
                      <a:rPr lang="en-US" baseline="0" dirty="0"/>
                      <a:t>
</a:t>
                    </a:r>
                    <a:fld id="{A901D2F3-DCF4-4642-BB01-271B42206B54}" type="PERCENTAGE">
                      <a:rPr lang="en-US" baseline="0" smtClean="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03-430E-9EBF-E48A9695516C}"/>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fld id="{5DFEB6D4-9E10-43FC-818F-12DF7987A3BD}" type="CATEGORYNAME">
                      <a:rPr lang="en-US" smtClean="0">
                        <a:solidFill>
                          <a:schemeClr val="tx1">
                            <a:lumMod val="75000"/>
                            <a:lumOff val="25000"/>
                          </a:schemeClr>
                        </a:solidFill>
                      </a:rPr>
                      <a:pPr>
                        <a:defRPr>
                          <a:solidFill>
                            <a:schemeClr val="tx1">
                              <a:lumMod val="75000"/>
                              <a:lumOff val="25000"/>
                            </a:schemeClr>
                          </a:solidFill>
                        </a:defRPr>
                      </a:pPr>
                      <a:t>[CATEGORY NAME]</a:t>
                    </a:fld>
                    <a:r>
                      <a:rPr lang="en-US" baseline="0" dirty="0">
                        <a:solidFill>
                          <a:schemeClr val="tx1">
                            <a:lumMod val="75000"/>
                            <a:lumOff val="25000"/>
                          </a:schemeClr>
                        </a:solidFill>
                      </a:rPr>
                      <a:t>
</a:t>
                    </a:r>
                    <a:fld id="{52FC2428-9154-4982-82A8-C3C0A012F321}" type="PERCENTAGE">
                      <a:rPr lang="en-US" baseline="0" smtClean="0">
                        <a:solidFill>
                          <a:schemeClr val="tx1">
                            <a:lumMod val="75000"/>
                            <a:lumOff val="25000"/>
                          </a:schemeClr>
                        </a:solidFill>
                      </a:rPr>
                      <a:pPr>
                        <a:defRPr>
                          <a:solidFill>
                            <a:schemeClr val="tx1">
                              <a:lumMod val="75000"/>
                              <a:lumOff val="25000"/>
                            </a:schemeClr>
                          </a:solidFill>
                        </a:defRPr>
                      </a:pPr>
                      <a:t>[PERCENTAGE]</a:t>
                    </a:fld>
                    <a:endParaRPr lang="en-US"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endParaRPr lang="ro-RO"/>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03-430E-9EBF-E48A9695516C}"/>
                </c:ext>
              </c:extLst>
            </c:dLbl>
            <c:dLbl>
              <c:idx val="3"/>
              <c:layout>
                <c:manualLayout>
                  <c:x val="-1.8699634381424713E-17"/>
                  <c:y val="2.296211251435132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fld id="{23993670-E1F4-438B-93AC-2E6A1A6188DB}" type="CATEGORYNAME">
                      <a:rPr lang="en-US" smtClean="0">
                        <a:solidFill>
                          <a:schemeClr val="tx1">
                            <a:lumMod val="75000"/>
                            <a:lumOff val="25000"/>
                          </a:schemeClr>
                        </a:solidFill>
                      </a:rPr>
                      <a:pPr>
                        <a:defRPr>
                          <a:solidFill>
                            <a:schemeClr val="tx1">
                              <a:lumMod val="75000"/>
                              <a:lumOff val="25000"/>
                            </a:schemeClr>
                          </a:solidFill>
                        </a:defRPr>
                      </a:pPr>
                      <a:t>[CATEGORY NAME]</a:t>
                    </a:fld>
                    <a:r>
                      <a:rPr lang="en-US" baseline="0" dirty="0">
                        <a:solidFill>
                          <a:schemeClr val="tx1">
                            <a:lumMod val="75000"/>
                            <a:lumOff val="25000"/>
                          </a:schemeClr>
                        </a:solidFill>
                      </a:rPr>
                      <a:t>
</a:t>
                    </a:r>
                    <a:fld id="{1FF9057A-20BB-4B27-8567-6EB3A35DBFA9}" type="PERCENTAGE">
                      <a:rPr lang="en-US" baseline="0" smtClean="0">
                        <a:solidFill>
                          <a:schemeClr val="tx1">
                            <a:lumMod val="75000"/>
                            <a:lumOff val="25000"/>
                          </a:schemeClr>
                        </a:solidFill>
                      </a:rPr>
                      <a:pPr>
                        <a:defRPr>
                          <a:solidFill>
                            <a:schemeClr val="tx1">
                              <a:lumMod val="75000"/>
                              <a:lumOff val="25000"/>
                            </a:schemeClr>
                          </a:solidFill>
                        </a:defRPr>
                      </a:pPr>
                      <a:t>[PERCENTAGE]</a:t>
                    </a:fld>
                    <a:endParaRPr lang="en-US"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203-430E-9EBF-E48A9695516C}"/>
                </c:ext>
              </c:extLst>
            </c:dLbl>
            <c:dLbl>
              <c:idx val="4"/>
              <c:layout>
                <c:manualLayout>
                  <c:x val="-1.2239902080783354E-2"/>
                  <c:y val="1.530807500956747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fld id="{F43A2DC2-07A3-4E92-BE14-1F313602B9FF}" type="CATEGORYNAME">
                      <a:rPr lang="en-US" smtClean="0">
                        <a:solidFill>
                          <a:schemeClr val="tx1">
                            <a:lumMod val="75000"/>
                            <a:lumOff val="25000"/>
                          </a:schemeClr>
                        </a:solidFill>
                      </a:rPr>
                      <a:pPr>
                        <a:defRPr>
                          <a:solidFill>
                            <a:schemeClr val="tx1">
                              <a:lumMod val="75000"/>
                              <a:lumOff val="25000"/>
                            </a:schemeClr>
                          </a:solidFill>
                        </a:defRPr>
                      </a:pPr>
                      <a:t>[CATEGORY NAME]</a:t>
                    </a:fld>
                    <a:r>
                      <a:rPr lang="en-US" baseline="0" dirty="0">
                        <a:solidFill>
                          <a:schemeClr val="tx1">
                            <a:lumMod val="75000"/>
                            <a:lumOff val="25000"/>
                          </a:schemeClr>
                        </a:solidFill>
                      </a:rPr>
                      <a:t>
</a:t>
                    </a:r>
                    <a:fld id="{B6A3980D-D523-46D3-9AE0-0FBD3B0F66B8}" type="PERCENTAGE">
                      <a:rPr lang="en-US" baseline="0" smtClean="0">
                        <a:solidFill>
                          <a:schemeClr val="tx1">
                            <a:lumMod val="75000"/>
                            <a:lumOff val="25000"/>
                          </a:schemeClr>
                        </a:solidFill>
                      </a:rPr>
                      <a:pPr>
                        <a:defRPr>
                          <a:solidFill>
                            <a:schemeClr val="tx1">
                              <a:lumMod val="75000"/>
                              <a:lumOff val="25000"/>
                            </a:schemeClr>
                          </a:solidFill>
                        </a:defRPr>
                      </a:pPr>
                      <a:t>[PERCENTAGE]</a:t>
                    </a:fld>
                    <a:endParaRPr lang="en-US"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203-430E-9EBF-E48A9695516C}"/>
                </c:ext>
              </c:extLst>
            </c:dLbl>
            <c:dLbl>
              <c:idx val="5"/>
              <c:layout>
                <c:manualLayout>
                  <c:x val="-3.263973888208898E-2"/>
                  <c:y val="1.913509376195939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fld id="{313B308C-4C89-4DD9-AD9C-61A5C778A468}" type="CATEGORYNAME">
                      <a:rPr lang="en-US" smtClean="0">
                        <a:solidFill>
                          <a:schemeClr val="tx1">
                            <a:lumMod val="75000"/>
                            <a:lumOff val="25000"/>
                          </a:schemeClr>
                        </a:solidFill>
                      </a:rPr>
                      <a:pPr>
                        <a:defRPr>
                          <a:solidFill>
                            <a:schemeClr val="tx1">
                              <a:lumMod val="75000"/>
                              <a:lumOff val="25000"/>
                            </a:schemeClr>
                          </a:solidFill>
                        </a:defRPr>
                      </a:pPr>
                      <a:t>[CATEGORY NAME]</a:t>
                    </a:fld>
                    <a:r>
                      <a:rPr lang="en-US" baseline="0" dirty="0">
                        <a:solidFill>
                          <a:schemeClr val="tx1">
                            <a:lumMod val="75000"/>
                            <a:lumOff val="25000"/>
                          </a:schemeClr>
                        </a:solidFill>
                      </a:rPr>
                      <a:t>
</a:t>
                    </a:r>
                    <a:fld id="{E803A2E4-F993-47D8-84FD-049DED5E48A5}" type="PERCENTAGE">
                      <a:rPr lang="en-US" baseline="0" smtClean="0">
                        <a:solidFill>
                          <a:schemeClr val="tx1">
                            <a:lumMod val="75000"/>
                            <a:lumOff val="25000"/>
                          </a:schemeClr>
                        </a:solidFill>
                      </a:rPr>
                      <a:pPr>
                        <a:defRPr>
                          <a:solidFill>
                            <a:schemeClr val="tx1">
                              <a:lumMod val="75000"/>
                              <a:lumOff val="25000"/>
                            </a:schemeClr>
                          </a:solidFill>
                        </a:defRPr>
                      </a:pPr>
                      <a:t>[PERCENTAGE]</a:t>
                    </a:fld>
                    <a:endParaRPr lang="en-US"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203-430E-9EBF-E48A9695516C}"/>
                </c:ext>
              </c:extLst>
            </c:dLbl>
            <c:dLbl>
              <c:idx val="6"/>
              <c:layout>
                <c:manualLayout>
                  <c:x val="-4.4879640962872294E-2"/>
                  <c:y val="1.530807500956754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84676865-4B9F-4209-9828-6055DD743ED1}" type="CATEGORYNAME">
                      <a:rPr lang="en-US" smtClean="0"/>
                      <a:pPr>
                        <a:defRPr>
                          <a:solidFill>
                            <a:schemeClr val="accent1"/>
                          </a:solidFill>
                        </a:defRPr>
                      </a:pPr>
                      <a:t>[CATEGORY NAME]</a:t>
                    </a:fld>
                    <a:r>
                      <a:rPr lang="en-US" baseline="0" dirty="0"/>
                      <a:t>
</a:t>
                    </a:r>
                    <a:fld id="{2BB12F88-AFAB-417B-966A-143B483F6453}" type="PERCENTAGE">
                      <a:rPr lang="en-US" baseline="0" smtClean="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203-430E-9EBF-E48A9695516C}"/>
                </c:ext>
              </c:extLst>
            </c:dLbl>
            <c:dLbl>
              <c:idx val="7"/>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F2229BB2-D9C6-4A31-B9B2-2B634B138253}" type="CATEGORYNAME">
                      <a:rPr lang="en-US" smtClean="0"/>
                      <a:pPr>
                        <a:defRPr>
                          <a:solidFill>
                            <a:schemeClr val="accent1"/>
                          </a:solidFill>
                        </a:defRPr>
                      </a:pPr>
                      <a:t>[CATEGORY NAME]</a:t>
                    </a:fld>
                    <a:r>
                      <a:rPr lang="en-US" baseline="0" dirty="0"/>
                      <a:t>
</a:t>
                    </a:r>
                    <a:fld id="{7139E077-23E4-4D81-BE05-8ADF1C5FCB5B}"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ro-RO"/>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203-430E-9EBF-E48A9695516C}"/>
                </c:ext>
              </c:extLst>
            </c:dLbl>
            <c:dLbl>
              <c:idx val="8"/>
              <c:layout>
                <c:manualLayout>
                  <c:x val="5.0999592003263976E-2"/>
                  <c:y val="0"/>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B3B31FD-E38C-45E3-9D13-3DA0FA9B1248}" type="CATEGORYNAME">
                      <a:rPr lang="en-US" smtClean="0"/>
                      <a:pPr>
                        <a:defRPr>
                          <a:solidFill>
                            <a:schemeClr val="accent1"/>
                          </a:solidFill>
                        </a:defRPr>
                      </a:pPr>
                      <a:t>[CATEGORY NAME]</a:t>
                    </a:fld>
                    <a:r>
                      <a:rPr lang="en-US" baseline="0" dirty="0"/>
                      <a:t>
</a:t>
                    </a:r>
                    <a:fld id="{0365C056-48EF-46F1-A322-C43A826645D6}"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203-430E-9EBF-E48A9695516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Euroins România</c:v>
                </c:pt>
                <c:pt idx="1">
                  <c:v>Groupama</c:v>
                </c:pt>
                <c:pt idx="2">
                  <c:v>Allianz Țiriac</c:v>
                </c:pt>
                <c:pt idx="3">
                  <c:v>Grawe România</c:v>
                </c:pt>
                <c:pt idx="4">
                  <c:v>Axeria IARD</c:v>
                </c:pt>
                <c:pt idx="5">
                  <c:v>Asirom VIG</c:v>
                </c:pt>
                <c:pt idx="6">
                  <c:v>Hellas Direct</c:v>
                </c:pt>
                <c:pt idx="7">
                  <c:v>Omniasig VIG</c:v>
                </c:pt>
                <c:pt idx="8">
                  <c:v>Generali România</c:v>
                </c:pt>
              </c:strCache>
            </c:strRef>
          </c:cat>
          <c:val>
            <c:numRef>
              <c:f>Sheet1!$B$2:$B$10</c:f>
              <c:numCache>
                <c:formatCode>General</c:formatCode>
                <c:ptCount val="9"/>
                <c:pt idx="0">
                  <c:v>27</c:v>
                </c:pt>
                <c:pt idx="1">
                  <c:v>21.5</c:v>
                </c:pt>
                <c:pt idx="2">
                  <c:v>18.399999999999999</c:v>
                </c:pt>
                <c:pt idx="3">
                  <c:v>7.6</c:v>
                </c:pt>
                <c:pt idx="4">
                  <c:v>6.1</c:v>
                </c:pt>
                <c:pt idx="5">
                  <c:v>5.9</c:v>
                </c:pt>
                <c:pt idx="6">
                  <c:v>5</c:v>
                </c:pt>
                <c:pt idx="7">
                  <c:v>4.3</c:v>
                </c:pt>
                <c:pt idx="8">
                  <c:v>4.0999999999999996</c:v>
                </c:pt>
              </c:numCache>
            </c:numRef>
          </c:val>
          <c:extLst>
            <c:ext xmlns:c16="http://schemas.microsoft.com/office/drawing/2014/chart" uri="{C3380CC4-5D6E-409C-BE32-E72D297353CC}">
              <c16:uniqueId val="{00000012-0203-430E-9EBF-E48A9695516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7CEF279-2E15-4639-9B74-24AF331EBF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4E7E544A-78E0-43E2-9ADF-E7613557C8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0F90C4-2F4F-418E-A302-DCC75C5422B9}" type="datetimeFigureOut">
              <a:rPr lang="ko-KR" altLang="en-US" smtClean="0"/>
              <a:t>2023-09-04</a:t>
            </a:fld>
            <a:endParaRPr lang="ko-KR" altLang="en-US"/>
          </a:p>
        </p:txBody>
      </p:sp>
      <p:sp>
        <p:nvSpPr>
          <p:cNvPr id="4" name="바닥글 개체 틀 3">
            <a:extLst>
              <a:ext uri="{FF2B5EF4-FFF2-40B4-BE49-F238E27FC236}">
                <a16:creationId xmlns:a16="http://schemas.microsoft.com/office/drawing/2014/main" id="{CD14329D-A6E8-47B0-B12F-C7195E7B57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F6688D1B-D942-460E-ABC2-9DD359F79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991B10-EB8B-4D0E-9ABE-484E31D17EED}" type="slidenum">
              <a:rPr lang="ko-KR" altLang="en-US" smtClean="0"/>
              <a:t>‹#›</a:t>
            </a:fld>
            <a:endParaRPr lang="ko-KR" altLang="en-US"/>
          </a:p>
        </p:txBody>
      </p:sp>
    </p:spTree>
    <p:extLst>
      <p:ext uri="{BB962C8B-B14F-4D97-AF65-F5344CB8AC3E}">
        <p14:creationId xmlns:p14="http://schemas.microsoft.com/office/powerpoint/2010/main" val="535931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A84D0-09CB-457F-A9F1-AC1FBFD03692}" type="datetimeFigureOut">
              <a:rPr lang="ko-KR" altLang="en-US" smtClean="0"/>
              <a:t>2023-09-04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9B364-7A05-4171-A3A2-3E03EC49ED10}" type="slidenum">
              <a:rPr lang="ko-KR" altLang="en-US" smtClean="0"/>
              <a:t>‹#›</a:t>
            </a:fld>
            <a:endParaRPr lang="ko-KR" altLang="en-US"/>
          </a:p>
        </p:txBody>
      </p:sp>
    </p:spTree>
    <p:extLst>
      <p:ext uri="{BB962C8B-B14F-4D97-AF65-F5344CB8AC3E}">
        <p14:creationId xmlns:p14="http://schemas.microsoft.com/office/powerpoint/2010/main" val="197454262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9959B364-7A05-4171-A3A2-3E03EC49ED10}" type="slidenum">
              <a:rPr lang="ko-KR" altLang="en-US" smtClean="0"/>
              <a:t>6</a:t>
            </a:fld>
            <a:endParaRPr lang="ko-KR" altLang="en-US"/>
          </a:p>
        </p:txBody>
      </p:sp>
    </p:spTree>
    <p:extLst>
      <p:ext uri="{BB962C8B-B14F-4D97-AF65-F5344CB8AC3E}">
        <p14:creationId xmlns:p14="http://schemas.microsoft.com/office/powerpoint/2010/main" val="1426602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D9960C5-B0B3-4566-AE49-E4A6D2C8B6D1}" type="slidenum">
              <a:rPr lang="ko-KR" altLang="en-US" smtClean="0"/>
              <a:pPr/>
              <a:t>‹#›</a:t>
            </a:fld>
            <a:endParaRPr lang="ko-KR" altLang="en-US"/>
          </a:p>
        </p:txBody>
      </p:sp>
      <p:pic>
        <p:nvPicPr>
          <p:cNvPr id="10" name="Picture 9" descr="A close up of a sign&#10;&#10;Description automatically generated">
            <a:extLst>
              <a:ext uri="{FF2B5EF4-FFF2-40B4-BE49-F238E27FC236}">
                <a16:creationId xmlns:a16="http://schemas.microsoft.com/office/drawing/2014/main" id="{977F3182-8735-4CBE-896A-39C1DBF7EFD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010775" y="-4915"/>
            <a:ext cx="2182072" cy="1108922"/>
          </a:xfrm>
          <a:prstGeom prst="rect">
            <a:avLst/>
          </a:prstGeom>
        </p:spPr>
      </p:pic>
    </p:spTree>
    <p:extLst>
      <p:ext uri="{BB962C8B-B14F-4D97-AF65-F5344CB8AC3E}">
        <p14:creationId xmlns:p14="http://schemas.microsoft.com/office/powerpoint/2010/main" val="388733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083" y="193613"/>
            <a:ext cx="10058400" cy="1450757"/>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246844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32101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686356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304618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119158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9" name="Slide Number Placeholder 8"/>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268120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5" name="Slide Number Placeholder 4"/>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31487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ko-KR" altLang="en-US"/>
          </a:p>
        </p:txBody>
      </p:sp>
      <p:sp>
        <p:nvSpPr>
          <p:cNvPr id="9" name="Slide Number Placeholder 8"/>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337749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130FFD59-365E-47FC-9D1A-1F9B7F1EF600}" type="datetimeFigureOut">
              <a:rPr lang="ko-KR" altLang="en-US" smtClean="0"/>
              <a:pPr/>
              <a:t>2023-09-04</a:t>
            </a:fld>
            <a:endParaRPr lang="ko-KR" alt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ko-KR"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38122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130FFD59-365E-47FC-9D1A-1F9B7F1EF600}" type="datetimeFigureOut">
              <a:rPr lang="ko-KR" altLang="en-US" smtClean="0"/>
              <a:pPr/>
              <a:t>2023-09-04</a:t>
            </a:fld>
            <a:endParaRPr lang="ko-KR" alt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281283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05233" y="6413595"/>
            <a:ext cx="1312025" cy="365125"/>
          </a:xfrm>
          <a:prstGeom prst="rect">
            <a:avLst/>
          </a:prstGeom>
        </p:spPr>
        <p:txBody>
          <a:bodyPr vert="horz" lIns="91440" tIns="45720" rIns="91440" bIns="45720" rtlCol="0" anchor="ctr"/>
          <a:lstStyle>
            <a:lvl1pPr algn="r">
              <a:defRPr sz="1050">
                <a:solidFill>
                  <a:srgbClr val="FFFFFF"/>
                </a:solidFill>
              </a:defRPr>
            </a:lvl1pPr>
          </a:lstStyle>
          <a:p>
            <a:fld id="{FD9960C5-B0B3-4566-AE49-E4A6D2C8B6D1}" type="slidenum">
              <a:rPr lang="ko-KR" altLang="en-US" smtClean="0"/>
              <a:pPr/>
              <a:t>‹#›</a:t>
            </a:fld>
            <a:endParaRPr lang="ko-KR" altLang="en-US" dirty="0"/>
          </a:p>
        </p:txBody>
      </p:sp>
    </p:spTree>
    <p:extLst>
      <p:ext uri="{BB962C8B-B14F-4D97-AF65-F5344CB8AC3E}">
        <p14:creationId xmlns:p14="http://schemas.microsoft.com/office/powerpoint/2010/main" val="37507983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roins pierde în procesul referitor la amenda aplicată de ASF pentru ...">
            <a:extLst>
              <a:ext uri="{FF2B5EF4-FFF2-40B4-BE49-F238E27FC236}">
                <a16:creationId xmlns:a16="http://schemas.microsoft.com/office/drawing/2014/main" id="{EC529546-427F-FB61-717F-250B5A125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998" y="-42862"/>
            <a:ext cx="76581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0576C8-EA9D-4CA0-93F8-32DF663622E8}"/>
              </a:ext>
            </a:extLst>
          </p:cNvPr>
          <p:cNvSpPr/>
          <p:nvPr/>
        </p:nvSpPr>
        <p:spPr>
          <a:xfrm>
            <a:off x="0" y="3707535"/>
            <a:ext cx="10529180" cy="2344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B71938E-BF77-4DB2-855B-EEF3F9DE81BA}"/>
              </a:ext>
            </a:extLst>
          </p:cNvPr>
          <p:cNvSpPr>
            <a:spLocks noGrp="1"/>
          </p:cNvSpPr>
          <p:nvPr>
            <p:ph type="title"/>
          </p:nvPr>
        </p:nvSpPr>
        <p:spPr>
          <a:xfrm>
            <a:off x="822916" y="4195762"/>
            <a:ext cx="9706264" cy="1701253"/>
          </a:xfrm>
        </p:spPr>
        <p:txBody>
          <a:bodyPr anchor="t">
            <a:normAutofit fontScale="90000"/>
          </a:bodyPr>
          <a:lstStyle/>
          <a:p>
            <a:r>
              <a:rPr lang="ro-RO" sz="3200" dirty="0">
                <a:solidFill>
                  <a:schemeClr val="bg1"/>
                </a:solidFill>
              </a:rPr>
              <a:t>Conferință de presă </a:t>
            </a:r>
            <a:r>
              <a:rPr lang="en-US" sz="3200" dirty="0">
                <a:solidFill>
                  <a:schemeClr val="bg1"/>
                </a:solidFill>
              </a:rPr>
              <a:t>CITR</a:t>
            </a:r>
            <a:r>
              <a:rPr lang="ro-RO" sz="3200" dirty="0">
                <a:solidFill>
                  <a:schemeClr val="bg1"/>
                </a:solidFill>
              </a:rPr>
              <a:t>:</a:t>
            </a:r>
            <a:br>
              <a:rPr lang="en-US" sz="3200" dirty="0">
                <a:solidFill>
                  <a:schemeClr val="bg1"/>
                </a:solidFill>
              </a:rPr>
            </a:br>
            <a:r>
              <a:rPr lang="ro-RO" sz="3200" dirty="0">
                <a:solidFill>
                  <a:schemeClr val="bg1"/>
                </a:solidFill>
              </a:rPr>
              <a:t>Stadiul procedurii de faliment </a:t>
            </a:r>
            <a:r>
              <a:rPr lang="ro-RO" sz="3200" dirty="0" err="1">
                <a:solidFill>
                  <a:schemeClr val="bg1"/>
                </a:solidFill>
              </a:rPr>
              <a:t>Euroins</a:t>
            </a:r>
            <a:br>
              <a:rPr lang="ro-RO" sz="3200" dirty="0">
                <a:solidFill>
                  <a:schemeClr val="bg1"/>
                </a:solidFill>
              </a:rPr>
            </a:br>
            <a:r>
              <a:rPr lang="ro-RO" sz="2500" dirty="0">
                <a:solidFill>
                  <a:schemeClr val="bg1"/>
                </a:solidFill>
                <a:latin typeface="+mn-lt"/>
              </a:rPr>
              <a:t>4 septembrie 2023</a:t>
            </a:r>
            <a:br>
              <a:rPr lang="ro-RO" sz="2500" dirty="0">
                <a:solidFill>
                  <a:schemeClr val="bg1"/>
                </a:solidFill>
                <a:latin typeface="+mn-lt"/>
              </a:rPr>
            </a:br>
            <a:r>
              <a:rPr lang="ro-RO" sz="2500" dirty="0">
                <a:solidFill>
                  <a:schemeClr val="bg1"/>
                </a:solidFill>
                <a:latin typeface="+mn-lt"/>
              </a:rPr>
              <a:t>Paul Dieter </a:t>
            </a:r>
            <a:r>
              <a:rPr lang="ro-RO" sz="2500" dirty="0" err="1">
                <a:solidFill>
                  <a:schemeClr val="bg1"/>
                </a:solidFill>
                <a:latin typeface="+mn-lt"/>
              </a:rPr>
              <a:t>Cîrlănaru</a:t>
            </a:r>
            <a:r>
              <a:rPr lang="ro-RO" sz="2500" dirty="0">
                <a:solidFill>
                  <a:schemeClr val="bg1"/>
                </a:solidFill>
                <a:latin typeface="+mn-lt"/>
              </a:rPr>
              <a:t>, CEO CITR</a:t>
            </a:r>
            <a:br>
              <a:rPr lang="ro-RO" sz="2500" dirty="0">
                <a:solidFill>
                  <a:schemeClr val="bg1"/>
                </a:solidFill>
                <a:latin typeface="+mn-lt"/>
              </a:rPr>
            </a:br>
            <a:r>
              <a:rPr lang="ro-RO" sz="2500" dirty="0">
                <a:solidFill>
                  <a:schemeClr val="bg1"/>
                </a:solidFill>
                <a:latin typeface="+mn-lt"/>
              </a:rPr>
              <a:t>Alina Popa, Coordonator echipa care gestionează falimentul </a:t>
            </a:r>
            <a:r>
              <a:rPr lang="ro-RO" sz="2500" dirty="0" err="1">
                <a:solidFill>
                  <a:schemeClr val="bg1"/>
                </a:solidFill>
                <a:latin typeface="+mn-lt"/>
              </a:rPr>
              <a:t>Euroins</a:t>
            </a:r>
            <a:endParaRPr lang="en-US" sz="2500" dirty="0">
              <a:solidFill>
                <a:schemeClr val="bg1"/>
              </a:solidFill>
              <a:latin typeface="+mn-lt"/>
            </a:endParaRPr>
          </a:p>
        </p:txBody>
      </p:sp>
      <p:sp>
        <p:nvSpPr>
          <p:cNvPr id="3" name="Rectangle 2">
            <a:extLst>
              <a:ext uri="{FF2B5EF4-FFF2-40B4-BE49-F238E27FC236}">
                <a16:creationId xmlns:a16="http://schemas.microsoft.com/office/drawing/2014/main" id="{79615C22-BBFC-3E37-4C5C-42F088385D31}"/>
              </a:ext>
            </a:extLst>
          </p:cNvPr>
          <p:cNvSpPr/>
          <p:nvPr/>
        </p:nvSpPr>
        <p:spPr>
          <a:xfrm>
            <a:off x="9870831" y="3707535"/>
            <a:ext cx="2321169" cy="2344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C8B29C5C-1EF9-465C-BAE4-C1D37D8D5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722" y="3499338"/>
            <a:ext cx="3016494" cy="3016494"/>
          </a:xfrm>
          <a:prstGeom prst="rect">
            <a:avLst/>
          </a:prstGeom>
        </p:spPr>
      </p:pic>
    </p:spTree>
    <p:extLst>
      <p:ext uri="{BB962C8B-B14F-4D97-AF65-F5344CB8AC3E}">
        <p14:creationId xmlns:p14="http://schemas.microsoft.com/office/powerpoint/2010/main" val="3651270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8802-2C9B-4EF6-ADD7-162A52C8DCCC}"/>
              </a:ext>
            </a:extLst>
          </p:cNvPr>
          <p:cNvSpPr>
            <a:spLocks noGrp="1"/>
          </p:cNvSpPr>
          <p:nvPr>
            <p:ph type="title"/>
          </p:nvPr>
        </p:nvSpPr>
        <p:spPr>
          <a:xfrm>
            <a:off x="1147011" y="274419"/>
            <a:ext cx="7837714" cy="1018339"/>
          </a:xfrm>
        </p:spPr>
        <p:txBody>
          <a:bodyPr anchor="t">
            <a:noAutofit/>
          </a:bodyPr>
          <a:lstStyle/>
          <a:p>
            <a:r>
              <a:rPr lang="ro-RO" sz="3600" dirty="0">
                <a:solidFill>
                  <a:srgbClr val="DB2C30"/>
                </a:solidFill>
              </a:rPr>
              <a:t>Informații utile </a:t>
            </a:r>
            <a:r>
              <a:rPr lang="ro-RO" sz="3600" dirty="0">
                <a:solidFill>
                  <a:srgbClr val="3C3C3C"/>
                </a:solidFill>
              </a:rPr>
              <a:t>pentru creditorii și asigurații </a:t>
            </a:r>
            <a:r>
              <a:rPr lang="ro-RO" sz="3600" dirty="0" err="1">
                <a:solidFill>
                  <a:srgbClr val="3C3C3C"/>
                </a:solidFill>
              </a:rPr>
              <a:t>Euroins</a:t>
            </a:r>
            <a:br>
              <a:rPr lang="ro-RO" sz="3600" dirty="0">
                <a:solidFill>
                  <a:srgbClr val="DB2C30"/>
                </a:solidFill>
              </a:rPr>
            </a:br>
            <a:endParaRPr lang="en-US" sz="3600" dirty="0">
              <a:solidFill>
                <a:srgbClr val="DB2C30"/>
              </a:solidFill>
            </a:endParaRPr>
          </a:p>
        </p:txBody>
      </p:sp>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3" name="TextBox 2">
            <a:extLst>
              <a:ext uri="{FF2B5EF4-FFF2-40B4-BE49-F238E27FC236}">
                <a16:creationId xmlns:a16="http://schemas.microsoft.com/office/drawing/2014/main" id="{7E456177-B08F-4924-8EBC-A86DF836D546}"/>
              </a:ext>
            </a:extLst>
          </p:cNvPr>
          <p:cNvSpPr txBox="1"/>
          <p:nvPr/>
        </p:nvSpPr>
        <p:spPr>
          <a:xfrm>
            <a:off x="676867" y="1644040"/>
            <a:ext cx="10838266" cy="4513543"/>
          </a:xfrm>
          <a:prstGeom prst="rect">
            <a:avLst/>
          </a:prstGeom>
          <a:noFill/>
        </p:spPr>
        <p:txBody>
          <a:bodyPr wrap="square" rtlCol="0">
            <a:spAutoFit/>
          </a:bodyPr>
          <a:lstStyle/>
          <a:p>
            <a:pPr marL="285750" indent="-285750" algn="just">
              <a:lnSpc>
                <a:spcPct val="115000"/>
              </a:lnSpc>
              <a:spcAft>
                <a:spcPts val="600"/>
              </a:spcAft>
              <a:buClr>
                <a:srgbClr val="FF0000"/>
              </a:buClr>
              <a:buFont typeface="Wingdings" panose="05000000000000000000" pitchFamily="2" charset="2"/>
              <a:buChar char="v"/>
              <a:tabLst>
                <a:tab pos="266700" algn="l"/>
              </a:tabLst>
            </a:pPr>
            <a:r>
              <a:rPr lang="ro-RO" sz="1600" dirty="0">
                <a:solidFill>
                  <a:schemeClr val="bg1">
                    <a:lumMod val="50000"/>
                  </a:schemeClr>
                </a:solidFill>
                <a:cs typeface="Times New Roman" panose="02020603050405020304" pitchFamily="18" charset="0"/>
              </a:rPr>
              <a:t>Polițele de asigurare emise de </a:t>
            </a:r>
            <a:r>
              <a:rPr lang="ro-RO" sz="1600" dirty="0" err="1">
                <a:solidFill>
                  <a:schemeClr val="bg1">
                    <a:lumMod val="50000"/>
                  </a:schemeClr>
                </a:solidFill>
                <a:cs typeface="Times New Roman" panose="02020603050405020304" pitchFamily="18" charset="0"/>
              </a:rPr>
              <a:t>Euroins</a:t>
            </a:r>
            <a:r>
              <a:rPr lang="ro-RO" sz="1600" dirty="0">
                <a:solidFill>
                  <a:schemeClr val="bg1">
                    <a:lumMod val="50000"/>
                  </a:schemeClr>
                </a:solidFill>
                <a:cs typeface="Times New Roman" panose="02020603050405020304" pitchFamily="18" charset="0"/>
              </a:rPr>
              <a:t> încetează, conform ultimelor modificări legislative, la data de 8 decembrie 2023, 7 decembrie fiind ultima zi de valabilitate a acestora, respectiv la data de 5 februarie 2024 pentru asigurările de garanții, aceasta din urma fiind ultima zi de valabilitate. Până la aceste date, toți asigurații Euroins sunt obligați să încheie polițe noi de asigurare.</a:t>
            </a:r>
          </a:p>
          <a:p>
            <a:pPr marL="285750" marR="0" lvl="0" indent="-285750" algn="just">
              <a:lnSpc>
                <a:spcPct val="115000"/>
              </a:lnSpc>
              <a:spcBef>
                <a:spcPts val="0"/>
              </a:spcBef>
              <a:spcAft>
                <a:spcPts val="600"/>
              </a:spcAft>
              <a:buClr>
                <a:srgbClr val="FF0000"/>
              </a:buClr>
              <a:buFont typeface="Wingdings" panose="05000000000000000000" pitchFamily="2" charset="2"/>
              <a:buChar char="v"/>
              <a:tabLst>
                <a:tab pos="266700" algn="l"/>
              </a:tabLst>
            </a:pPr>
            <a:r>
              <a:rPr lang="ro-RO" sz="1600" dirty="0">
                <a:solidFill>
                  <a:schemeClr val="bg1">
                    <a:lumMod val="50000"/>
                  </a:schemeClr>
                </a:solidFill>
                <a:cs typeface="Times New Roman" panose="02020603050405020304" pitchFamily="18" charset="0"/>
              </a:rPr>
              <a:t>Orice persoană păgubită poate adresa FGA o cerere de despăgubire pentru sumele datorate. Cererea se depune la FGA în maximum 90 de zile de la data la care hotărârea de faliment va rămâne definitivă, dar nu mai târziu de 90 de zile de când i s-a născut dreptul de recuperare a datoriei.</a:t>
            </a:r>
          </a:p>
          <a:p>
            <a:pPr marL="285750" marR="0" lvl="0" indent="-285750" algn="just">
              <a:lnSpc>
                <a:spcPct val="115000"/>
              </a:lnSpc>
              <a:spcBef>
                <a:spcPts val="0"/>
              </a:spcBef>
              <a:spcAft>
                <a:spcPts val="600"/>
              </a:spcAft>
              <a:buClr>
                <a:srgbClr val="FF0000"/>
              </a:buClr>
              <a:buFont typeface="Wingdings" panose="05000000000000000000" pitchFamily="2" charset="2"/>
              <a:buChar char="v"/>
              <a:tabLst>
                <a:tab pos="266700" algn="l"/>
              </a:tabLst>
            </a:pPr>
            <a:r>
              <a:rPr lang="ro-RO" sz="1600" dirty="0">
                <a:solidFill>
                  <a:schemeClr val="bg1">
                    <a:lumMod val="50000"/>
                  </a:schemeClr>
                </a:solidFill>
                <a:cs typeface="Times New Roman" panose="02020603050405020304" pitchFamily="18" charset="0"/>
              </a:rPr>
              <a:t>Pentru recuperarea primelor de asigurare datorate de Euroins, pentru perioada în care riscul nu a fost acoperit, ca urmare a încetării contractelor de asigurare, va fi necesară formularea unei cereri de plata la FGA.</a:t>
            </a:r>
          </a:p>
          <a:p>
            <a:pPr marL="285750" marR="0" lvl="0" indent="-285750" algn="just">
              <a:lnSpc>
                <a:spcPct val="115000"/>
              </a:lnSpc>
              <a:spcBef>
                <a:spcPts val="0"/>
              </a:spcBef>
              <a:spcAft>
                <a:spcPts val="600"/>
              </a:spcAft>
              <a:buClr>
                <a:srgbClr val="FF0000"/>
              </a:buClr>
              <a:buFont typeface="Wingdings" panose="05000000000000000000" pitchFamily="2" charset="2"/>
              <a:buChar char="v"/>
              <a:tabLst>
                <a:tab pos="266700" algn="l"/>
              </a:tabLst>
            </a:pPr>
            <a:r>
              <a:rPr lang="ro-RO" sz="1600" dirty="0">
                <a:solidFill>
                  <a:schemeClr val="bg1">
                    <a:lumMod val="50000"/>
                  </a:schemeClr>
                </a:solidFill>
                <a:cs typeface="Times New Roman" panose="02020603050405020304" pitchFamily="18" charset="0"/>
              </a:rPr>
              <a:t>P</a:t>
            </a:r>
            <a:r>
              <a:rPr lang="en-US" sz="1600" dirty="0" err="1">
                <a:solidFill>
                  <a:schemeClr val="bg1">
                    <a:lumMod val="50000"/>
                  </a:schemeClr>
                </a:solidFill>
                <a:cs typeface="Times New Roman" panose="02020603050405020304" pitchFamily="18" charset="0"/>
              </a:rPr>
              <a:t>ersoanele</a:t>
            </a:r>
            <a:r>
              <a:rPr lang="en-US" sz="1600" dirty="0">
                <a:solidFill>
                  <a:schemeClr val="bg1">
                    <a:lumMod val="50000"/>
                  </a:schemeClr>
                </a:solidFill>
                <a:cs typeface="Times New Roman" panose="02020603050405020304" pitchFamily="18" charset="0"/>
              </a:rPr>
              <a:t> care nu au </a:t>
            </a:r>
            <a:r>
              <a:rPr lang="en-US" sz="1600" dirty="0" err="1">
                <a:solidFill>
                  <a:schemeClr val="bg1">
                    <a:lumMod val="50000"/>
                  </a:schemeClr>
                </a:solidFill>
                <a:cs typeface="Times New Roman" panose="02020603050405020304" pitchFamily="18" charset="0"/>
              </a:rPr>
              <a:t>primit</a:t>
            </a:r>
            <a:r>
              <a:rPr lang="en-US" sz="1600" dirty="0">
                <a:solidFill>
                  <a:schemeClr val="bg1">
                    <a:lumMod val="50000"/>
                  </a:schemeClr>
                </a:solidFill>
                <a:cs typeface="Times New Roman" panose="02020603050405020304" pitchFamily="18" charset="0"/>
              </a:rPr>
              <a:t> </a:t>
            </a:r>
            <a:r>
              <a:rPr lang="en-US" sz="1600" dirty="0" err="1">
                <a:solidFill>
                  <a:schemeClr val="bg1">
                    <a:lumMod val="50000"/>
                  </a:schemeClr>
                </a:solidFill>
                <a:cs typeface="Times New Roman" panose="02020603050405020304" pitchFamily="18" charset="0"/>
              </a:rPr>
              <a:t>notificarea</a:t>
            </a:r>
            <a:r>
              <a:rPr lang="en-US" sz="1600" dirty="0">
                <a:solidFill>
                  <a:schemeClr val="bg1">
                    <a:lumMod val="50000"/>
                  </a:schemeClr>
                </a:solidFill>
                <a:cs typeface="Times New Roman" panose="02020603050405020304" pitchFamily="18" charset="0"/>
              </a:rPr>
              <a:t> </a:t>
            </a:r>
            <a:r>
              <a:rPr lang="en-US" sz="1600" dirty="0" err="1">
                <a:solidFill>
                  <a:schemeClr val="bg1">
                    <a:lumMod val="50000"/>
                  </a:schemeClr>
                </a:solidFill>
                <a:cs typeface="Times New Roman" panose="02020603050405020304" pitchFamily="18" charset="0"/>
              </a:rPr>
              <a:t>deschiderii</a:t>
            </a:r>
            <a:r>
              <a:rPr lang="en-US" sz="1600" dirty="0">
                <a:solidFill>
                  <a:schemeClr val="bg1">
                    <a:lumMod val="50000"/>
                  </a:schemeClr>
                </a:solidFill>
                <a:cs typeface="Times New Roman" panose="02020603050405020304" pitchFamily="18" charset="0"/>
              </a:rPr>
              <a:t> </a:t>
            </a:r>
            <a:r>
              <a:rPr lang="en-US" sz="1600" dirty="0" err="1">
                <a:solidFill>
                  <a:schemeClr val="bg1">
                    <a:lumMod val="50000"/>
                  </a:schemeClr>
                </a:solidFill>
                <a:cs typeface="Times New Roman" panose="02020603050405020304" pitchFamily="18" charset="0"/>
              </a:rPr>
              <a:t>falimentului</a:t>
            </a:r>
            <a:r>
              <a:rPr lang="en-US" sz="1600" dirty="0">
                <a:solidFill>
                  <a:schemeClr val="bg1">
                    <a:lumMod val="50000"/>
                  </a:schemeClr>
                </a:solidFill>
                <a:cs typeface="Times New Roman" panose="02020603050405020304" pitchFamily="18" charset="0"/>
              </a:rPr>
              <a:t> </a:t>
            </a:r>
            <a:r>
              <a:rPr lang="ro-RO" sz="1600" dirty="0" err="1">
                <a:solidFill>
                  <a:schemeClr val="bg1">
                    <a:lumMod val="50000"/>
                  </a:schemeClr>
                </a:solidFill>
                <a:cs typeface="Times New Roman" panose="02020603050405020304" pitchFamily="18" charset="0"/>
              </a:rPr>
              <a:t>Euroins</a:t>
            </a:r>
            <a:r>
              <a:rPr lang="en-US" sz="1600" dirty="0">
                <a:solidFill>
                  <a:schemeClr val="bg1">
                    <a:lumMod val="50000"/>
                  </a:schemeClr>
                </a:solidFill>
                <a:cs typeface="Times New Roman" panose="02020603050405020304" pitchFamily="18" charset="0"/>
              </a:rPr>
              <a:t> </a:t>
            </a:r>
            <a:r>
              <a:rPr lang="ro-RO" sz="1600" dirty="0">
                <a:solidFill>
                  <a:schemeClr val="bg1">
                    <a:lumMod val="50000"/>
                  </a:schemeClr>
                </a:solidFill>
                <a:cs typeface="Times New Roman" panose="02020603050405020304" pitchFamily="18" charset="0"/>
              </a:rPr>
              <a:t>î</a:t>
            </a:r>
            <a:r>
              <a:rPr lang="en-US" sz="1600" dirty="0" err="1">
                <a:solidFill>
                  <a:schemeClr val="bg1">
                    <a:lumMod val="50000"/>
                  </a:schemeClr>
                </a:solidFill>
                <a:cs typeface="Times New Roman" panose="02020603050405020304" pitchFamily="18" charset="0"/>
              </a:rPr>
              <a:t>nc</a:t>
            </a:r>
            <a:r>
              <a:rPr lang="ro-RO" sz="1600" dirty="0">
                <a:solidFill>
                  <a:schemeClr val="bg1">
                    <a:lumMod val="50000"/>
                  </a:schemeClr>
                </a:solidFill>
                <a:cs typeface="Times New Roman" panose="02020603050405020304" pitchFamily="18" charset="0"/>
              </a:rPr>
              <a:t>ă</a:t>
            </a:r>
            <a:r>
              <a:rPr lang="en-US" sz="1600" dirty="0">
                <a:solidFill>
                  <a:schemeClr val="bg1">
                    <a:lumMod val="50000"/>
                  </a:schemeClr>
                </a:solidFill>
                <a:cs typeface="Times New Roman" panose="02020603050405020304" pitchFamily="18" charset="0"/>
              </a:rPr>
              <a:t> </a:t>
            </a:r>
            <a:r>
              <a:rPr lang="ro-RO" sz="1600" dirty="0">
                <a:solidFill>
                  <a:schemeClr val="bg1">
                    <a:lumMod val="50000"/>
                  </a:schemeClr>
                </a:solidFill>
                <a:cs typeface="Times New Roman" panose="02020603050405020304" pitchFamily="18" charset="0"/>
              </a:rPr>
              <a:t>pot </a:t>
            </a:r>
            <a:r>
              <a:rPr lang="en-US" sz="1600" dirty="0" err="1">
                <a:solidFill>
                  <a:schemeClr val="bg1">
                    <a:lumMod val="50000"/>
                  </a:schemeClr>
                </a:solidFill>
                <a:cs typeface="Times New Roman" panose="02020603050405020304" pitchFamily="18" charset="0"/>
              </a:rPr>
              <a:t>depune</a:t>
            </a:r>
            <a:r>
              <a:rPr lang="en-US" sz="1600" dirty="0">
                <a:solidFill>
                  <a:schemeClr val="bg1">
                    <a:lumMod val="50000"/>
                  </a:schemeClr>
                </a:solidFill>
                <a:cs typeface="Times New Roman" panose="02020603050405020304" pitchFamily="18" charset="0"/>
              </a:rPr>
              <a:t> </a:t>
            </a:r>
            <a:r>
              <a:rPr lang="en-US" sz="1600" dirty="0" err="1">
                <a:solidFill>
                  <a:schemeClr val="bg1">
                    <a:lumMod val="50000"/>
                  </a:schemeClr>
                </a:solidFill>
                <a:cs typeface="Times New Roman" panose="02020603050405020304" pitchFamily="18" charset="0"/>
              </a:rPr>
              <a:t>declara</a:t>
            </a:r>
            <a:r>
              <a:rPr lang="ro-RO" sz="1600" dirty="0">
                <a:solidFill>
                  <a:schemeClr val="bg1">
                    <a:lumMod val="50000"/>
                  </a:schemeClr>
                </a:solidFill>
                <a:cs typeface="Times New Roman" panose="02020603050405020304" pitchFamily="18" charset="0"/>
              </a:rPr>
              <a:t>ț</a:t>
            </a:r>
            <a:r>
              <a:rPr lang="en-US" sz="1600" dirty="0" err="1">
                <a:solidFill>
                  <a:schemeClr val="bg1">
                    <a:lumMod val="50000"/>
                  </a:schemeClr>
                </a:solidFill>
                <a:cs typeface="Times New Roman" panose="02020603050405020304" pitchFamily="18" charset="0"/>
              </a:rPr>
              <a:t>ie</a:t>
            </a:r>
            <a:r>
              <a:rPr lang="en-US" sz="1600" dirty="0">
                <a:solidFill>
                  <a:schemeClr val="bg1">
                    <a:lumMod val="50000"/>
                  </a:schemeClr>
                </a:solidFill>
                <a:cs typeface="Times New Roman" panose="02020603050405020304" pitchFamily="18" charset="0"/>
              </a:rPr>
              <a:t> de </a:t>
            </a:r>
            <a:r>
              <a:rPr lang="en-US" sz="1600" dirty="0" err="1">
                <a:solidFill>
                  <a:schemeClr val="bg1">
                    <a:lumMod val="50000"/>
                  </a:schemeClr>
                </a:solidFill>
                <a:cs typeface="Times New Roman" panose="02020603050405020304" pitchFamily="18" charset="0"/>
              </a:rPr>
              <a:t>crean</a:t>
            </a:r>
            <a:r>
              <a:rPr lang="ro-RO" sz="1600" dirty="0" err="1">
                <a:solidFill>
                  <a:schemeClr val="bg1">
                    <a:lumMod val="50000"/>
                  </a:schemeClr>
                </a:solidFill>
                <a:cs typeface="Times New Roman" panose="02020603050405020304" pitchFamily="18" charset="0"/>
              </a:rPr>
              <a:t>ță</a:t>
            </a:r>
            <a:r>
              <a:rPr lang="en-US" sz="1600" dirty="0">
                <a:solidFill>
                  <a:schemeClr val="bg1">
                    <a:lumMod val="50000"/>
                  </a:schemeClr>
                </a:solidFill>
                <a:cs typeface="Times New Roman" panose="02020603050405020304" pitchFamily="18" charset="0"/>
              </a:rPr>
              <a:t>, conform </a:t>
            </a:r>
            <a:r>
              <a:rPr lang="en-US" sz="1600" dirty="0" err="1">
                <a:solidFill>
                  <a:schemeClr val="bg1">
                    <a:lumMod val="50000"/>
                  </a:schemeClr>
                </a:solidFill>
                <a:cs typeface="Times New Roman" panose="02020603050405020304" pitchFamily="18" charset="0"/>
              </a:rPr>
              <a:t>legii</a:t>
            </a:r>
            <a:r>
              <a:rPr lang="ro-RO" sz="1600" dirty="0">
                <a:solidFill>
                  <a:schemeClr val="bg1">
                    <a:lumMod val="50000"/>
                  </a:schemeClr>
                </a:solidFill>
                <a:cs typeface="Times New Roman" panose="02020603050405020304" pitchFamily="18" charset="0"/>
              </a:rPr>
              <a:t>.</a:t>
            </a:r>
          </a:p>
          <a:p>
            <a:pPr marL="285750" marR="0" lvl="0" indent="-285750" algn="just">
              <a:lnSpc>
                <a:spcPct val="115000"/>
              </a:lnSpc>
              <a:spcBef>
                <a:spcPts val="0"/>
              </a:spcBef>
              <a:spcAft>
                <a:spcPts val="600"/>
              </a:spcAft>
              <a:buClr>
                <a:srgbClr val="FF0000"/>
              </a:buClr>
              <a:buFont typeface="Wingdings" panose="05000000000000000000" pitchFamily="2" charset="2"/>
              <a:buChar char="v"/>
              <a:tabLst>
                <a:tab pos="266700" algn="l"/>
              </a:tabLst>
            </a:pPr>
            <a:r>
              <a:rPr lang="ro-RO" sz="1600" dirty="0">
                <a:solidFill>
                  <a:schemeClr val="bg1">
                    <a:lumMod val="50000"/>
                  </a:schemeClr>
                </a:solidFill>
                <a:cs typeface="Times New Roman" panose="02020603050405020304" pitchFamily="18" charset="0"/>
              </a:rPr>
              <a:t>Persoanele care</a:t>
            </a:r>
            <a:r>
              <a:rPr lang="en-US" sz="1600" dirty="0">
                <a:solidFill>
                  <a:schemeClr val="bg1">
                    <a:lumMod val="50000"/>
                  </a:schemeClr>
                </a:solidFill>
                <a:cs typeface="Times New Roman" panose="02020603050405020304" pitchFamily="18" charset="0"/>
              </a:rPr>
              <a:t> </a:t>
            </a:r>
            <a:r>
              <a:rPr lang="en-US" sz="1600" dirty="0" err="1">
                <a:solidFill>
                  <a:schemeClr val="bg1">
                    <a:lumMod val="50000"/>
                  </a:schemeClr>
                </a:solidFill>
                <a:cs typeface="Times New Roman" panose="02020603050405020304" pitchFamily="18" charset="0"/>
              </a:rPr>
              <a:t>vor</a:t>
            </a:r>
            <a:r>
              <a:rPr lang="en-US" sz="1600" dirty="0">
                <a:solidFill>
                  <a:schemeClr val="bg1">
                    <a:lumMod val="50000"/>
                  </a:schemeClr>
                </a:solidFill>
                <a:cs typeface="Times New Roman" panose="02020603050405020304" pitchFamily="18" charset="0"/>
              </a:rPr>
              <a:t> </a:t>
            </a:r>
            <a:r>
              <a:rPr lang="en-US" sz="1600" dirty="0" err="1">
                <a:solidFill>
                  <a:schemeClr val="bg1">
                    <a:lumMod val="50000"/>
                  </a:schemeClr>
                </a:solidFill>
                <a:cs typeface="Times New Roman" panose="02020603050405020304" pitchFamily="18" charset="0"/>
              </a:rPr>
              <a:t>ob</a:t>
            </a:r>
            <a:r>
              <a:rPr lang="ro-RO" sz="1600" dirty="0">
                <a:solidFill>
                  <a:schemeClr val="bg1">
                    <a:lumMod val="50000"/>
                  </a:schemeClr>
                </a:solidFill>
                <a:cs typeface="Times New Roman" panose="02020603050405020304" pitchFamily="18" charset="0"/>
              </a:rPr>
              <a:t>ț</a:t>
            </a:r>
            <a:r>
              <a:rPr lang="en-US" sz="1600" dirty="0" err="1">
                <a:solidFill>
                  <a:schemeClr val="bg1">
                    <a:lumMod val="50000"/>
                  </a:schemeClr>
                </a:solidFill>
                <a:cs typeface="Times New Roman" panose="02020603050405020304" pitchFamily="18" charset="0"/>
              </a:rPr>
              <a:t>ine</a:t>
            </a:r>
            <a:r>
              <a:rPr lang="en-US" sz="1600" dirty="0">
                <a:solidFill>
                  <a:schemeClr val="bg1">
                    <a:lumMod val="50000"/>
                  </a:schemeClr>
                </a:solidFill>
                <a:cs typeface="Times New Roman" panose="02020603050405020304" pitchFamily="18" charset="0"/>
              </a:rPr>
              <a:t> </a:t>
            </a:r>
            <a:r>
              <a:rPr lang="ro-RO" sz="1600" dirty="0">
                <a:solidFill>
                  <a:schemeClr val="bg1">
                    <a:lumMod val="50000"/>
                  </a:schemeClr>
                </a:solidFill>
                <a:cs typeface="Times New Roman" panose="02020603050405020304" pitchFamily="18" charset="0"/>
              </a:rPr>
              <a:t>o sentință împotriva </a:t>
            </a:r>
            <a:r>
              <a:rPr lang="ro-RO" sz="1600" dirty="0" err="1">
                <a:solidFill>
                  <a:schemeClr val="bg1">
                    <a:lumMod val="50000"/>
                  </a:schemeClr>
                </a:solidFill>
                <a:cs typeface="Times New Roman" panose="02020603050405020304" pitchFamily="18" charset="0"/>
              </a:rPr>
              <a:t>Euroins</a:t>
            </a:r>
            <a:r>
              <a:rPr lang="ro-RO" sz="1600" dirty="0">
                <a:solidFill>
                  <a:schemeClr val="bg1">
                    <a:lumMod val="50000"/>
                  </a:schemeClr>
                </a:solidFill>
                <a:cs typeface="Times New Roman" panose="02020603050405020304" pitchFamily="18" charset="0"/>
              </a:rPr>
              <a:t> pot depune declarația de creanță la Tribunalul București în</a:t>
            </a:r>
            <a:r>
              <a:rPr lang="en-US" sz="1600" dirty="0">
                <a:solidFill>
                  <a:schemeClr val="bg1">
                    <a:lumMod val="50000"/>
                  </a:schemeClr>
                </a:solidFill>
                <a:cs typeface="Times New Roman" panose="02020603050405020304" pitchFamily="18" charset="0"/>
              </a:rPr>
              <a:t> 10 </a:t>
            </a:r>
            <a:r>
              <a:rPr lang="en-US" sz="1600" dirty="0" err="1">
                <a:solidFill>
                  <a:schemeClr val="bg1">
                    <a:lumMod val="50000"/>
                  </a:schemeClr>
                </a:solidFill>
                <a:cs typeface="Times New Roman" panose="02020603050405020304" pitchFamily="18" charset="0"/>
              </a:rPr>
              <a:t>zile</a:t>
            </a:r>
            <a:r>
              <a:rPr lang="en-US" sz="1600" dirty="0">
                <a:solidFill>
                  <a:schemeClr val="bg1">
                    <a:lumMod val="50000"/>
                  </a:schemeClr>
                </a:solidFill>
                <a:cs typeface="Times New Roman" panose="02020603050405020304" pitchFamily="18" charset="0"/>
              </a:rPr>
              <a:t> de la </a:t>
            </a:r>
            <a:r>
              <a:rPr lang="en-US" sz="1600" dirty="0" err="1">
                <a:solidFill>
                  <a:schemeClr val="bg1">
                    <a:lumMod val="50000"/>
                  </a:schemeClr>
                </a:solidFill>
                <a:cs typeface="Times New Roman" panose="02020603050405020304" pitchFamily="18" charset="0"/>
              </a:rPr>
              <a:t>ob</a:t>
            </a:r>
            <a:r>
              <a:rPr lang="ro-RO" sz="1600" dirty="0">
                <a:solidFill>
                  <a:schemeClr val="bg1">
                    <a:lumMod val="50000"/>
                  </a:schemeClr>
                </a:solidFill>
                <a:cs typeface="Times New Roman" panose="02020603050405020304" pitchFamily="18" charset="0"/>
              </a:rPr>
              <a:t>ț</a:t>
            </a:r>
            <a:r>
              <a:rPr lang="en-US" sz="1600" dirty="0" err="1">
                <a:solidFill>
                  <a:schemeClr val="bg1">
                    <a:lumMod val="50000"/>
                  </a:schemeClr>
                </a:solidFill>
                <a:cs typeface="Times New Roman" panose="02020603050405020304" pitchFamily="18" charset="0"/>
              </a:rPr>
              <a:t>inere</a:t>
            </a:r>
            <a:r>
              <a:rPr lang="ro-RO" sz="1600" dirty="0">
                <a:solidFill>
                  <a:schemeClr val="bg1">
                    <a:lumMod val="50000"/>
                  </a:schemeClr>
                </a:solidFill>
                <a:cs typeface="Times New Roman" panose="02020603050405020304" pitchFamily="18" charset="0"/>
              </a:rPr>
              <a:t>a acesteia.</a:t>
            </a:r>
            <a:endParaRPr lang="en-US" sz="1600" dirty="0">
              <a:solidFill>
                <a:schemeClr val="bg1">
                  <a:lumMod val="50000"/>
                </a:schemeClr>
              </a:solidFill>
              <a:cs typeface="Times New Roman" panose="02020603050405020304" pitchFamily="18" charset="0"/>
            </a:endParaRPr>
          </a:p>
          <a:p>
            <a:pPr>
              <a:spcAft>
                <a:spcPts val="600"/>
              </a:spcAft>
            </a:pPr>
            <a:endParaRPr lang="en-US" dirty="0">
              <a:solidFill>
                <a:schemeClr val="bg1">
                  <a:lumMod val="50000"/>
                </a:schemeClr>
              </a:solidFill>
            </a:endParaRPr>
          </a:p>
        </p:txBody>
      </p:sp>
      <p:pic>
        <p:nvPicPr>
          <p:cNvPr id="6" name="Graphic 5" descr="Flip calendar with solid fill">
            <a:extLst>
              <a:ext uri="{FF2B5EF4-FFF2-40B4-BE49-F238E27FC236}">
                <a16:creationId xmlns:a16="http://schemas.microsoft.com/office/drawing/2014/main" id="{39E1B712-4418-4176-A56F-54103CA45C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80441"/>
            <a:ext cx="1018339" cy="1018339"/>
          </a:xfrm>
          <a:prstGeom prst="rect">
            <a:avLst/>
          </a:prstGeom>
        </p:spPr>
      </p:pic>
      <p:sp>
        <p:nvSpPr>
          <p:cNvPr id="5" name="Rectangle 4">
            <a:extLst>
              <a:ext uri="{FF2B5EF4-FFF2-40B4-BE49-F238E27FC236}">
                <a16:creationId xmlns:a16="http://schemas.microsoft.com/office/drawing/2014/main" id="{760B0CBD-6A66-905D-22A9-17D6EF8AFEC8}"/>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76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7" name="Title 6">
            <a:extLst>
              <a:ext uri="{FF2B5EF4-FFF2-40B4-BE49-F238E27FC236}">
                <a16:creationId xmlns:a16="http://schemas.microsoft.com/office/drawing/2014/main" id="{0E20E317-B585-4121-B7DE-47514018214A}"/>
              </a:ext>
            </a:extLst>
          </p:cNvPr>
          <p:cNvSpPr>
            <a:spLocks noGrp="1"/>
          </p:cNvSpPr>
          <p:nvPr>
            <p:ph type="title"/>
          </p:nvPr>
        </p:nvSpPr>
        <p:spPr>
          <a:xfrm>
            <a:off x="1066800" y="2982592"/>
            <a:ext cx="10058400" cy="1450757"/>
          </a:xfrm>
        </p:spPr>
        <p:txBody>
          <a:bodyPr anchor="ctr"/>
          <a:lstStyle/>
          <a:p>
            <a:pPr algn="ctr"/>
            <a:r>
              <a:rPr lang="ro-RO" dirty="0"/>
              <a:t>Mulțumim!</a:t>
            </a:r>
            <a:br>
              <a:rPr lang="ro-RO" dirty="0"/>
            </a:br>
            <a:endParaRPr lang="ro-RO" dirty="0"/>
          </a:p>
        </p:txBody>
      </p:sp>
    </p:spTree>
    <p:extLst>
      <p:ext uri="{BB962C8B-B14F-4D97-AF65-F5344CB8AC3E}">
        <p14:creationId xmlns:p14="http://schemas.microsoft.com/office/powerpoint/2010/main" val="195238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8726CA-9831-5098-3B85-AE3AE1DA2741}"/>
              </a:ext>
            </a:extLst>
          </p:cNvPr>
          <p:cNvSpPr>
            <a:spLocks noGrp="1"/>
          </p:cNvSpPr>
          <p:nvPr>
            <p:ph idx="1"/>
          </p:nvPr>
        </p:nvSpPr>
        <p:spPr>
          <a:xfrm>
            <a:off x="1214012" y="1977564"/>
            <a:ext cx="9621348" cy="4023360"/>
          </a:xfrm>
        </p:spPr>
        <p:txBody>
          <a:bodyPr>
            <a:normAutofit/>
          </a:bodyPr>
          <a:lstStyle/>
          <a:p>
            <a:pPr marL="0" indent="0">
              <a:lnSpc>
                <a:spcPct val="100000"/>
              </a:lnSpc>
              <a:spcBef>
                <a:spcPts val="0"/>
              </a:spcBef>
              <a:spcAft>
                <a:spcPts val="0"/>
              </a:spcAft>
              <a:buNone/>
            </a:pPr>
            <a:r>
              <a:rPr lang="ro-RO" sz="1800" b="1" dirty="0">
                <a:solidFill>
                  <a:schemeClr val="bg1">
                    <a:lumMod val="50000"/>
                  </a:schemeClr>
                </a:solidFill>
              </a:rPr>
              <a:t>Rolul lichidatorului judiciar debutează la intrarea în faliment a companiei, decisă de judecătorul sindic. Conform mandatului legal, CITR gestionează lichidarea prin următoarele demersuri:</a:t>
            </a:r>
          </a:p>
          <a:p>
            <a:pPr marL="0" indent="0">
              <a:lnSpc>
                <a:spcPct val="100000"/>
              </a:lnSpc>
              <a:spcBef>
                <a:spcPts val="0"/>
              </a:spcBef>
              <a:spcAft>
                <a:spcPts val="0"/>
              </a:spcAft>
              <a:buNone/>
            </a:pPr>
            <a:endParaRPr lang="ro-RO" dirty="0">
              <a:solidFill>
                <a:schemeClr val="bg1">
                  <a:lumMod val="50000"/>
                </a:schemeClr>
              </a:solidFill>
            </a:endParaRPr>
          </a:p>
          <a:p>
            <a:pPr marL="91440" lvl="1">
              <a:lnSpc>
                <a:spcPct val="100000"/>
              </a:lnSpc>
              <a:spcBef>
                <a:spcPts val="0"/>
              </a:spcBef>
              <a:spcAft>
                <a:spcPts val="0"/>
              </a:spcAft>
              <a:buFont typeface="Wingdings" panose="05000000000000000000" pitchFamily="2" charset="2"/>
              <a:buChar char="v"/>
            </a:pPr>
            <a:r>
              <a:rPr lang="en-US" dirty="0">
                <a:solidFill>
                  <a:schemeClr val="bg1">
                    <a:lumMod val="50000"/>
                  </a:schemeClr>
                </a:solidFill>
              </a:rPr>
              <a:t> </a:t>
            </a:r>
            <a:r>
              <a:rPr lang="ro-RO" dirty="0">
                <a:solidFill>
                  <a:schemeClr val="bg1">
                    <a:lumMod val="50000"/>
                  </a:schemeClr>
                </a:solidFill>
              </a:rPr>
              <a:t>Identificarea creditorilor și stabilirea datoriilor companiei falimentare</a:t>
            </a:r>
          </a:p>
          <a:p>
            <a:pPr marL="91440" lvl="1">
              <a:lnSpc>
                <a:spcPct val="100000"/>
              </a:lnSpc>
              <a:spcBef>
                <a:spcPts val="0"/>
              </a:spcBef>
              <a:spcAft>
                <a:spcPts val="0"/>
              </a:spcAft>
              <a:buFont typeface="Wingdings" panose="05000000000000000000" pitchFamily="2" charset="2"/>
              <a:buChar char="v"/>
            </a:pPr>
            <a:r>
              <a:rPr lang="ro-RO" b="0" i="0" dirty="0">
                <a:solidFill>
                  <a:schemeClr val="bg1">
                    <a:lumMod val="50000"/>
                  </a:schemeClr>
                </a:solidFill>
                <a:effectLst/>
              </a:rPr>
              <a:t> Identificarea și vânzarea bu</a:t>
            </a:r>
            <a:r>
              <a:rPr lang="ro-RO" dirty="0">
                <a:solidFill>
                  <a:schemeClr val="bg1">
                    <a:lumMod val="50000"/>
                  </a:schemeClr>
                </a:solidFill>
              </a:rPr>
              <a:t>nurilor </a:t>
            </a:r>
          </a:p>
          <a:p>
            <a:pPr marL="91440" lvl="1">
              <a:lnSpc>
                <a:spcPct val="100000"/>
              </a:lnSpc>
              <a:spcBef>
                <a:spcPts val="0"/>
              </a:spcBef>
              <a:spcAft>
                <a:spcPts val="0"/>
              </a:spcAft>
              <a:buFont typeface="Wingdings" panose="05000000000000000000" pitchFamily="2" charset="2"/>
              <a:buChar char="v"/>
            </a:pPr>
            <a:r>
              <a:rPr lang="ro-RO" b="0" i="0" dirty="0">
                <a:solidFill>
                  <a:schemeClr val="bg1">
                    <a:lumMod val="50000"/>
                  </a:schemeClr>
                </a:solidFill>
                <a:effectLst/>
              </a:rPr>
              <a:t> Identificarea unor operațiuni considerate de lege în dauna creditorilor și promovarea unor </a:t>
            </a:r>
            <a:r>
              <a:rPr lang="en-US" b="0" i="0" dirty="0">
                <a:solidFill>
                  <a:schemeClr val="bg1">
                    <a:lumMod val="50000"/>
                  </a:schemeClr>
                </a:solidFill>
                <a:effectLst/>
              </a:rPr>
              <a:t>     </a:t>
            </a:r>
            <a:r>
              <a:rPr lang="ro-RO" b="0" i="0" dirty="0">
                <a:solidFill>
                  <a:schemeClr val="bg1">
                    <a:lumMod val="50000"/>
                  </a:schemeClr>
                </a:solidFill>
                <a:effectLst/>
              </a:rPr>
              <a:t>acțiuni în anularea acestora la judecătorul sindic</a:t>
            </a:r>
          </a:p>
          <a:p>
            <a:pPr marL="91440" lvl="1">
              <a:lnSpc>
                <a:spcPct val="100000"/>
              </a:lnSpc>
              <a:spcBef>
                <a:spcPts val="0"/>
              </a:spcBef>
              <a:spcAft>
                <a:spcPts val="0"/>
              </a:spcAft>
              <a:buFont typeface="Wingdings" panose="05000000000000000000" pitchFamily="2" charset="2"/>
              <a:buChar char="v"/>
            </a:pPr>
            <a:r>
              <a:rPr lang="en-US" b="0" i="0" dirty="0">
                <a:solidFill>
                  <a:schemeClr val="bg1">
                    <a:lumMod val="50000"/>
                  </a:schemeClr>
                </a:solidFill>
                <a:effectLst/>
              </a:rPr>
              <a:t> </a:t>
            </a:r>
            <a:r>
              <a:rPr lang="ro-RO" b="0" i="0" dirty="0">
                <a:solidFill>
                  <a:schemeClr val="bg1">
                    <a:lumMod val="50000"/>
                  </a:schemeClr>
                </a:solidFill>
                <a:effectLst/>
              </a:rPr>
              <a:t>Identificarea cauzelor falimentului și, dacă este cazul, formularea unor acțiuni la judecătorul </a:t>
            </a:r>
            <a:r>
              <a:rPr lang="en-US" b="0" i="0" dirty="0">
                <a:solidFill>
                  <a:schemeClr val="bg1">
                    <a:lumMod val="50000"/>
                  </a:schemeClr>
                </a:solidFill>
                <a:effectLst/>
              </a:rPr>
              <a:t> </a:t>
            </a:r>
            <a:r>
              <a:rPr lang="ro-RO" b="0" i="0" dirty="0">
                <a:solidFill>
                  <a:schemeClr val="bg1">
                    <a:lumMod val="50000"/>
                  </a:schemeClr>
                </a:solidFill>
                <a:effectLst/>
              </a:rPr>
              <a:t>sindic de atragere a răspunderii persoanelor responsabile.</a:t>
            </a:r>
          </a:p>
          <a:p>
            <a:pPr lvl="1">
              <a:lnSpc>
                <a:spcPct val="100000"/>
              </a:lnSpc>
              <a:spcBef>
                <a:spcPts val="0"/>
              </a:spcBef>
              <a:spcAft>
                <a:spcPts val="0"/>
              </a:spcAft>
            </a:pPr>
            <a:endParaRPr lang="ro-RO" b="0" i="0" dirty="0">
              <a:solidFill>
                <a:schemeClr val="bg1">
                  <a:lumMod val="50000"/>
                </a:schemeClr>
              </a:solidFill>
              <a:effectLst/>
            </a:endParaRPr>
          </a:p>
          <a:p>
            <a:pPr>
              <a:lnSpc>
                <a:spcPct val="100000"/>
              </a:lnSpc>
              <a:spcBef>
                <a:spcPts val="0"/>
              </a:spcBef>
              <a:spcAft>
                <a:spcPts val="0"/>
              </a:spcAft>
            </a:pPr>
            <a:br>
              <a:rPr lang="ro-RO" dirty="0">
                <a:solidFill>
                  <a:schemeClr val="bg1">
                    <a:lumMod val="50000"/>
                  </a:schemeClr>
                </a:solidFill>
              </a:rPr>
            </a:br>
            <a:endParaRPr lang="ro-RO" dirty="0">
              <a:solidFill>
                <a:schemeClr val="bg1">
                  <a:lumMod val="50000"/>
                </a:schemeClr>
              </a:solidFill>
            </a:endParaRPr>
          </a:p>
        </p:txBody>
      </p:sp>
      <p:sp>
        <p:nvSpPr>
          <p:cNvPr id="6" name="Title 1">
            <a:extLst>
              <a:ext uri="{FF2B5EF4-FFF2-40B4-BE49-F238E27FC236}">
                <a16:creationId xmlns:a16="http://schemas.microsoft.com/office/drawing/2014/main" id="{D7F9AAAC-268C-0BFF-99BD-D01BA0FAA64C}"/>
              </a:ext>
            </a:extLst>
          </p:cNvPr>
          <p:cNvSpPr>
            <a:spLocks noGrp="1"/>
          </p:cNvSpPr>
          <p:nvPr>
            <p:ph type="title"/>
          </p:nvPr>
        </p:nvSpPr>
        <p:spPr>
          <a:xfrm>
            <a:off x="842606" y="120198"/>
            <a:ext cx="9621348" cy="780019"/>
          </a:xfrm>
        </p:spPr>
        <p:txBody>
          <a:bodyPr anchor="t">
            <a:noAutofit/>
          </a:bodyPr>
          <a:lstStyle/>
          <a:p>
            <a:br>
              <a:rPr lang="ro-RO" sz="3600" dirty="0">
                <a:solidFill>
                  <a:srgbClr val="DB2C30"/>
                </a:solidFill>
              </a:rPr>
            </a:br>
            <a:r>
              <a:rPr lang="ro-RO" sz="3600" dirty="0">
                <a:solidFill>
                  <a:srgbClr val="DB2C30"/>
                </a:solidFill>
              </a:rPr>
              <a:t>Rolul lichidatorului judiciar </a:t>
            </a:r>
            <a:r>
              <a:rPr lang="ro-RO" sz="3600" dirty="0">
                <a:solidFill>
                  <a:srgbClr val="3C3C3C"/>
                </a:solidFill>
              </a:rPr>
              <a:t>în </a:t>
            </a:r>
            <a:br>
              <a:rPr lang="ro-RO" sz="3600" dirty="0">
                <a:solidFill>
                  <a:srgbClr val="3C3C3C"/>
                </a:solidFill>
              </a:rPr>
            </a:br>
            <a:r>
              <a:rPr lang="ro-RO" sz="3600" dirty="0">
                <a:solidFill>
                  <a:srgbClr val="3C3C3C"/>
                </a:solidFill>
              </a:rPr>
              <a:t>procedura falimentului</a:t>
            </a:r>
            <a:endParaRPr lang="en-US" sz="3600" dirty="0">
              <a:solidFill>
                <a:srgbClr val="3C3C3C"/>
              </a:solidFill>
            </a:endParaRPr>
          </a:p>
        </p:txBody>
      </p:sp>
      <p:pic>
        <p:nvPicPr>
          <p:cNvPr id="2" name="Picture 1" descr="Logo&#10;&#10;Description automatically generated">
            <a:extLst>
              <a:ext uri="{FF2B5EF4-FFF2-40B4-BE49-F238E27FC236}">
                <a16:creationId xmlns:a16="http://schemas.microsoft.com/office/drawing/2014/main" id="{86EE5EB9-22E2-B372-AF44-204526D82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4" name="Rectangle 3">
            <a:extLst>
              <a:ext uri="{FF2B5EF4-FFF2-40B4-BE49-F238E27FC236}">
                <a16:creationId xmlns:a16="http://schemas.microsoft.com/office/drawing/2014/main" id="{889EF58F-F019-657B-692D-ED705B477394}"/>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73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3" name="TextBox 2">
            <a:extLst>
              <a:ext uri="{FF2B5EF4-FFF2-40B4-BE49-F238E27FC236}">
                <a16:creationId xmlns:a16="http://schemas.microsoft.com/office/drawing/2014/main" id="{086C9DE1-BFFC-417D-B4A3-88EA156CAB92}"/>
              </a:ext>
            </a:extLst>
          </p:cNvPr>
          <p:cNvSpPr txBox="1"/>
          <p:nvPr/>
        </p:nvSpPr>
        <p:spPr>
          <a:xfrm>
            <a:off x="622923" y="2023230"/>
            <a:ext cx="9143647" cy="2811539"/>
          </a:xfrm>
          <a:prstGeom prst="rect">
            <a:avLst/>
          </a:prstGeom>
          <a:noFill/>
        </p:spPr>
        <p:txBody>
          <a:bodyPr wrap="square" rtlCol="0">
            <a:spAutoFit/>
          </a:bodyPr>
          <a:lstStyle/>
          <a:p>
            <a:pPr marR="0" lvl="0">
              <a:lnSpc>
                <a:spcPct val="115000"/>
              </a:lnSpc>
              <a:spcBef>
                <a:spcPts val="0"/>
              </a:spcBef>
              <a:spcAft>
                <a:spcPts val="0"/>
              </a:spcAft>
              <a:buClr>
                <a:srgbClr val="FF0000"/>
              </a:buClr>
              <a:tabLst>
                <a:tab pos="266700" algn="l"/>
              </a:tabLst>
            </a:pPr>
            <a:r>
              <a:rPr lang="ro-RO" sz="2400" dirty="0">
                <a:solidFill>
                  <a:schemeClr val="tx1">
                    <a:lumMod val="90000"/>
                    <a:lumOff val="10000"/>
                  </a:schemeClr>
                </a:solidFill>
                <a:effectLst/>
                <a:latin typeface="+mj-lt"/>
                <a:ea typeface="Calibri" panose="020F0502020204030204" pitchFamily="34" charset="0"/>
                <a:cs typeface="Times New Roman" panose="02020603050405020304" pitchFamily="18" charset="0"/>
              </a:rPr>
              <a:t>Identificarea creditorilor</a:t>
            </a:r>
          </a:p>
          <a:p>
            <a:pPr marR="0" lvl="0">
              <a:lnSpc>
                <a:spcPct val="115000"/>
              </a:lnSpc>
              <a:spcBef>
                <a:spcPts val="0"/>
              </a:spcBef>
              <a:spcAft>
                <a:spcPts val="0"/>
              </a:spcAft>
              <a:buClr>
                <a:srgbClr val="FF0000"/>
              </a:buClr>
              <a:tabLst>
                <a:tab pos="2667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a:lnSpc>
                <a:spcPct val="115000"/>
              </a:lnSpc>
              <a:spcBef>
                <a:spcPts val="0"/>
              </a:spcBef>
              <a:spcAft>
                <a:spcPts val="0"/>
              </a:spcAft>
              <a:buClr>
                <a:srgbClr val="FF0000"/>
              </a:buClr>
              <a:buFont typeface="Wingdings" panose="05000000000000000000" pitchFamily="2" charset="2"/>
              <a:buChar char="v"/>
              <a:tabLst>
                <a:tab pos="266700" algn="l"/>
              </a:tabLst>
            </a:pPr>
            <a:r>
              <a:rPr lang="ro-RO" sz="1600" dirty="0">
                <a:solidFill>
                  <a:srgbClr val="000000"/>
                </a:solidFill>
                <a:latin typeface="Nunito Sans Light" panose="00000400000000000000" pitchFamily="2" charset="0"/>
                <a:cs typeface="Times New Roman" panose="02020603050405020304" pitchFamily="18" charset="0"/>
              </a:rPr>
              <a:t>Aproximativ</a:t>
            </a:r>
            <a:r>
              <a:rPr lang="ro-RO" sz="1600" dirty="0">
                <a:solidFill>
                  <a:schemeClr val="accent1"/>
                </a:solidFill>
              </a:rPr>
              <a:t> </a:t>
            </a:r>
            <a:r>
              <a:rPr lang="ro-RO" sz="1600" dirty="0">
                <a:solidFill>
                  <a:schemeClr val="accent1"/>
                </a:solidFill>
                <a:latin typeface="+mj-lt"/>
                <a:cs typeface="Times New Roman" panose="02020603050405020304" pitchFamily="18" charset="0"/>
              </a:rPr>
              <a:t>60.000 de potențiali creditori identificați în registrele </a:t>
            </a:r>
            <a:r>
              <a:rPr lang="ro-RO" sz="1600" dirty="0" err="1">
                <a:solidFill>
                  <a:schemeClr val="accent1"/>
                </a:solidFill>
                <a:latin typeface="+mj-lt"/>
                <a:cs typeface="Times New Roman" panose="02020603050405020304" pitchFamily="18" charset="0"/>
              </a:rPr>
              <a:t>Euroins</a:t>
            </a:r>
            <a:endParaRPr lang="ro-RO" sz="1600" dirty="0">
              <a:solidFill>
                <a:schemeClr val="accent1"/>
              </a:solidFill>
              <a:latin typeface="+mj-lt"/>
              <a:cs typeface="Times New Roman" panose="02020603050405020304" pitchFamily="18" charset="0"/>
            </a:endParaRPr>
          </a:p>
          <a:p>
            <a:pPr marR="0" lvl="0" algn="just">
              <a:lnSpc>
                <a:spcPct val="115000"/>
              </a:lnSpc>
              <a:spcBef>
                <a:spcPts val="0"/>
              </a:spcBef>
              <a:spcAft>
                <a:spcPts val="0"/>
              </a:spcAft>
              <a:buClr>
                <a:srgbClr val="FF0000"/>
              </a:buClr>
              <a:tabLst>
                <a:tab pos="266700" algn="l"/>
              </a:tabLst>
            </a:pPr>
            <a:endParaRPr lang="ro-RO" sz="1600" dirty="0">
              <a:solidFill>
                <a:srgbClr val="DB2C30"/>
              </a:solidFill>
              <a:latin typeface="+mj-lt"/>
              <a:cs typeface="Times New Roman" panose="02020603050405020304" pitchFamily="18" charset="0"/>
            </a:endParaRPr>
          </a:p>
          <a:p>
            <a:pPr marL="285750" marR="0" lvl="0" indent="-285750" algn="just">
              <a:lnSpc>
                <a:spcPct val="115000"/>
              </a:lnSpc>
              <a:spcBef>
                <a:spcPts val="0"/>
              </a:spcBef>
              <a:spcAft>
                <a:spcPts val="0"/>
              </a:spcAft>
              <a:buClr>
                <a:srgbClr val="FF0000"/>
              </a:buClr>
              <a:buFont typeface="Wingdings" panose="05000000000000000000" pitchFamily="2" charset="2"/>
              <a:buChar char="v"/>
              <a:tabLst>
                <a:tab pos="266700" algn="l"/>
              </a:tabLst>
            </a:pPr>
            <a:r>
              <a:rPr lang="ro-RO" sz="1600" dirty="0">
                <a:solidFill>
                  <a:srgbClr val="DB2C30"/>
                </a:solidFill>
                <a:latin typeface="+mj-lt"/>
                <a:cs typeface="Times New Roman" panose="02020603050405020304" pitchFamily="18" charset="0"/>
              </a:rPr>
              <a:t>Peste 20.000 creditori și instituții contactați în mai puțin de 48 de ore </a:t>
            </a:r>
            <a:r>
              <a:rPr lang="ro-RO" sz="1600" dirty="0">
                <a:solidFill>
                  <a:srgbClr val="000000"/>
                </a:solidFill>
                <a:latin typeface="Nunito Sans Light" panose="00000400000000000000" pitchFamily="2" charset="0"/>
                <a:cs typeface="Times New Roman" panose="02020603050405020304" pitchFamily="18" charset="0"/>
              </a:rPr>
              <a:t>de la definitivarea listei acestora cu ajutorul unei soluții digitale inovatoare dezvoltate de CITR pentru a reduce costurile și a eficientiza procesul. Soluția CITR a condus la economisirea a aproximativ 60.000 euro, suma estimată pentru o comunicare clasică prin poștă</a:t>
            </a:r>
          </a:p>
          <a:p>
            <a:endParaRPr lang="en-US" dirty="0">
              <a:solidFill>
                <a:schemeClr val="bg1">
                  <a:lumMod val="50000"/>
                </a:schemeClr>
              </a:solidFill>
            </a:endParaRPr>
          </a:p>
        </p:txBody>
      </p:sp>
      <p:sp>
        <p:nvSpPr>
          <p:cNvPr id="9" name="Title 1">
            <a:extLst>
              <a:ext uri="{FF2B5EF4-FFF2-40B4-BE49-F238E27FC236}">
                <a16:creationId xmlns:a16="http://schemas.microsoft.com/office/drawing/2014/main" id="{C8FBEA6D-9B97-4B28-AD64-AA97BE5D7C75}"/>
              </a:ext>
            </a:extLst>
          </p:cNvPr>
          <p:cNvSpPr>
            <a:spLocks noGrp="1"/>
          </p:cNvSpPr>
          <p:nvPr>
            <p:ph type="title"/>
          </p:nvPr>
        </p:nvSpPr>
        <p:spPr>
          <a:xfrm>
            <a:off x="486737" y="40469"/>
            <a:ext cx="7816753" cy="1428408"/>
          </a:xfrm>
        </p:spPr>
        <p:txBody>
          <a:bodyPr anchor="t">
            <a:normAutofit fontScale="90000"/>
          </a:bodyPr>
          <a:lstStyle/>
          <a:p>
            <a:br>
              <a:rPr lang="ro-RO" sz="3200" dirty="0">
                <a:solidFill>
                  <a:srgbClr val="DB2C30"/>
                </a:solidFill>
              </a:rPr>
            </a:br>
            <a:r>
              <a:rPr lang="ro-RO" sz="3600" dirty="0">
                <a:solidFill>
                  <a:srgbClr val="DB2C30"/>
                </a:solidFill>
              </a:rPr>
              <a:t>Primele trei luni </a:t>
            </a:r>
            <a:r>
              <a:rPr lang="ro-RO" sz="3600" dirty="0">
                <a:solidFill>
                  <a:srgbClr val="3C3C3C"/>
                </a:solidFill>
              </a:rPr>
              <a:t>de la deschiderea falimentului Euroins</a:t>
            </a:r>
            <a:endParaRPr lang="en-US" sz="3600" dirty="0">
              <a:solidFill>
                <a:srgbClr val="3C3C3C"/>
              </a:solidFill>
            </a:endParaRPr>
          </a:p>
        </p:txBody>
      </p:sp>
      <p:sp>
        <p:nvSpPr>
          <p:cNvPr id="2" name="Rectangle 1">
            <a:extLst>
              <a:ext uri="{FF2B5EF4-FFF2-40B4-BE49-F238E27FC236}">
                <a16:creationId xmlns:a16="http://schemas.microsoft.com/office/drawing/2014/main" id="{6FF25ECF-EAE7-17B7-B379-4892B64BB6CE}"/>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7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9" name="Title 1">
            <a:extLst>
              <a:ext uri="{FF2B5EF4-FFF2-40B4-BE49-F238E27FC236}">
                <a16:creationId xmlns:a16="http://schemas.microsoft.com/office/drawing/2014/main" id="{C8FBEA6D-9B97-4B28-AD64-AA97BE5D7C75}"/>
              </a:ext>
            </a:extLst>
          </p:cNvPr>
          <p:cNvSpPr>
            <a:spLocks noGrp="1"/>
          </p:cNvSpPr>
          <p:nvPr>
            <p:ph type="title"/>
          </p:nvPr>
        </p:nvSpPr>
        <p:spPr>
          <a:xfrm>
            <a:off x="459136" y="-42845"/>
            <a:ext cx="9621348" cy="3322599"/>
          </a:xfrm>
        </p:spPr>
        <p:txBody>
          <a:bodyPr anchor="t">
            <a:normAutofit/>
          </a:bodyPr>
          <a:lstStyle/>
          <a:p>
            <a:br>
              <a:rPr lang="ro-RO" sz="3600" dirty="0">
                <a:solidFill>
                  <a:srgbClr val="DB2C30"/>
                </a:solidFill>
              </a:rPr>
            </a:br>
            <a:r>
              <a:rPr lang="ro-RO" sz="3600" dirty="0">
                <a:solidFill>
                  <a:srgbClr val="DB2C30"/>
                </a:solidFill>
              </a:rPr>
              <a:t>Primele trei luni </a:t>
            </a:r>
            <a:r>
              <a:rPr lang="ro-RO" sz="3600" dirty="0">
                <a:solidFill>
                  <a:schemeClr val="tx1">
                    <a:lumMod val="90000"/>
                    <a:lumOff val="10000"/>
                  </a:schemeClr>
                </a:solidFill>
              </a:rPr>
              <a:t>de la deschiderea falimentului </a:t>
            </a:r>
            <a:r>
              <a:rPr lang="ro-RO" sz="3600" dirty="0" err="1">
                <a:solidFill>
                  <a:schemeClr val="tx1">
                    <a:lumMod val="90000"/>
                    <a:lumOff val="10000"/>
                  </a:schemeClr>
                </a:solidFill>
              </a:rPr>
              <a:t>Euroins</a:t>
            </a:r>
            <a:endParaRPr lang="en-US" sz="3600" dirty="0">
              <a:solidFill>
                <a:schemeClr val="tx1">
                  <a:lumMod val="90000"/>
                  <a:lumOff val="10000"/>
                </a:schemeClr>
              </a:solidFill>
            </a:endParaRPr>
          </a:p>
        </p:txBody>
      </p:sp>
      <p:sp>
        <p:nvSpPr>
          <p:cNvPr id="8" name="TextBox 7">
            <a:extLst>
              <a:ext uri="{FF2B5EF4-FFF2-40B4-BE49-F238E27FC236}">
                <a16:creationId xmlns:a16="http://schemas.microsoft.com/office/drawing/2014/main" id="{FC6B2D94-AC52-46FC-ACDC-E55755427D92}"/>
              </a:ext>
            </a:extLst>
          </p:cNvPr>
          <p:cNvSpPr txBox="1"/>
          <p:nvPr/>
        </p:nvSpPr>
        <p:spPr>
          <a:xfrm>
            <a:off x="459136" y="1618454"/>
            <a:ext cx="2579139" cy="3073918"/>
          </a:xfrm>
          <a:prstGeom prst="rect">
            <a:avLst/>
          </a:prstGeom>
          <a:noFill/>
        </p:spPr>
        <p:txBody>
          <a:bodyPr wrap="square" rtlCol="0">
            <a:spAutoFit/>
          </a:bodyPr>
          <a:lstStyle/>
          <a:p>
            <a:pPr>
              <a:lnSpc>
                <a:spcPct val="115000"/>
              </a:lnSpc>
              <a:buClr>
                <a:srgbClr val="FF0000"/>
              </a:buClr>
              <a:tabLst>
                <a:tab pos="266700" algn="l"/>
              </a:tabLst>
            </a:pPr>
            <a:r>
              <a:rPr lang="ro-RO" sz="2500" dirty="0">
                <a:solidFill>
                  <a:schemeClr val="tx1">
                    <a:lumMod val="90000"/>
                    <a:lumOff val="10000"/>
                  </a:schemeClr>
                </a:solidFill>
                <a:latin typeface="+mj-lt"/>
                <a:cs typeface="Times New Roman" panose="02020603050405020304" pitchFamily="18" charset="0"/>
              </a:rPr>
              <a:t>Active</a:t>
            </a:r>
            <a:endParaRPr lang="en-US" sz="2500" dirty="0">
              <a:solidFill>
                <a:schemeClr val="tx1">
                  <a:lumMod val="90000"/>
                  <a:lumOff val="10000"/>
                </a:schemeClr>
              </a:solidFill>
              <a:latin typeface="+mj-lt"/>
              <a:cs typeface="Times New Roman" panose="02020603050405020304" pitchFamily="18" charset="0"/>
            </a:endParaRPr>
          </a:p>
          <a:p>
            <a:pPr marL="342900" indent="-342900">
              <a:lnSpc>
                <a:spcPct val="115000"/>
              </a:lnSpc>
              <a:buClr>
                <a:srgbClr val="FF0000"/>
              </a:buClr>
              <a:buFont typeface="Wingdings" panose="05000000000000000000" pitchFamily="2" charset="2"/>
              <a:buChar char=""/>
              <a:tabLst>
                <a:tab pos="266700" algn="l"/>
              </a:tabLst>
            </a:pPr>
            <a:r>
              <a:rPr lang="ro-RO" sz="1600" dirty="0">
                <a:solidFill>
                  <a:srgbClr val="000000"/>
                </a:solidFill>
                <a:latin typeface="Nunito Sans Light" panose="00000400000000000000" pitchFamily="2" charset="0"/>
                <a:cs typeface="Times New Roman" panose="02020603050405020304" pitchFamily="18" charset="0"/>
              </a:rPr>
              <a:t>Am finalizat inventarul și evaluarea activelor vandabile ale companiei și am demarat licitații de vânzare a bunurilor pentru a putea acoperi costurile salariale.</a:t>
            </a:r>
          </a:p>
          <a:p>
            <a:pPr algn="just">
              <a:lnSpc>
                <a:spcPct val="115000"/>
              </a:lnSpc>
              <a:buClr>
                <a:srgbClr val="FF0000"/>
              </a:buClr>
              <a:tabLst>
                <a:tab pos="266700" algn="l"/>
              </a:tabLst>
            </a:pPr>
            <a:endParaRPr lang="ro-RO" sz="1600" dirty="0">
              <a:solidFill>
                <a:srgbClr val="000000"/>
              </a:solidFill>
              <a:latin typeface="Nunito Sans Light" panose="00000400000000000000" pitchFamily="2"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6757513-230E-158A-4D3E-4B3AFFCE0E26}"/>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17344F-F38B-1FC1-2401-7C503851F5E9}"/>
              </a:ext>
            </a:extLst>
          </p:cNvPr>
          <p:cNvSpPr txBox="1"/>
          <p:nvPr/>
        </p:nvSpPr>
        <p:spPr>
          <a:xfrm>
            <a:off x="7073484" y="1618454"/>
            <a:ext cx="4783576" cy="3799502"/>
          </a:xfrm>
          <a:prstGeom prst="rect">
            <a:avLst/>
          </a:prstGeom>
          <a:noFill/>
        </p:spPr>
        <p:txBody>
          <a:bodyPr wrap="square">
            <a:spAutoFit/>
          </a:bodyPr>
          <a:lstStyle/>
          <a:p>
            <a:pPr>
              <a:lnSpc>
                <a:spcPct val="115000"/>
              </a:lnSpc>
              <a:buClr>
                <a:srgbClr val="FF0000"/>
              </a:buClr>
              <a:tabLst>
                <a:tab pos="266700" algn="l"/>
              </a:tabLst>
            </a:pPr>
            <a:r>
              <a:rPr lang="ro-RO" sz="2500" dirty="0">
                <a:solidFill>
                  <a:schemeClr val="tx1">
                    <a:lumMod val="90000"/>
                    <a:lumOff val="10000"/>
                  </a:schemeClr>
                </a:solidFill>
                <a:latin typeface="+mj-lt"/>
                <a:cs typeface="Times New Roman" panose="02020603050405020304" pitchFamily="18" charset="0"/>
              </a:rPr>
              <a:t>Situația contractelor și a litigiilor</a:t>
            </a:r>
            <a:endParaRPr lang="en-US" sz="2500" dirty="0">
              <a:solidFill>
                <a:schemeClr val="tx1">
                  <a:lumMod val="90000"/>
                  <a:lumOff val="10000"/>
                </a:schemeClr>
              </a:solidFill>
              <a:latin typeface="+mj-lt"/>
              <a:cs typeface="Times New Roman" panose="02020603050405020304" pitchFamily="18" charset="0"/>
            </a:endParaRPr>
          </a:p>
          <a:p>
            <a:pPr algn="just">
              <a:lnSpc>
                <a:spcPct val="115000"/>
              </a:lnSpc>
              <a:buClr>
                <a:srgbClr val="FF0000"/>
              </a:buClr>
              <a:tabLst>
                <a:tab pos="2667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Clr>
                <a:srgbClr val="FF0000"/>
              </a:buClr>
              <a:buFont typeface="Wingdings" panose="05000000000000000000" pitchFamily="2" charset="2"/>
              <a:buChar char=""/>
              <a:tabLst>
                <a:tab pos="266700" algn="l"/>
              </a:tabLst>
            </a:pPr>
            <a:r>
              <a:rPr lang="ro-RO" sz="1600" dirty="0">
                <a:solidFill>
                  <a:srgbClr val="000000"/>
                </a:solidFill>
                <a:latin typeface="Nunito Sans Light" panose="00000400000000000000" pitchFamily="2" charset="0"/>
                <a:ea typeface="Calibri" panose="020F0502020204030204" pitchFamily="34" charset="0"/>
                <a:cs typeface="Times New Roman" panose="02020603050405020304" pitchFamily="18" charset="0"/>
              </a:rPr>
              <a:t>Am demarat </a:t>
            </a:r>
            <a:r>
              <a:rPr lang="ro-RO" sz="1600" dirty="0">
                <a:solidFill>
                  <a:srgbClr val="DB2C30"/>
                </a:solidFill>
                <a:latin typeface="+mj-lt"/>
                <a:cs typeface="Times New Roman" panose="02020603050405020304" pitchFamily="18" charset="0"/>
              </a:rPr>
              <a:t>analiza preliminară a cauzelor </a:t>
            </a:r>
            <a:r>
              <a:rPr lang="ro-RO" sz="1600" dirty="0">
                <a:solidFill>
                  <a:srgbClr val="000000"/>
                </a:solidFill>
                <a:latin typeface="Nunito Sans Light" panose="00000400000000000000" pitchFamily="2" charset="0"/>
                <a:ea typeface="Calibri" panose="020F0502020204030204" pitchFamily="34" charset="0"/>
                <a:cs typeface="Times New Roman" panose="02020603050405020304" pitchFamily="18" charset="0"/>
              </a:rPr>
              <a:t>falimentului </a:t>
            </a:r>
            <a:r>
              <a:rPr lang="ro-RO" sz="1600" dirty="0" err="1">
                <a:solidFill>
                  <a:srgbClr val="000000"/>
                </a:solidFill>
                <a:latin typeface="Nunito Sans Light" panose="00000400000000000000" pitchFamily="2" charset="0"/>
                <a:ea typeface="Calibri" panose="020F0502020204030204" pitchFamily="34" charset="0"/>
                <a:cs typeface="Times New Roman" panose="02020603050405020304" pitchFamily="18" charset="0"/>
              </a:rPr>
              <a:t>Euroins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FF0000"/>
              </a:buClr>
              <a:buFont typeface="Wingdings" panose="05000000000000000000" pitchFamily="2" charset="2"/>
              <a:buChar char=""/>
              <a:tabLst>
                <a:tab pos="266700" algn="l"/>
              </a:tabLst>
            </a:pPr>
            <a:r>
              <a:rPr lang="ro-RO" sz="1600" dirty="0">
                <a:solidFill>
                  <a:srgbClr val="000000"/>
                </a:solidFill>
                <a:latin typeface="Nunito Sans Light" panose="00000400000000000000" pitchFamily="2" charset="0"/>
                <a:cs typeface="Times New Roman" panose="02020603050405020304" pitchFamily="18" charset="0"/>
              </a:rPr>
              <a:t>Am analizat contractele iar, în consecință, am </a:t>
            </a:r>
            <a:r>
              <a:rPr lang="ro-RO" sz="1600" dirty="0">
                <a:solidFill>
                  <a:srgbClr val="DB2C30"/>
                </a:solidFill>
                <a:latin typeface="+mj-lt"/>
                <a:cs typeface="Times New Roman" panose="02020603050405020304" pitchFamily="18" charset="0"/>
              </a:rPr>
              <a:t>denunțat 1.000 contracte</a:t>
            </a:r>
            <a:r>
              <a:rPr lang="ro-RO" sz="1600" dirty="0">
                <a:solidFill>
                  <a:srgbClr val="000000"/>
                </a:solidFill>
                <a:latin typeface="Nunito Sans Light" panose="00000400000000000000" pitchFamily="2" charset="0"/>
                <a:cs typeface="Times New Roman" panose="02020603050405020304" pitchFamily="18" charset="0"/>
              </a:rPr>
              <a:t> și am înaintat spre analiza judecătorului sindic </a:t>
            </a:r>
            <a:r>
              <a:rPr lang="ro-RO" sz="1600" dirty="0">
                <a:solidFill>
                  <a:srgbClr val="DB2C30"/>
                </a:solidFill>
                <a:latin typeface="+mj-lt"/>
                <a:cs typeface="Times New Roman" panose="02020603050405020304" pitchFamily="18" charset="0"/>
              </a:rPr>
              <a:t>contractul încheiat cu EIG Re </a:t>
            </a:r>
            <a:r>
              <a:rPr lang="ro-RO" sz="1600" dirty="0">
                <a:solidFill>
                  <a:srgbClr val="000000"/>
                </a:solidFill>
                <a:latin typeface="Nunito Sans Light" panose="00000400000000000000" pitchFamily="2" charset="0"/>
                <a:cs typeface="Times New Roman" panose="02020603050405020304" pitchFamily="18" charset="0"/>
              </a:rPr>
              <a:t>prin care au fost transferate din companie active și numerar.</a:t>
            </a:r>
          </a:p>
          <a:p>
            <a:pPr marL="342900" indent="-342900" algn="just">
              <a:lnSpc>
                <a:spcPct val="115000"/>
              </a:lnSpc>
              <a:buClr>
                <a:srgbClr val="FF0000"/>
              </a:buClr>
              <a:buFont typeface="Wingdings" panose="05000000000000000000" pitchFamily="2" charset="2"/>
              <a:buChar char=""/>
              <a:tabLst>
                <a:tab pos="266700" algn="l"/>
              </a:tabLst>
            </a:pPr>
            <a:r>
              <a:rPr lang="ro-RO" sz="1600" dirty="0">
                <a:solidFill>
                  <a:srgbClr val="000000"/>
                </a:solidFill>
                <a:latin typeface="Nunito Sans Light" panose="00000400000000000000" pitchFamily="2" charset="0"/>
                <a:ea typeface="Calibri" panose="020F0502020204030204" pitchFamily="34" charset="0"/>
                <a:cs typeface="Times New Roman" panose="02020603050405020304" pitchFamily="18" charset="0"/>
              </a:rPr>
              <a:t>Coordonăm</a:t>
            </a:r>
            <a:r>
              <a:rPr lang="ro-RO" sz="1600" dirty="0">
                <a:solidFill>
                  <a:srgbClr val="000000"/>
                </a:solidFill>
                <a:effectLst/>
                <a:latin typeface="Nunito Sans Light" panose="00000400000000000000" pitchFamily="2" charset="0"/>
                <a:ea typeface="Calibri" panose="020F0502020204030204" pitchFamily="34" charset="0"/>
                <a:cs typeface="Times New Roman" panose="02020603050405020304" pitchFamily="18" charset="0"/>
              </a:rPr>
              <a:t> peste </a:t>
            </a:r>
            <a:r>
              <a:rPr lang="ro-RO" sz="1600" dirty="0">
                <a:solidFill>
                  <a:srgbClr val="DB2C30"/>
                </a:solidFill>
                <a:effectLst/>
                <a:latin typeface="+mj-lt"/>
                <a:ea typeface="Calibri" panose="020F0502020204030204" pitchFamily="34" charset="0"/>
                <a:cs typeface="Times New Roman" panose="02020603050405020304" pitchFamily="18" charset="0"/>
              </a:rPr>
              <a:t>25</a:t>
            </a:r>
            <a:r>
              <a:rPr lang="ro-RO" sz="1600" dirty="0">
                <a:solidFill>
                  <a:srgbClr val="DB2C30"/>
                </a:solidFill>
                <a:latin typeface="+mj-lt"/>
                <a:cs typeface="Times New Roman" panose="02020603050405020304" pitchFamily="18" charset="0"/>
              </a:rPr>
              <a:t>.000 </a:t>
            </a:r>
            <a:r>
              <a:rPr lang="ro-RO" sz="1600" dirty="0">
                <a:solidFill>
                  <a:srgbClr val="000000"/>
                </a:solidFill>
                <a:latin typeface="Nunito Sans Light" panose="00000400000000000000" pitchFamily="2" charset="0"/>
                <a:cs typeface="Times New Roman" panose="02020603050405020304" pitchFamily="18" charset="0"/>
              </a:rPr>
              <a:t>de</a:t>
            </a:r>
            <a:r>
              <a:rPr lang="ro-RO" sz="1600" dirty="0">
                <a:solidFill>
                  <a:srgbClr val="DB2C30"/>
                </a:solidFill>
                <a:latin typeface="+mj-lt"/>
                <a:cs typeface="Times New Roman" panose="02020603050405020304" pitchFamily="18" charset="0"/>
              </a:rPr>
              <a:t> </a:t>
            </a:r>
            <a:r>
              <a:rPr lang="ro-RO" sz="1600" dirty="0">
                <a:solidFill>
                  <a:srgbClr val="000000"/>
                </a:solidFill>
                <a:effectLst/>
                <a:latin typeface="Nunito Sans Light" panose="00000400000000000000" pitchFamily="2" charset="0"/>
                <a:ea typeface="Calibri" panose="020F0502020204030204" pitchFamily="34" charset="0"/>
                <a:cs typeface="Times New Roman" panose="02020603050405020304" pitchFamily="18" charset="0"/>
              </a:rPr>
              <a:t>litigii în care </a:t>
            </a:r>
            <a:r>
              <a:rPr lang="ro-RO" sz="1600" dirty="0" err="1">
                <a:solidFill>
                  <a:srgbClr val="000000"/>
                </a:solidFill>
                <a:effectLst/>
                <a:latin typeface="Nunito Sans Light" panose="00000400000000000000" pitchFamily="2" charset="0"/>
                <a:ea typeface="Calibri" panose="020F0502020204030204" pitchFamily="34" charset="0"/>
                <a:cs typeface="Times New Roman" panose="02020603050405020304" pitchFamily="18" charset="0"/>
              </a:rPr>
              <a:t>Euroins</a:t>
            </a:r>
            <a:r>
              <a:rPr lang="ro-RO" sz="1600" dirty="0">
                <a:solidFill>
                  <a:srgbClr val="000000"/>
                </a:solidFill>
                <a:effectLst/>
                <a:latin typeface="Nunito Sans Light" panose="00000400000000000000" pitchFamily="2" charset="0"/>
                <a:ea typeface="Calibri" panose="020F0502020204030204" pitchFamily="34" charset="0"/>
                <a:cs typeface="Times New Roman" panose="02020603050405020304" pitchFamily="18" charset="0"/>
              </a:rPr>
              <a:t> este angrenată</a:t>
            </a:r>
            <a:endParaRPr lang="ro-RO" sz="1600" dirty="0">
              <a:solidFill>
                <a:srgbClr val="000000"/>
              </a:solidFill>
              <a:latin typeface="Nunito Sans Light" panose="000004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B604E85-6171-5CE9-45C8-572AE6FCC725}"/>
              </a:ext>
            </a:extLst>
          </p:cNvPr>
          <p:cNvSpPr txBox="1"/>
          <p:nvPr/>
        </p:nvSpPr>
        <p:spPr>
          <a:xfrm>
            <a:off x="3259457" y="1618454"/>
            <a:ext cx="3592845" cy="4523674"/>
          </a:xfrm>
          <a:prstGeom prst="rect">
            <a:avLst/>
          </a:prstGeom>
          <a:noFill/>
        </p:spPr>
        <p:txBody>
          <a:bodyPr wrap="square" rtlCol="0">
            <a:spAutoFit/>
          </a:bodyPr>
          <a:lstStyle/>
          <a:p>
            <a:pPr>
              <a:lnSpc>
                <a:spcPct val="115000"/>
              </a:lnSpc>
              <a:buClr>
                <a:srgbClr val="FF0000"/>
              </a:buClr>
              <a:tabLst>
                <a:tab pos="266700" algn="l"/>
              </a:tabLst>
            </a:pPr>
            <a:r>
              <a:rPr lang="ro-RO" sz="2500" dirty="0">
                <a:solidFill>
                  <a:schemeClr val="tx1">
                    <a:lumMod val="90000"/>
                    <a:lumOff val="10000"/>
                  </a:schemeClr>
                </a:solidFill>
                <a:latin typeface="+mj-lt"/>
                <a:cs typeface="Times New Roman" panose="02020603050405020304" pitchFamily="18" charset="0"/>
              </a:rPr>
              <a:t>Datorii</a:t>
            </a:r>
            <a:endParaRPr lang="en-US" sz="2500" dirty="0">
              <a:solidFill>
                <a:schemeClr val="tx1">
                  <a:lumMod val="90000"/>
                  <a:lumOff val="10000"/>
                </a:schemeClr>
              </a:solidFill>
              <a:latin typeface="+mj-lt"/>
              <a:cs typeface="Times New Roman" panose="02020603050405020304" pitchFamily="18" charset="0"/>
            </a:endParaRPr>
          </a:p>
          <a:p>
            <a:pPr marL="342900" marR="0" lvl="0" indent="-342900">
              <a:lnSpc>
                <a:spcPct val="115000"/>
              </a:lnSpc>
              <a:spcBef>
                <a:spcPts val="0"/>
              </a:spcBef>
              <a:spcAft>
                <a:spcPts val="0"/>
              </a:spcAft>
              <a:buClr>
                <a:srgbClr val="FF0000"/>
              </a:buClr>
              <a:buFont typeface="Wingdings" panose="05000000000000000000" pitchFamily="2" charset="2"/>
              <a:buChar char=""/>
              <a:tabLst>
                <a:tab pos="266700" algn="l"/>
              </a:tabLst>
            </a:pPr>
            <a:r>
              <a:rPr lang="ro-RO" sz="1600" dirty="0">
                <a:solidFill>
                  <a:srgbClr val="DB2C30"/>
                </a:solidFill>
                <a:latin typeface="+mj-lt"/>
                <a:cs typeface="Times New Roman" panose="02020603050405020304" pitchFamily="18" charset="0"/>
              </a:rPr>
              <a:t>Creanțele scadente însumează în acest moment </a:t>
            </a:r>
            <a:r>
              <a:rPr lang="fr-FR" sz="1600" dirty="0">
                <a:solidFill>
                  <a:srgbClr val="DB2C30"/>
                </a:solidFill>
                <a:latin typeface="+mj-lt"/>
                <a:cs typeface="Times New Roman" panose="02020603050405020304" pitchFamily="18" charset="0"/>
              </a:rPr>
              <a:t>600 mil</a:t>
            </a:r>
            <a:r>
              <a:rPr lang="ro-RO" sz="1600" dirty="0">
                <a:solidFill>
                  <a:srgbClr val="DB2C30"/>
                </a:solidFill>
                <a:latin typeface="+mj-lt"/>
                <a:cs typeface="Times New Roman" panose="02020603050405020304" pitchFamily="18" charset="0"/>
              </a:rPr>
              <a:t> lei </a:t>
            </a:r>
            <a:r>
              <a:rPr lang="ro-RO" sz="1600" dirty="0">
                <a:solidFill>
                  <a:srgbClr val="000000"/>
                </a:solidFill>
                <a:latin typeface="Nunito Sans Light" panose="00000400000000000000" pitchFamily="2" charset="0"/>
                <a:cs typeface="Times New Roman" panose="02020603050405020304" pitchFamily="18" charset="0"/>
              </a:rPr>
              <a:t>iar expunerea potențială ajunge până la 5</a:t>
            </a:r>
            <a:r>
              <a:rPr lang="fr-FR" sz="1600" dirty="0">
                <a:solidFill>
                  <a:srgbClr val="000000"/>
                </a:solidFill>
                <a:latin typeface="Nunito Sans Light" panose="00000400000000000000" pitchFamily="2" charset="0"/>
                <a:cs typeface="Times New Roman" panose="02020603050405020304" pitchFamily="18" charset="0"/>
              </a:rPr>
              <a:t> </a:t>
            </a:r>
            <a:r>
              <a:rPr lang="fr-FR" sz="1600" dirty="0" err="1">
                <a:solidFill>
                  <a:srgbClr val="000000"/>
                </a:solidFill>
                <a:latin typeface="Nunito Sans Light" panose="00000400000000000000" pitchFamily="2" charset="0"/>
                <a:cs typeface="Times New Roman" panose="02020603050405020304" pitchFamily="18" charset="0"/>
              </a:rPr>
              <a:t>miliarde</a:t>
            </a:r>
            <a:r>
              <a:rPr lang="ro-RO" sz="1600" dirty="0">
                <a:solidFill>
                  <a:srgbClr val="000000"/>
                </a:solidFill>
                <a:latin typeface="Nunito Sans Light" panose="00000400000000000000" pitchFamily="2" charset="0"/>
                <a:cs typeface="Times New Roman" panose="02020603050405020304" pitchFamily="18" charset="0"/>
              </a:rPr>
              <a:t> lei. O parte din această sumă reprezintă datorii potențiale ale unor daune care nu s-au materializat în acest moment și care nu sunt certe. </a:t>
            </a:r>
          </a:p>
          <a:p>
            <a:pPr marL="342900" marR="0" lvl="0" indent="-342900">
              <a:lnSpc>
                <a:spcPct val="115000"/>
              </a:lnSpc>
              <a:spcBef>
                <a:spcPts val="0"/>
              </a:spcBef>
              <a:spcAft>
                <a:spcPts val="0"/>
              </a:spcAft>
              <a:buClr>
                <a:srgbClr val="FF0000"/>
              </a:buClr>
              <a:buFont typeface="Wingdings" panose="05000000000000000000" pitchFamily="2" charset="2"/>
              <a:buChar char=""/>
              <a:tabLst>
                <a:tab pos="266700" algn="l"/>
              </a:tabLst>
            </a:pPr>
            <a:r>
              <a:rPr lang="ro-RO" sz="1600" dirty="0">
                <a:solidFill>
                  <a:srgbClr val="DB2C30"/>
                </a:solidFill>
                <a:latin typeface="+mj-lt"/>
                <a:cs typeface="Times New Roman" panose="02020603050405020304" pitchFamily="18" charset="0"/>
              </a:rPr>
              <a:t>Peste 1.100 de declarații de creanță</a:t>
            </a:r>
            <a:endParaRPr lang="en-US" sz="160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Clr>
                <a:srgbClr val="FF0000"/>
              </a:buClr>
              <a:buFont typeface="Wingdings" panose="05000000000000000000" pitchFamily="2" charset="2"/>
              <a:buChar char=""/>
              <a:tabLst>
                <a:tab pos="266700" algn="l"/>
              </a:tabLst>
            </a:pPr>
            <a:r>
              <a:rPr lang="ro-RO" sz="1600" dirty="0">
                <a:solidFill>
                  <a:srgbClr val="000000"/>
                </a:solidFill>
                <a:latin typeface="Nunito Sans Light" panose="00000400000000000000" pitchFamily="2" charset="0"/>
                <a:ea typeface="Calibri" panose="020F0502020204030204" pitchFamily="34" charset="0"/>
                <a:cs typeface="Times New Roman" panose="02020603050405020304" pitchFamily="18" charset="0"/>
              </a:rPr>
              <a:t>Echipa de proiect a </a:t>
            </a:r>
            <a:r>
              <a:rPr lang="ro-RO" sz="1600" dirty="0">
                <a:solidFill>
                  <a:srgbClr val="000000"/>
                </a:solidFill>
                <a:effectLst/>
                <a:latin typeface="Nunito Sans Light" panose="00000400000000000000" pitchFamily="2" charset="0"/>
                <a:ea typeface="Calibri" panose="020F0502020204030204" pitchFamily="34" charset="0"/>
                <a:cs typeface="Times New Roman" panose="02020603050405020304" pitchFamily="18" charset="0"/>
              </a:rPr>
              <a:t>analizat peste </a:t>
            </a:r>
            <a:r>
              <a:rPr lang="ro-RO" sz="1600" dirty="0">
                <a:solidFill>
                  <a:srgbClr val="DB2C30"/>
                </a:solidFill>
                <a:latin typeface="+mj-lt"/>
                <a:cs typeface="Times New Roman" panose="02020603050405020304" pitchFamily="18" charset="0"/>
              </a:rPr>
              <a:t>350.000 de documente în trei luni</a:t>
            </a:r>
            <a:endParaRPr lang="en-US" sz="1600" dirty="0">
              <a:solidFill>
                <a:srgbClr val="DB2C30"/>
              </a:solidFill>
              <a:latin typeface="+mj-lt"/>
              <a:cs typeface="Times New Roman" panose="02020603050405020304" pitchFamily="18" charset="0"/>
            </a:endParaRPr>
          </a:p>
          <a:p>
            <a:pPr marL="495300" marR="0">
              <a:lnSpc>
                <a:spcPct val="115000"/>
              </a:lnSpc>
              <a:spcBef>
                <a:spcPts val="0"/>
              </a:spcBef>
              <a:spcAft>
                <a:spcPts val="0"/>
              </a:spcAft>
            </a:pPr>
            <a:r>
              <a:rPr lang="ro-RO" sz="1800" dirty="0">
                <a:solidFill>
                  <a:srgbClr val="000000"/>
                </a:solidFill>
                <a:effectLst/>
                <a:latin typeface="Nunito Sans Light" panose="00000400000000000000" pitchFamily="2"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77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8802-2C9B-4EF6-ADD7-162A52C8DCCC}"/>
              </a:ext>
            </a:extLst>
          </p:cNvPr>
          <p:cNvSpPr>
            <a:spLocks noGrp="1"/>
          </p:cNvSpPr>
          <p:nvPr>
            <p:ph type="title"/>
          </p:nvPr>
        </p:nvSpPr>
        <p:spPr>
          <a:xfrm>
            <a:off x="501114" y="647829"/>
            <a:ext cx="8164982" cy="780019"/>
          </a:xfrm>
        </p:spPr>
        <p:txBody>
          <a:bodyPr anchor="t">
            <a:normAutofit/>
          </a:bodyPr>
          <a:lstStyle/>
          <a:p>
            <a:r>
              <a:rPr lang="ro-RO" sz="3200" dirty="0">
                <a:solidFill>
                  <a:srgbClr val="DB2C30"/>
                </a:solidFill>
              </a:rPr>
              <a:t>Datoriile</a:t>
            </a:r>
            <a:r>
              <a:rPr lang="en-US" sz="3200" dirty="0">
                <a:solidFill>
                  <a:srgbClr val="DB2C30"/>
                </a:solidFill>
              </a:rPr>
              <a:t> </a:t>
            </a:r>
            <a:r>
              <a:rPr lang="ro-RO" sz="3200" dirty="0" err="1">
                <a:solidFill>
                  <a:srgbClr val="DB2C30"/>
                </a:solidFill>
              </a:rPr>
              <a:t>Euroins</a:t>
            </a:r>
            <a:r>
              <a:rPr lang="ro-RO" sz="3200" dirty="0">
                <a:solidFill>
                  <a:srgbClr val="DB2C30"/>
                </a:solidFill>
              </a:rPr>
              <a:t> </a:t>
            </a:r>
            <a:r>
              <a:rPr lang="en-US" sz="3200" dirty="0">
                <a:solidFill>
                  <a:srgbClr val="3C3C3C"/>
                </a:solidFill>
              </a:rPr>
              <a:t>(</a:t>
            </a:r>
            <a:r>
              <a:rPr lang="ro-RO" sz="3200" dirty="0">
                <a:solidFill>
                  <a:srgbClr val="3C3C3C"/>
                </a:solidFill>
              </a:rPr>
              <a:t>tabel</a:t>
            </a:r>
            <a:r>
              <a:rPr lang="en-US" sz="3200" dirty="0">
                <a:solidFill>
                  <a:srgbClr val="3C3C3C"/>
                </a:solidFill>
              </a:rPr>
              <a:t> </a:t>
            </a:r>
            <a:r>
              <a:rPr lang="ro-RO" sz="3200" dirty="0">
                <a:solidFill>
                  <a:srgbClr val="3C3C3C"/>
                </a:solidFill>
              </a:rPr>
              <a:t>preliminar</a:t>
            </a:r>
            <a:r>
              <a:rPr lang="en-US" sz="3200" dirty="0">
                <a:solidFill>
                  <a:srgbClr val="3C3C3C"/>
                </a:solidFill>
              </a:rPr>
              <a:t>)</a:t>
            </a:r>
          </a:p>
        </p:txBody>
      </p:sp>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graphicFrame>
        <p:nvGraphicFramePr>
          <p:cNvPr id="8" name="Table 7">
            <a:extLst>
              <a:ext uri="{FF2B5EF4-FFF2-40B4-BE49-F238E27FC236}">
                <a16:creationId xmlns:a16="http://schemas.microsoft.com/office/drawing/2014/main" id="{C0821B04-48BD-4BBA-825C-E352AF357432}"/>
              </a:ext>
            </a:extLst>
          </p:cNvPr>
          <p:cNvGraphicFramePr>
            <a:graphicFrameLocks noGrp="1"/>
          </p:cNvGraphicFramePr>
          <p:nvPr>
            <p:extLst>
              <p:ext uri="{D42A27DB-BD31-4B8C-83A1-F6EECF244321}">
                <p14:modId xmlns:p14="http://schemas.microsoft.com/office/powerpoint/2010/main" val="2337706072"/>
              </p:ext>
            </p:extLst>
          </p:nvPr>
        </p:nvGraphicFramePr>
        <p:xfrm>
          <a:off x="7213600" y="1672727"/>
          <a:ext cx="3185763" cy="2889234"/>
        </p:xfrm>
        <a:graphic>
          <a:graphicData uri="http://schemas.openxmlformats.org/drawingml/2006/table">
            <a:tbl>
              <a:tblPr>
                <a:tableStyleId>{5C22544A-7EE6-4342-B048-85BDC9FD1C3A}</a:tableStyleId>
              </a:tblPr>
              <a:tblGrid>
                <a:gridCol w="2012890">
                  <a:extLst>
                    <a:ext uri="{9D8B030D-6E8A-4147-A177-3AD203B41FA5}">
                      <a16:colId xmlns:a16="http://schemas.microsoft.com/office/drawing/2014/main" val="598298029"/>
                    </a:ext>
                  </a:extLst>
                </a:gridCol>
                <a:gridCol w="1172873">
                  <a:extLst>
                    <a:ext uri="{9D8B030D-6E8A-4147-A177-3AD203B41FA5}">
                      <a16:colId xmlns:a16="http://schemas.microsoft.com/office/drawing/2014/main" val="2464398305"/>
                    </a:ext>
                  </a:extLst>
                </a:gridCol>
              </a:tblGrid>
              <a:tr h="198369">
                <a:tc>
                  <a:txBody>
                    <a:bodyPr/>
                    <a:lstStyle/>
                    <a:p>
                      <a:pPr marL="91440" algn="l" fontAlgn="b"/>
                      <a:r>
                        <a:rPr lang="ro-RO" sz="1800" u="none" strike="noStrike" noProof="0">
                          <a:solidFill>
                            <a:srgbClr val="C00000"/>
                          </a:solidFill>
                          <a:effectLst/>
                          <a:latin typeface="+mj-lt"/>
                        </a:rPr>
                        <a:t>Creditori</a:t>
                      </a:r>
                      <a:endParaRPr lang="ro-RO" sz="1100" b="1" i="0" u="none" strike="noStrike" noProof="0">
                        <a:solidFill>
                          <a:srgbClr val="C00000"/>
                        </a:solidFill>
                        <a:effectLst/>
                        <a:latin typeface="+mj-lt"/>
                      </a:endParaRPr>
                    </a:p>
                  </a:txBody>
                  <a:tcPr marL="9525" marR="9525" marT="9525" marB="0" anchor="b">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n-US" sz="1800" u="none" strike="noStrike" kern="1200" noProof="0" dirty="0">
                          <a:solidFill>
                            <a:srgbClr val="C00000"/>
                          </a:solidFill>
                          <a:effectLst/>
                          <a:latin typeface="+mj-lt"/>
                          <a:ea typeface="+mn-ea"/>
                          <a:cs typeface="+mn-cs"/>
                        </a:rPr>
                        <a:t>MLD lei</a:t>
                      </a:r>
                      <a:endParaRPr lang="ro-RO" sz="1800" u="none" strike="noStrike" kern="1200" noProof="0" dirty="0">
                        <a:solidFill>
                          <a:srgbClr val="C00000"/>
                        </a:solidFill>
                        <a:effectLst/>
                        <a:latin typeface="+mj-lt"/>
                        <a:ea typeface="+mn-ea"/>
                        <a:cs typeface="+mn-cs"/>
                      </a:endParaRPr>
                    </a:p>
                  </a:txBody>
                  <a:tcPr marL="9525" marR="9525" marT="9525" marB="0" anchor="b">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35336133"/>
                  </a:ext>
                </a:extLst>
              </a:tr>
              <a:tr h="380015">
                <a:tc>
                  <a:txBody>
                    <a:bodyPr/>
                    <a:lstStyle/>
                    <a:p>
                      <a:pPr algn="l" fontAlgn="b"/>
                      <a:r>
                        <a:rPr lang="en-US" sz="1100" b="0" i="0" u="none" strike="noStrike" dirty="0">
                          <a:solidFill>
                            <a:srgbClr val="3C3C3C"/>
                          </a:solidFill>
                          <a:effectLst/>
                          <a:latin typeface="+mn-lt"/>
                        </a:rPr>
                        <a:t>FGA</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3C3C3C"/>
                          </a:solidFill>
                          <a:effectLst/>
                          <a:latin typeface="+mn-lt"/>
                        </a:rPr>
                        <a:t>2.143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41111333"/>
                  </a:ext>
                </a:extLst>
              </a:tr>
              <a:tr h="380015">
                <a:tc>
                  <a:txBody>
                    <a:bodyPr/>
                    <a:lstStyle/>
                    <a:p>
                      <a:pPr algn="l" fontAlgn="b"/>
                      <a:r>
                        <a:rPr lang="en-US" sz="1100" b="0" i="0" u="none" strike="noStrike" dirty="0">
                          <a:solidFill>
                            <a:srgbClr val="3C3C3C"/>
                          </a:solidFill>
                          <a:effectLst/>
                          <a:latin typeface="+mn-lt"/>
                        </a:rPr>
                        <a:t>ALȚI ASIGURAȚI </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3C3C3C"/>
                          </a:solidFill>
                          <a:effectLst/>
                          <a:latin typeface="+mn-lt"/>
                        </a:rPr>
                        <a:t>1.524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28420389"/>
                  </a:ext>
                </a:extLst>
              </a:tr>
              <a:tr h="380015">
                <a:tc>
                  <a:txBody>
                    <a:bodyPr/>
                    <a:lstStyle/>
                    <a:p>
                      <a:pPr algn="l" fontAlgn="b"/>
                      <a:r>
                        <a:rPr lang="en-US" sz="1100" b="0" i="0" u="none" strike="noStrike" dirty="0">
                          <a:solidFill>
                            <a:srgbClr val="3C3C3C"/>
                          </a:solidFill>
                          <a:effectLst/>
                          <a:latin typeface="+mn-lt"/>
                        </a:rPr>
                        <a:t>ASIGUR</a:t>
                      </a:r>
                      <a:r>
                        <a:rPr lang="ro-RO" sz="1100" b="0" i="0" u="none" strike="noStrike" dirty="0">
                          <a:solidFill>
                            <a:srgbClr val="3C3C3C"/>
                          </a:solidFill>
                          <a:effectLst/>
                          <a:latin typeface="+mn-lt"/>
                        </a:rPr>
                        <a:t>ĂTORI</a:t>
                      </a:r>
                      <a:r>
                        <a:rPr lang="en-US" sz="1100" b="0" i="0" u="none" strike="noStrike" dirty="0">
                          <a:solidFill>
                            <a:srgbClr val="3C3C3C"/>
                          </a:solidFill>
                          <a:effectLst/>
                          <a:latin typeface="+mn-lt"/>
                        </a:rPr>
                        <a:t> ȘI REASIGUR</a:t>
                      </a:r>
                      <a:r>
                        <a:rPr lang="ro-RO" sz="1100" b="0" i="0" u="none" strike="noStrike" dirty="0">
                          <a:solidFill>
                            <a:srgbClr val="3C3C3C"/>
                          </a:solidFill>
                          <a:effectLst/>
                          <a:latin typeface="+mn-lt"/>
                        </a:rPr>
                        <a:t>Ă</a:t>
                      </a:r>
                      <a:r>
                        <a:rPr lang="en-US" sz="1100" b="0" i="0" u="none" strike="noStrike" dirty="0">
                          <a:solidFill>
                            <a:srgbClr val="3C3C3C"/>
                          </a:solidFill>
                          <a:effectLst/>
                          <a:latin typeface="+mn-lt"/>
                        </a:rPr>
                        <a:t>TORI</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3C3C3C"/>
                          </a:solidFill>
                          <a:effectLst/>
                          <a:latin typeface="+mn-lt"/>
                        </a:rPr>
                        <a:t>0.613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12467534"/>
                  </a:ext>
                </a:extLst>
              </a:tr>
              <a:tr h="380015">
                <a:tc>
                  <a:txBody>
                    <a:bodyPr/>
                    <a:lstStyle/>
                    <a:p>
                      <a:pPr algn="l" fontAlgn="b"/>
                      <a:r>
                        <a:rPr lang="en-US" sz="1100" b="0" i="0" u="none" strike="noStrike" dirty="0">
                          <a:solidFill>
                            <a:srgbClr val="3C3C3C"/>
                          </a:solidFill>
                          <a:effectLst/>
                          <a:latin typeface="+mn-lt"/>
                        </a:rPr>
                        <a:t>BĂNCI</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3C3C3C"/>
                          </a:solidFill>
                          <a:effectLst/>
                          <a:latin typeface="+mn-lt"/>
                        </a:rPr>
                        <a:t>0.598</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72888124"/>
                  </a:ext>
                </a:extLst>
              </a:tr>
              <a:tr h="380015">
                <a:tc>
                  <a:txBody>
                    <a:bodyPr/>
                    <a:lstStyle/>
                    <a:p>
                      <a:pPr algn="l" fontAlgn="b"/>
                      <a:r>
                        <a:rPr lang="en-US" sz="1100" b="0" i="0" u="none" strike="noStrike" dirty="0">
                          <a:solidFill>
                            <a:srgbClr val="3C3C3C"/>
                          </a:solidFill>
                          <a:effectLst/>
                          <a:latin typeface="+mn-lt"/>
                        </a:rPr>
                        <a:t>BA</a:t>
                      </a:r>
                      <a:r>
                        <a:rPr lang="ro-RO" sz="1100" b="0" i="0" u="none" strike="noStrike" dirty="0">
                          <a:solidFill>
                            <a:srgbClr val="3C3C3C"/>
                          </a:solidFill>
                          <a:effectLst/>
                          <a:latin typeface="+mn-lt"/>
                        </a:rPr>
                        <a:t>A</a:t>
                      </a:r>
                      <a:r>
                        <a:rPr lang="en-US" sz="1100" b="0" i="0" u="none" strike="noStrike" dirty="0">
                          <a:solidFill>
                            <a:srgbClr val="3C3C3C"/>
                          </a:solidFill>
                          <a:effectLst/>
                          <a:latin typeface="+mn-lt"/>
                        </a:rPr>
                        <a:t>R</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3C3C3C"/>
                          </a:solidFill>
                          <a:effectLst/>
                          <a:latin typeface="+mn-lt"/>
                        </a:rPr>
                        <a:t>0.16</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91228539"/>
                  </a:ext>
                </a:extLst>
              </a:tr>
              <a:tr h="380015">
                <a:tc>
                  <a:txBody>
                    <a:bodyPr/>
                    <a:lstStyle/>
                    <a:p>
                      <a:pPr algn="l" fontAlgn="b"/>
                      <a:endParaRPr lang="en-US" sz="1100" b="0" i="0" u="none" strike="noStrike" dirty="0">
                        <a:solidFill>
                          <a:srgbClr val="3C3C3C"/>
                        </a:solidFill>
                        <a:effectLst/>
                        <a:latin typeface="+mn-lt"/>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endParaRPr lang="en-US" sz="1100" b="0" i="0" u="none" strike="noStrike" dirty="0">
                        <a:solidFill>
                          <a:srgbClr val="3C3C3C"/>
                        </a:solidFill>
                        <a:effectLst/>
                        <a:latin typeface="+mn-lt"/>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777651"/>
                  </a:ext>
                </a:extLst>
              </a:tr>
              <a:tr h="325299">
                <a:tc>
                  <a:txBody>
                    <a:bodyPr/>
                    <a:lstStyle/>
                    <a:p>
                      <a:pPr marL="91440" algn="l" fontAlgn="b"/>
                      <a:r>
                        <a:rPr lang="en-US" sz="1400" u="none" strike="noStrike" kern="1200" dirty="0">
                          <a:solidFill>
                            <a:schemeClr val="bg1"/>
                          </a:solidFill>
                          <a:effectLst/>
                          <a:latin typeface="+mn-lt"/>
                          <a:ea typeface="+mn-ea"/>
                          <a:cs typeface="+mn-cs"/>
                        </a:rPr>
                        <a:t>Total</a:t>
                      </a:r>
                    </a:p>
                  </a:txBody>
                  <a:tcPr marL="9525" marR="9525" marT="9525" marB="0" anchor="ctr">
                    <a:lnT w="12700" cap="flat" cmpd="sng" algn="ctr">
                      <a:solidFill>
                        <a:schemeClr val="bg1">
                          <a:lumMod val="85000"/>
                        </a:schemeClr>
                      </a:solidFill>
                      <a:prstDash val="solid"/>
                      <a:round/>
                      <a:headEnd type="none" w="med" len="med"/>
                      <a:tailEnd type="none" w="med" len="med"/>
                    </a:lnT>
                    <a:solidFill>
                      <a:srgbClr val="DB2C30"/>
                    </a:solidFill>
                  </a:tcPr>
                </a:tc>
                <a:tc>
                  <a:txBody>
                    <a:bodyPr/>
                    <a:lstStyle/>
                    <a:p>
                      <a:pPr marL="91440" algn="r" fontAlgn="b"/>
                      <a:r>
                        <a:rPr lang="ro-RO" sz="1400" u="none" strike="noStrike" dirty="0">
                          <a:solidFill>
                            <a:schemeClr val="bg1"/>
                          </a:solidFill>
                          <a:effectLst/>
                        </a:rPr>
                        <a:t>5 mld lei</a:t>
                      </a:r>
                      <a:endParaRPr lang="en-US" sz="1400" b="1" i="0" u="none" strike="noStrike" dirty="0">
                        <a:solidFill>
                          <a:schemeClr val="bg1"/>
                        </a:solidFill>
                        <a:effectLst/>
                        <a:latin typeface="Palatino Linotype" panose="02040502050505030304" pitchFamily="18" charset="0"/>
                      </a:endParaRPr>
                    </a:p>
                  </a:txBody>
                  <a:tcPr marL="9525" marR="9525" marT="9525" marB="0" anchor="ctr">
                    <a:lnT w="12700" cap="flat" cmpd="sng" algn="ctr">
                      <a:solidFill>
                        <a:schemeClr val="bg1">
                          <a:lumMod val="85000"/>
                        </a:schemeClr>
                      </a:solidFill>
                      <a:prstDash val="solid"/>
                      <a:round/>
                      <a:headEnd type="none" w="med" len="med"/>
                      <a:tailEnd type="none" w="med" len="med"/>
                    </a:lnT>
                    <a:solidFill>
                      <a:srgbClr val="DB2C30"/>
                    </a:solidFill>
                  </a:tcPr>
                </a:tc>
                <a:extLst>
                  <a:ext uri="{0D108BD9-81ED-4DB2-BD59-A6C34878D82A}">
                    <a16:rowId xmlns:a16="http://schemas.microsoft.com/office/drawing/2014/main" val="1470681047"/>
                  </a:ext>
                </a:extLst>
              </a:tr>
            </a:tbl>
          </a:graphicData>
        </a:graphic>
      </p:graphicFrame>
      <p:sp>
        <p:nvSpPr>
          <p:cNvPr id="3" name="TextBox 2">
            <a:extLst>
              <a:ext uri="{FF2B5EF4-FFF2-40B4-BE49-F238E27FC236}">
                <a16:creationId xmlns:a16="http://schemas.microsoft.com/office/drawing/2014/main" id="{A1C9D582-E4BB-4469-B49A-C0F031EAF015}"/>
              </a:ext>
            </a:extLst>
          </p:cNvPr>
          <p:cNvSpPr txBox="1"/>
          <p:nvPr/>
        </p:nvSpPr>
        <p:spPr>
          <a:xfrm>
            <a:off x="1422585" y="5778025"/>
            <a:ext cx="3353803" cy="276999"/>
          </a:xfrm>
          <a:prstGeom prst="rect">
            <a:avLst/>
          </a:prstGeom>
          <a:noFill/>
        </p:spPr>
        <p:txBody>
          <a:bodyPr wrap="none" rtlCol="0">
            <a:spAutoFit/>
          </a:bodyPr>
          <a:lstStyle/>
          <a:p>
            <a:r>
              <a:rPr lang="ro-RO" sz="1200" dirty="0">
                <a:solidFill>
                  <a:schemeClr val="bg1">
                    <a:lumMod val="50000"/>
                  </a:schemeClr>
                </a:solidFill>
              </a:rPr>
              <a:t>* Cifrele din pie chart reprezinta miliarde de lei</a:t>
            </a:r>
            <a:endParaRPr lang="en-US" sz="1200" dirty="0">
              <a:solidFill>
                <a:schemeClr val="bg1">
                  <a:lumMod val="50000"/>
                </a:schemeClr>
              </a:solidFill>
            </a:endParaRPr>
          </a:p>
        </p:txBody>
      </p:sp>
      <p:sp>
        <p:nvSpPr>
          <p:cNvPr id="5" name="Rectangle 4">
            <a:extLst>
              <a:ext uri="{FF2B5EF4-FFF2-40B4-BE49-F238E27FC236}">
                <a16:creationId xmlns:a16="http://schemas.microsoft.com/office/drawing/2014/main" id="{04792702-F571-0BEE-5477-C8155DA686FE}"/>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E7EBE2A-81CC-242B-BDDB-CFE1D7186EBA}"/>
              </a:ext>
            </a:extLst>
          </p:cNvPr>
          <p:cNvSpPr txBox="1"/>
          <p:nvPr/>
        </p:nvSpPr>
        <p:spPr>
          <a:xfrm>
            <a:off x="6309315" y="5618481"/>
            <a:ext cx="4859022" cy="307777"/>
          </a:xfrm>
          <a:prstGeom prst="rect">
            <a:avLst/>
          </a:prstGeom>
          <a:noFill/>
        </p:spPr>
        <p:txBody>
          <a:bodyPr wrap="none" rtlCol="0">
            <a:spAutoFit/>
          </a:bodyPr>
          <a:lstStyle/>
          <a:p>
            <a:r>
              <a:rPr lang="ro-RO" sz="1400" dirty="0">
                <a:solidFill>
                  <a:srgbClr val="3C3C3C"/>
                </a:solidFill>
              </a:rPr>
              <a:t>Cea mai mare rezerva calculată de FGA de până în prezent</a:t>
            </a:r>
            <a:endParaRPr lang="en-US" sz="1400" dirty="0">
              <a:solidFill>
                <a:srgbClr val="3C3C3C"/>
              </a:solidFill>
            </a:endParaRPr>
          </a:p>
        </p:txBody>
      </p:sp>
      <p:graphicFrame>
        <p:nvGraphicFramePr>
          <p:cNvPr id="11" name="Chart 10">
            <a:extLst>
              <a:ext uri="{FF2B5EF4-FFF2-40B4-BE49-F238E27FC236}">
                <a16:creationId xmlns:a16="http://schemas.microsoft.com/office/drawing/2014/main" id="{A971A5AF-84D3-B547-7C29-67DFC4A7488E}"/>
              </a:ext>
            </a:extLst>
          </p:cNvPr>
          <p:cNvGraphicFramePr/>
          <p:nvPr>
            <p:extLst>
              <p:ext uri="{D42A27DB-BD31-4B8C-83A1-F6EECF244321}">
                <p14:modId xmlns:p14="http://schemas.microsoft.com/office/powerpoint/2010/main" val="3666482594"/>
              </p:ext>
            </p:extLst>
          </p:nvPr>
        </p:nvGraphicFramePr>
        <p:xfrm>
          <a:off x="299784" y="1427848"/>
          <a:ext cx="6551406" cy="3858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489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1B1C039B-BB80-4304-BDD5-D165EFD55991}"/>
              </a:ext>
            </a:extLst>
          </p:cNvPr>
          <p:cNvSpPr/>
          <p:nvPr/>
        </p:nvSpPr>
        <p:spPr>
          <a:xfrm>
            <a:off x="1479648" y="505017"/>
            <a:ext cx="8054474" cy="5672349"/>
          </a:xfrm>
          <a:custGeom>
            <a:avLst/>
            <a:gdLst>
              <a:gd name="connsiteX0" fmla="*/ 3804959 w 6172323"/>
              <a:gd name="connsiteY0" fmla="*/ 122546 h 4264998"/>
              <a:gd name="connsiteX1" fmla="*/ 3775172 w 6172323"/>
              <a:gd name="connsiteY1" fmla="*/ 164217 h 4264998"/>
              <a:gd name="connsiteX2" fmla="*/ 3675349 w 6172323"/>
              <a:gd name="connsiteY2" fmla="*/ 227596 h 4264998"/>
              <a:gd name="connsiteX3" fmla="*/ 3661089 w 6172323"/>
              <a:gd name="connsiteY3" fmla="*/ 234251 h 4264998"/>
              <a:gd name="connsiteX4" fmla="*/ 3545105 w 6172323"/>
              <a:gd name="connsiteY4" fmla="*/ 271962 h 4264998"/>
              <a:gd name="connsiteX5" fmla="*/ 3526567 w 6172323"/>
              <a:gd name="connsiteY5" fmla="*/ 274655 h 4264998"/>
              <a:gd name="connsiteX6" fmla="*/ 3349739 w 6172323"/>
              <a:gd name="connsiteY6" fmla="*/ 274655 h 4264998"/>
              <a:gd name="connsiteX7" fmla="*/ 3183687 w 6172323"/>
              <a:gd name="connsiteY7" fmla="*/ 340252 h 4264998"/>
              <a:gd name="connsiteX8" fmla="*/ 3079111 w 6172323"/>
              <a:gd name="connsiteY8" fmla="*/ 411237 h 4264998"/>
              <a:gd name="connsiteX9" fmla="*/ 3061207 w 6172323"/>
              <a:gd name="connsiteY9" fmla="*/ 418526 h 4264998"/>
              <a:gd name="connsiteX10" fmla="*/ 2967089 w 6172323"/>
              <a:gd name="connsiteY10" fmla="*/ 444511 h 4264998"/>
              <a:gd name="connsiteX11" fmla="*/ 2952036 w 6172323"/>
              <a:gd name="connsiteY11" fmla="*/ 446254 h 4264998"/>
              <a:gd name="connsiteX12" fmla="*/ 2852690 w 6172323"/>
              <a:gd name="connsiteY12" fmla="*/ 446254 h 4264998"/>
              <a:gd name="connsiteX13" fmla="*/ 2804522 w 6172323"/>
              <a:gd name="connsiteY13" fmla="*/ 422170 h 4264998"/>
              <a:gd name="connsiteX14" fmla="*/ 2724664 w 6172323"/>
              <a:gd name="connsiteY14" fmla="*/ 326151 h 4264998"/>
              <a:gd name="connsiteX15" fmla="*/ 2612641 w 6172323"/>
              <a:gd name="connsiteY15" fmla="*/ 299056 h 4264998"/>
              <a:gd name="connsiteX16" fmla="*/ 2531200 w 6172323"/>
              <a:gd name="connsiteY16" fmla="*/ 271328 h 4264998"/>
              <a:gd name="connsiteX17" fmla="*/ 2366255 w 6172323"/>
              <a:gd name="connsiteY17" fmla="*/ 312365 h 4264998"/>
              <a:gd name="connsiteX18" fmla="*/ 2326485 w 6172323"/>
              <a:gd name="connsiteY18" fmla="*/ 305711 h 4264998"/>
              <a:gd name="connsiteX19" fmla="*/ 2217949 w 6172323"/>
              <a:gd name="connsiteY19" fmla="*/ 245976 h 4264998"/>
              <a:gd name="connsiteX20" fmla="*/ 2077247 w 6172323"/>
              <a:gd name="connsiteY20" fmla="*/ 268317 h 4264998"/>
              <a:gd name="connsiteX21" fmla="*/ 2047776 w 6172323"/>
              <a:gd name="connsiteY21" fmla="*/ 264990 h 4264998"/>
              <a:gd name="connsiteX22" fmla="*/ 1893290 w 6172323"/>
              <a:gd name="connsiteY22" fmla="*/ 207949 h 4264998"/>
              <a:gd name="connsiteX23" fmla="*/ 1724860 w 6172323"/>
              <a:gd name="connsiteY23" fmla="*/ 155027 h 4264998"/>
              <a:gd name="connsiteX24" fmla="*/ 1705371 w 6172323"/>
              <a:gd name="connsiteY24" fmla="*/ 165643 h 4264998"/>
              <a:gd name="connsiteX25" fmla="*/ 1631534 w 6172323"/>
              <a:gd name="connsiteY25" fmla="*/ 228705 h 4264998"/>
              <a:gd name="connsiteX26" fmla="*/ 1592714 w 6172323"/>
              <a:gd name="connsiteY26" fmla="*/ 243599 h 4264998"/>
              <a:gd name="connsiteX27" fmla="*/ 1547874 w 6172323"/>
              <a:gd name="connsiteY27" fmla="*/ 243599 h 4264998"/>
              <a:gd name="connsiteX28" fmla="*/ 1415254 w 6172323"/>
              <a:gd name="connsiteY28" fmla="*/ 445620 h 4264998"/>
              <a:gd name="connsiteX29" fmla="*/ 1385782 w 6172323"/>
              <a:gd name="connsiteY29" fmla="*/ 470655 h 4264998"/>
              <a:gd name="connsiteX30" fmla="*/ 1245556 w 6172323"/>
              <a:gd name="connsiteY30" fmla="*/ 531023 h 4264998"/>
              <a:gd name="connsiteX31" fmla="*/ 1222106 w 6172323"/>
              <a:gd name="connsiteY31" fmla="*/ 535777 h 4264998"/>
              <a:gd name="connsiteX32" fmla="*/ 1159361 w 6172323"/>
              <a:gd name="connsiteY32" fmla="*/ 535777 h 4264998"/>
              <a:gd name="connsiteX33" fmla="*/ 1127988 w 6172323"/>
              <a:gd name="connsiteY33" fmla="*/ 555741 h 4264998"/>
              <a:gd name="connsiteX34" fmla="*/ 1083940 w 6172323"/>
              <a:gd name="connsiteY34" fmla="*/ 619754 h 4264998"/>
              <a:gd name="connsiteX35" fmla="*/ 1073165 w 6172323"/>
              <a:gd name="connsiteY35" fmla="*/ 631796 h 4264998"/>
              <a:gd name="connsiteX36" fmla="*/ 1019452 w 6172323"/>
              <a:gd name="connsiteY36" fmla="*/ 681865 h 4264998"/>
              <a:gd name="connsiteX37" fmla="*/ 1004399 w 6172323"/>
              <a:gd name="connsiteY37" fmla="*/ 731935 h 4264998"/>
              <a:gd name="connsiteX38" fmla="*/ 1002339 w 6172323"/>
              <a:gd name="connsiteY38" fmla="*/ 851880 h 4264998"/>
              <a:gd name="connsiteX39" fmla="*/ 954330 w 6172323"/>
              <a:gd name="connsiteY39" fmla="*/ 898780 h 4264998"/>
              <a:gd name="connsiteX40" fmla="*/ 835177 w 6172323"/>
              <a:gd name="connsiteY40" fmla="*/ 1012704 h 4264998"/>
              <a:gd name="connsiteX41" fmla="*/ 835177 w 6172323"/>
              <a:gd name="connsiteY41" fmla="*/ 1047087 h 4264998"/>
              <a:gd name="connsiteX42" fmla="*/ 826938 w 6172323"/>
              <a:gd name="connsiteY42" fmla="*/ 1084164 h 4264998"/>
              <a:gd name="connsiteX43" fmla="*/ 790812 w 6172323"/>
              <a:gd name="connsiteY43" fmla="*/ 1156733 h 4264998"/>
              <a:gd name="connsiteX44" fmla="*/ 790812 w 6172323"/>
              <a:gd name="connsiteY44" fmla="*/ 1261308 h 4264998"/>
              <a:gd name="connsiteX45" fmla="*/ 782414 w 6172323"/>
              <a:gd name="connsiteY45" fmla="*/ 1300287 h 4264998"/>
              <a:gd name="connsiteX46" fmla="*/ 732345 w 6172323"/>
              <a:gd name="connsiteY46" fmla="*/ 1396939 h 4264998"/>
              <a:gd name="connsiteX47" fmla="*/ 697486 w 6172323"/>
              <a:gd name="connsiteY47" fmla="*/ 1495018 h 4264998"/>
              <a:gd name="connsiteX48" fmla="*/ 668015 w 6172323"/>
              <a:gd name="connsiteY48" fmla="*/ 1533046 h 4264998"/>
              <a:gd name="connsiteX49" fmla="*/ 622699 w 6172323"/>
              <a:gd name="connsiteY49" fmla="*/ 1564418 h 4264998"/>
              <a:gd name="connsiteX50" fmla="*/ 625076 w 6172323"/>
              <a:gd name="connsiteY50" fmla="*/ 1624470 h 4264998"/>
              <a:gd name="connsiteX51" fmla="*/ 623174 w 6172323"/>
              <a:gd name="connsiteY51" fmla="*/ 1685155 h 4264998"/>
              <a:gd name="connsiteX52" fmla="*/ 622699 w 6172323"/>
              <a:gd name="connsiteY52" fmla="*/ 1691810 h 4264998"/>
              <a:gd name="connsiteX53" fmla="*/ 558686 w 6172323"/>
              <a:gd name="connsiteY53" fmla="*/ 1757090 h 4264998"/>
              <a:gd name="connsiteX54" fmla="*/ 524937 w 6172323"/>
              <a:gd name="connsiteY54" fmla="*/ 1781808 h 4264998"/>
              <a:gd name="connsiteX55" fmla="*/ 471223 w 6172323"/>
              <a:gd name="connsiteY55" fmla="*/ 1824114 h 4264998"/>
              <a:gd name="connsiteX56" fmla="*/ 458547 w 6172323"/>
              <a:gd name="connsiteY56" fmla="*/ 1867529 h 4264998"/>
              <a:gd name="connsiteX57" fmla="*/ 384235 w 6172323"/>
              <a:gd name="connsiteY57" fmla="*/ 1918232 h 4264998"/>
              <a:gd name="connsiteX58" fmla="*/ 296138 w 6172323"/>
              <a:gd name="connsiteY58" fmla="*/ 1900169 h 4264998"/>
              <a:gd name="connsiteX59" fmla="*/ 295822 w 6172323"/>
              <a:gd name="connsiteY59" fmla="*/ 1900802 h 4264998"/>
              <a:gd name="connsiteX60" fmla="*/ 295346 w 6172323"/>
              <a:gd name="connsiteY60" fmla="*/ 1943107 h 4264998"/>
              <a:gd name="connsiteX61" fmla="*/ 139909 w 6172323"/>
              <a:gd name="connsiteY61" fmla="*/ 2010765 h 4264998"/>
              <a:gd name="connsiteX62" fmla="*/ 0 w 6172323"/>
              <a:gd name="connsiteY62" fmla="*/ 1998723 h 4264998"/>
              <a:gd name="connsiteX63" fmla="*/ 41672 w 6172323"/>
              <a:gd name="connsiteY63" fmla="*/ 2082701 h 4264998"/>
              <a:gd name="connsiteX64" fmla="*/ 195366 w 6172323"/>
              <a:gd name="connsiteY64" fmla="*/ 2208349 h 4264998"/>
              <a:gd name="connsiteX65" fmla="*/ 322599 w 6172323"/>
              <a:gd name="connsiteY65" fmla="*/ 2328611 h 4264998"/>
              <a:gd name="connsiteX66" fmla="*/ 346367 w 6172323"/>
              <a:gd name="connsiteY66" fmla="*/ 2391990 h 4264998"/>
              <a:gd name="connsiteX67" fmla="*/ 339553 w 6172323"/>
              <a:gd name="connsiteY67" fmla="*/ 2503695 h 4264998"/>
              <a:gd name="connsiteX68" fmla="*/ 440009 w 6172323"/>
              <a:gd name="connsiteY68" fmla="*/ 2632354 h 4264998"/>
              <a:gd name="connsiteX69" fmla="*/ 552824 w 6172323"/>
              <a:gd name="connsiteY69" fmla="*/ 2722353 h 4264998"/>
              <a:gd name="connsiteX70" fmla="*/ 685127 w 6172323"/>
              <a:gd name="connsiteY70" fmla="*/ 2739306 h 4264998"/>
              <a:gd name="connsiteX71" fmla="*/ 722046 w 6172323"/>
              <a:gd name="connsiteY71" fmla="*/ 2758004 h 4264998"/>
              <a:gd name="connsiteX72" fmla="*/ 796833 w 6172323"/>
              <a:gd name="connsiteY72" fmla="*/ 2833741 h 4264998"/>
              <a:gd name="connsiteX73" fmla="*/ 818223 w 6172323"/>
              <a:gd name="connsiteY73" fmla="*/ 2898071 h 4264998"/>
              <a:gd name="connsiteX74" fmla="*/ 786058 w 6172323"/>
              <a:gd name="connsiteY74" fmla="*/ 2956380 h 4264998"/>
              <a:gd name="connsiteX75" fmla="*/ 729968 w 6172323"/>
              <a:gd name="connsiteY75" fmla="*/ 3023086 h 4264998"/>
              <a:gd name="connsiteX76" fmla="*/ 740742 w 6172323"/>
              <a:gd name="connsiteY76" fmla="*/ 3075691 h 4264998"/>
              <a:gd name="connsiteX77" fmla="*/ 790020 w 6172323"/>
              <a:gd name="connsiteY77" fmla="*/ 3113084 h 4264998"/>
              <a:gd name="connsiteX78" fmla="*/ 813153 w 6172323"/>
              <a:gd name="connsiteY78" fmla="*/ 3208470 h 4264998"/>
              <a:gd name="connsiteX79" fmla="*/ 788435 w 6172323"/>
              <a:gd name="connsiteY79" fmla="*/ 3269155 h 4264998"/>
              <a:gd name="connsiteX80" fmla="*/ 897764 w 6172323"/>
              <a:gd name="connsiteY80" fmla="*/ 3300211 h 4264998"/>
              <a:gd name="connsiteX81" fmla="*/ 1064926 w 6172323"/>
              <a:gd name="connsiteY81" fmla="*/ 3337130 h 4264998"/>
              <a:gd name="connsiteX82" fmla="*/ 1208480 w 6172323"/>
              <a:gd name="connsiteY82" fmla="*/ 3335228 h 4264998"/>
              <a:gd name="connsiteX83" fmla="*/ 1434109 w 6172323"/>
              <a:gd name="connsiteY83" fmla="*/ 3309243 h 4264998"/>
              <a:gd name="connsiteX84" fmla="*/ 1469443 w 6172323"/>
              <a:gd name="connsiteY84" fmla="*/ 3316214 h 4264998"/>
              <a:gd name="connsiteX85" fmla="*/ 1572275 w 6172323"/>
              <a:gd name="connsiteY85" fmla="*/ 3373255 h 4264998"/>
              <a:gd name="connsiteX86" fmla="*/ 1676375 w 6172323"/>
              <a:gd name="connsiteY86" fmla="*/ 3526949 h 4264998"/>
              <a:gd name="connsiteX87" fmla="*/ 1613947 w 6172323"/>
              <a:gd name="connsiteY87" fmla="*/ 3636595 h 4264998"/>
              <a:gd name="connsiteX88" fmla="*/ 1576553 w 6172323"/>
              <a:gd name="connsiteY88" fmla="*/ 3659570 h 4264998"/>
              <a:gd name="connsiteX89" fmla="*/ 1591606 w 6172323"/>
              <a:gd name="connsiteY89" fmla="*/ 3671295 h 4264998"/>
              <a:gd name="connsiteX90" fmla="*/ 1699350 w 6172323"/>
              <a:gd name="connsiteY90" fmla="*/ 3746875 h 4264998"/>
              <a:gd name="connsiteX91" fmla="*/ 1810264 w 6172323"/>
              <a:gd name="connsiteY91" fmla="*/ 3835289 h 4264998"/>
              <a:gd name="connsiteX92" fmla="*/ 1789031 w 6172323"/>
              <a:gd name="connsiteY92" fmla="*/ 3913245 h 4264998"/>
              <a:gd name="connsiteX93" fmla="*/ 1776673 w 6172323"/>
              <a:gd name="connsiteY93" fmla="*/ 4098153 h 4264998"/>
              <a:gd name="connsiteX94" fmla="*/ 2125257 w 6172323"/>
              <a:gd name="connsiteY94" fmla="*/ 4061235 h 4264998"/>
              <a:gd name="connsiteX95" fmla="*/ 2145538 w 6172323"/>
              <a:gd name="connsiteY95" fmla="*/ 4060601 h 4264998"/>
              <a:gd name="connsiteX96" fmla="*/ 2634666 w 6172323"/>
              <a:gd name="connsiteY96" fmla="*/ 4130001 h 4264998"/>
              <a:gd name="connsiteX97" fmla="*/ 2998620 w 6172323"/>
              <a:gd name="connsiteY97" fmla="*/ 4220633 h 4264998"/>
              <a:gd name="connsiteX98" fmla="*/ 3363683 w 6172323"/>
              <a:gd name="connsiteY98" fmla="*/ 4220633 h 4264998"/>
              <a:gd name="connsiteX99" fmla="*/ 3379210 w 6172323"/>
              <a:gd name="connsiteY99" fmla="*/ 4222693 h 4264998"/>
              <a:gd name="connsiteX100" fmla="*/ 3538134 w 6172323"/>
              <a:gd name="connsiteY100" fmla="*/ 4264998 h 4264998"/>
              <a:gd name="connsiteX101" fmla="*/ 3715278 w 6172323"/>
              <a:gd name="connsiteY101" fmla="*/ 4161373 h 4264998"/>
              <a:gd name="connsiteX102" fmla="*/ 4170656 w 6172323"/>
              <a:gd name="connsiteY102" fmla="*/ 3974722 h 4264998"/>
              <a:gd name="connsiteX103" fmla="*/ 4408169 w 6172323"/>
              <a:gd name="connsiteY103" fmla="*/ 3864760 h 4264998"/>
              <a:gd name="connsiteX104" fmla="*/ 4442710 w 6172323"/>
              <a:gd name="connsiteY104" fmla="*/ 3860006 h 4264998"/>
              <a:gd name="connsiteX105" fmla="*/ 4674678 w 6172323"/>
              <a:gd name="connsiteY105" fmla="*/ 3897717 h 4264998"/>
              <a:gd name="connsiteX106" fmla="*/ 4688938 w 6172323"/>
              <a:gd name="connsiteY106" fmla="*/ 3902787 h 4264998"/>
              <a:gd name="connsiteX107" fmla="*/ 4881610 w 6172323"/>
              <a:gd name="connsiteY107" fmla="*/ 3987715 h 4264998"/>
              <a:gd name="connsiteX108" fmla="*/ 5243663 w 6172323"/>
              <a:gd name="connsiteY108" fmla="*/ 4066304 h 4264998"/>
              <a:gd name="connsiteX109" fmla="*/ 5489257 w 6172323"/>
              <a:gd name="connsiteY109" fmla="*/ 4197658 h 4264998"/>
              <a:gd name="connsiteX110" fmla="*/ 5588920 w 6172323"/>
              <a:gd name="connsiteY110" fmla="*/ 4175951 h 4264998"/>
              <a:gd name="connsiteX111" fmla="*/ 5645010 w 6172323"/>
              <a:gd name="connsiteY111" fmla="*/ 4088963 h 4264998"/>
              <a:gd name="connsiteX112" fmla="*/ 5610786 w 6172323"/>
              <a:gd name="connsiteY112" fmla="*/ 3880604 h 4264998"/>
              <a:gd name="connsiteX113" fmla="*/ 5608409 w 6172323"/>
              <a:gd name="connsiteY113" fmla="*/ 3870939 h 4264998"/>
              <a:gd name="connsiteX114" fmla="*/ 5625047 w 6172323"/>
              <a:gd name="connsiteY114" fmla="*/ 3822613 h 4264998"/>
              <a:gd name="connsiteX115" fmla="*/ 5666876 w 6172323"/>
              <a:gd name="connsiteY115" fmla="*/ 3647370 h 4264998"/>
              <a:gd name="connsiteX116" fmla="*/ 5627581 w 6172323"/>
              <a:gd name="connsiteY116" fmla="*/ 3511422 h 4264998"/>
              <a:gd name="connsiteX117" fmla="*/ 5705854 w 6172323"/>
              <a:gd name="connsiteY117" fmla="*/ 3403360 h 4264998"/>
              <a:gd name="connsiteX118" fmla="*/ 5638356 w 6172323"/>
              <a:gd name="connsiteY118" fmla="*/ 3189456 h 4264998"/>
              <a:gd name="connsiteX119" fmla="*/ 5851785 w 6172323"/>
              <a:gd name="connsiteY119" fmla="*/ 3092804 h 4264998"/>
              <a:gd name="connsiteX120" fmla="*/ 5807261 w 6172323"/>
              <a:gd name="connsiteY120" fmla="*/ 3207520 h 4264998"/>
              <a:gd name="connsiteX121" fmla="*/ 5809163 w 6172323"/>
              <a:gd name="connsiteY121" fmla="*/ 3404786 h 4264998"/>
              <a:gd name="connsiteX122" fmla="*/ 6172324 w 6172323"/>
              <a:gd name="connsiteY122" fmla="*/ 3229860 h 4264998"/>
              <a:gd name="connsiteX123" fmla="*/ 6157271 w 6172323"/>
              <a:gd name="connsiteY123" fmla="*/ 2768302 h 4264998"/>
              <a:gd name="connsiteX124" fmla="*/ 6158063 w 6172323"/>
              <a:gd name="connsiteY124" fmla="*/ 2765292 h 4264998"/>
              <a:gd name="connsiteX125" fmla="*/ 6042080 w 6172323"/>
              <a:gd name="connsiteY125" fmla="*/ 2725364 h 4264998"/>
              <a:gd name="connsiteX126" fmla="*/ 5861767 w 6172323"/>
              <a:gd name="connsiteY126" fmla="*/ 2725364 h 4264998"/>
              <a:gd name="connsiteX127" fmla="*/ 5690643 w 6172323"/>
              <a:gd name="connsiteY127" fmla="*/ 2723462 h 4264998"/>
              <a:gd name="connsiteX128" fmla="*/ 5585751 w 6172323"/>
              <a:gd name="connsiteY128" fmla="*/ 2787792 h 4264998"/>
              <a:gd name="connsiteX129" fmla="*/ 5554696 w 6172323"/>
              <a:gd name="connsiteY129" fmla="*/ 2797140 h 4264998"/>
              <a:gd name="connsiteX130" fmla="*/ 5411617 w 6172323"/>
              <a:gd name="connsiteY130" fmla="*/ 2797140 h 4264998"/>
              <a:gd name="connsiteX131" fmla="*/ 5366619 w 6172323"/>
              <a:gd name="connsiteY131" fmla="*/ 2776859 h 4264998"/>
              <a:gd name="connsiteX132" fmla="*/ 5250476 w 6172323"/>
              <a:gd name="connsiteY132" fmla="*/ 2653904 h 4264998"/>
              <a:gd name="connsiteX133" fmla="*/ 5250001 w 6172323"/>
              <a:gd name="connsiteY133" fmla="*/ 2653904 h 4264998"/>
              <a:gd name="connsiteX134" fmla="*/ 5249209 w 6172323"/>
              <a:gd name="connsiteY134" fmla="*/ 2653269 h 4264998"/>
              <a:gd name="connsiteX135" fmla="*/ 5245247 w 6172323"/>
              <a:gd name="connsiteY135" fmla="*/ 2648516 h 4264998"/>
              <a:gd name="connsiteX136" fmla="*/ 5244930 w 6172323"/>
              <a:gd name="connsiteY136" fmla="*/ 2648199 h 4264998"/>
              <a:gd name="connsiteX137" fmla="*/ 5105497 w 6172323"/>
              <a:gd name="connsiteY137" fmla="*/ 2495298 h 4264998"/>
              <a:gd name="connsiteX138" fmla="*/ 5085691 w 6172323"/>
              <a:gd name="connsiteY138" fmla="*/ 2431601 h 4264998"/>
              <a:gd name="connsiteX139" fmla="*/ 5102486 w 6172323"/>
              <a:gd name="connsiteY139" fmla="*/ 2266658 h 4264998"/>
              <a:gd name="connsiteX140" fmla="*/ 5138612 w 6172323"/>
              <a:gd name="connsiteY140" fmla="*/ 2028036 h 4264998"/>
              <a:gd name="connsiteX141" fmla="*/ 5150179 w 6172323"/>
              <a:gd name="connsiteY141" fmla="*/ 1721123 h 4264998"/>
              <a:gd name="connsiteX142" fmla="*/ 5138295 w 6172323"/>
              <a:gd name="connsiteY142" fmla="*/ 1566478 h 4264998"/>
              <a:gd name="connsiteX143" fmla="*/ 5103278 w 6172323"/>
              <a:gd name="connsiteY143" fmla="*/ 1362239 h 4264998"/>
              <a:gd name="connsiteX144" fmla="*/ 4992365 w 6172323"/>
              <a:gd name="connsiteY144" fmla="*/ 1290304 h 4264998"/>
              <a:gd name="connsiteX145" fmla="*/ 4959725 w 6172323"/>
              <a:gd name="connsiteY145" fmla="*/ 1241344 h 4264998"/>
              <a:gd name="connsiteX146" fmla="*/ 4914092 w 6172323"/>
              <a:gd name="connsiteY146" fmla="*/ 1015714 h 4264998"/>
              <a:gd name="connsiteX147" fmla="*/ 4714290 w 6172323"/>
              <a:gd name="connsiteY147" fmla="*/ 779786 h 4264998"/>
              <a:gd name="connsiteX148" fmla="*/ 4562180 w 6172323"/>
              <a:gd name="connsiteY148" fmla="*/ 702780 h 4264998"/>
              <a:gd name="connsiteX149" fmla="*/ 4402465 w 6172323"/>
              <a:gd name="connsiteY149" fmla="*/ 475408 h 4264998"/>
              <a:gd name="connsiteX150" fmla="*/ 4394543 w 6172323"/>
              <a:gd name="connsiteY150" fmla="*/ 434846 h 4264998"/>
              <a:gd name="connsiteX151" fmla="*/ 4127242 w 6172323"/>
              <a:gd name="connsiteY151" fmla="*/ 23991 h 4264998"/>
              <a:gd name="connsiteX152" fmla="*/ 3804959 w 6172323"/>
              <a:gd name="connsiteY152" fmla="*/ 121278 h 426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6172323" h="4264998">
                <a:moveTo>
                  <a:pt x="3804959" y="122546"/>
                </a:moveTo>
                <a:cubicBezTo>
                  <a:pt x="3799889" y="139500"/>
                  <a:pt x="3788639" y="155820"/>
                  <a:pt x="3775172" y="164217"/>
                </a:cubicBezTo>
                <a:lnTo>
                  <a:pt x="3675349" y="227596"/>
                </a:lnTo>
                <a:cubicBezTo>
                  <a:pt x="3670596" y="230607"/>
                  <a:pt x="3666317" y="232666"/>
                  <a:pt x="3661089" y="234251"/>
                </a:cubicBezTo>
                <a:lnTo>
                  <a:pt x="3545105" y="271962"/>
                </a:lnTo>
                <a:cubicBezTo>
                  <a:pt x="3538767" y="274021"/>
                  <a:pt x="3533222" y="274655"/>
                  <a:pt x="3526567" y="274655"/>
                </a:cubicBezTo>
                <a:lnTo>
                  <a:pt x="3349739" y="274655"/>
                </a:lnTo>
                <a:lnTo>
                  <a:pt x="3183687" y="340252"/>
                </a:lnTo>
                <a:lnTo>
                  <a:pt x="3079111" y="411237"/>
                </a:lnTo>
                <a:cubicBezTo>
                  <a:pt x="3073407" y="414881"/>
                  <a:pt x="3067227" y="417258"/>
                  <a:pt x="3061207" y="418526"/>
                </a:cubicBezTo>
                <a:lnTo>
                  <a:pt x="2967089" y="444511"/>
                </a:lnTo>
                <a:cubicBezTo>
                  <a:pt x="2962335" y="445462"/>
                  <a:pt x="2957582" y="446254"/>
                  <a:pt x="2952036" y="446254"/>
                </a:cubicBezTo>
                <a:lnTo>
                  <a:pt x="2852690" y="446254"/>
                </a:lnTo>
                <a:cubicBezTo>
                  <a:pt x="2834151" y="446254"/>
                  <a:pt x="2816564" y="437222"/>
                  <a:pt x="2804522" y="422170"/>
                </a:cubicBezTo>
                <a:lnTo>
                  <a:pt x="2724664" y="326151"/>
                </a:lnTo>
                <a:lnTo>
                  <a:pt x="2612641" y="299056"/>
                </a:lnTo>
                <a:lnTo>
                  <a:pt x="2531200" y="271328"/>
                </a:lnTo>
                <a:lnTo>
                  <a:pt x="2366255" y="312365"/>
                </a:lnTo>
                <a:cubicBezTo>
                  <a:pt x="2352788" y="315059"/>
                  <a:pt x="2339162" y="312365"/>
                  <a:pt x="2326485" y="305711"/>
                </a:cubicBezTo>
                <a:lnTo>
                  <a:pt x="2217949" y="245976"/>
                </a:lnTo>
                <a:lnTo>
                  <a:pt x="2077247" y="268317"/>
                </a:lnTo>
                <a:cubicBezTo>
                  <a:pt x="2067265" y="269585"/>
                  <a:pt x="2057283" y="268951"/>
                  <a:pt x="2047776" y="264990"/>
                </a:cubicBezTo>
                <a:lnTo>
                  <a:pt x="1893290" y="207949"/>
                </a:lnTo>
                <a:lnTo>
                  <a:pt x="1724860" y="155027"/>
                </a:lnTo>
                <a:lnTo>
                  <a:pt x="1705371" y="165643"/>
                </a:lnTo>
                <a:lnTo>
                  <a:pt x="1631534" y="228705"/>
                </a:lnTo>
                <a:cubicBezTo>
                  <a:pt x="1620760" y="238371"/>
                  <a:pt x="1606499" y="243599"/>
                  <a:pt x="1592714" y="243599"/>
                </a:cubicBezTo>
                <a:lnTo>
                  <a:pt x="1547874" y="243599"/>
                </a:lnTo>
                <a:lnTo>
                  <a:pt x="1415254" y="445620"/>
                </a:lnTo>
                <a:cubicBezTo>
                  <a:pt x="1407648" y="456711"/>
                  <a:pt x="1397666" y="465901"/>
                  <a:pt x="1385782" y="470655"/>
                </a:cubicBezTo>
                <a:lnTo>
                  <a:pt x="1245556" y="531023"/>
                </a:lnTo>
                <a:cubicBezTo>
                  <a:pt x="1238109" y="534351"/>
                  <a:pt x="1230504" y="535777"/>
                  <a:pt x="1222106" y="535777"/>
                </a:cubicBezTo>
                <a:lnTo>
                  <a:pt x="1159361" y="535777"/>
                </a:lnTo>
                <a:lnTo>
                  <a:pt x="1127988" y="555741"/>
                </a:lnTo>
                <a:lnTo>
                  <a:pt x="1083940" y="619754"/>
                </a:lnTo>
                <a:cubicBezTo>
                  <a:pt x="1080454" y="624507"/>
                  <a:pt x="1077602" y="628469"/>
                  <a:pt x="1073165" y="631796"/>
                </a:cubicBezTo>
                <a:lnTo>
                  <a:pt x="1019452" y="681865"/>
                </a:lnTo>
                <a:lnTo>
                  <a:pt x="1004399" y="731935"/>
                </a:lnTo>
                <a:cubicBezTo>
                  <a:pt x="1013906" y="769962"/>
                  <a:pt x="1018184" y="816546"/>
                  <a:pt x="1002339" y="851880"/>
                </a:cubicBezTo>
                <a:cubicBezTo>
                  <a:pt x="994734" y="870260"/>
                  <a:pt x="971442" y="892918"/>
                  <a:pt x="954330" y="898780"/>
                </a:cubicBezTo>
                <a:cubicBezTo>
                  <a:pt x="944347" y="906068"/>
                  <a:pt x="887306" y="959782"/>
                  <a:pt x="835177" y="1012704"/>
                </a:cubicBezTo>
                <a:lnTo>
                  <a:pt x="835177" y="1047087"/>
                </a:lnTo>
                <a:cubicBezTo>
                  <a:pt x="835177" y="1060080"/>
                  <a:pt x="832483" y="1072756"/>
                  <a:pt x="826938" y="1084164"/>
                </a:cubicBezTo>
                <a:lnTo>
                  <a:pt x="790812" y="1156733"/>
                </a:lnTo>
                <a:lnTo>
                  <a:pt x="790812" y="1261308"/>
                </a:lnTo>
                <a:cubicBezTo>
                  <a:pt x="790812" y="1274934"/>
                  <a:pt x="788118" y="1287927"/>
                  <a:pt x="782414" y="1300287"/>
                </a:cubicBezTo>
                <a:lnTo>
                  <a:pt x="732345" y="1396939"/>
                </a:lnTo>
                <a:lnTo>
                  <a:pt x="697486" y="1495018"/>
                </a:lnTo>
                <a:cubicBezTo>
                  <a:pt x="692257" y="1511022"/>
                  <a:pt x="681166" y="1524648"/>
                  <a:pt x="668015" y="1533046"/>
                </a:cubicBezTo>
                <a:cubicBezTo>
                  <a:pt x="652012" y="1542711"/>
                  <a:pt x="634265" y="1555069"/>
                  <a:pt x="622699" y="1564418"/>
                </a:cubicBezTo>
                <a:cubicBezTo>
                  <a:pt x="623174" y="1578362"/>
                  <a:pt x="624284" y="1604030"/>
                  <a:pt x="625076" y="1624470"/>
                </a:cubicBezTo>
                <a:lnTo>
                  <a:pt x="623174" y="1685155"/>
                </a:lnTo>
                <a:cubicBezTo>
                  <a:pt x="623174" y="1687532"/>
                  <a:pt x="622699" y="1690226"/>
                  <a:pt x="622699" y="1691810"/>
                </a:cubicBezTo>
                <a:cubicBezTo>
                  <a:pt x="617629" y="1729203"/>
                  <a:pt x="590217" y="1756457"/>
                  <a:pt x="558686" y="1757090"/>
                </a:cubicBezTo>
                <a:cubicBezTo>
                  <a:pt x="551239" y="1761368"/>
                  <a:pt x="540782" y="1769132"/>
                  <a:pt x="524937" y="1781808"/>
                </a:cubicBezTo>
                <a:lnTo>
                  <a:pt x="471223" y="1824114"/>
                </a:lnTo>
                <a:lnTo>
                  <a:pt x="458547" y="1867529"/>
                </a:lnTo>
                <a:cubicBezTo>
                  <a:pt x="447931" y="1902545"/>
                  <a:pt x="416559" y="1923936"/>
                  <a:pt x="384235" y="1918232"/>
                </a:cubicBezTo>
                <a:lnTo>
                  <a:pt x="296138" y="1900169"/>
                </a:lnTo>
                <a:lnTo>
                  <a:pt x="295822" y="1900802"/>
                </a:lnTo>
                <a:cubicBezTo>
                  <a:pt x="299466" y="1917123"/>
                  <a:pt x="297882" y="1932175"/>
                  <a:pt x="295346" y="1943107"/>
                </a:cubicBezTo>
                <a:cubicBezTo>
                  <a:pt x="276650" y="2021698"/>
                  <a:pt x="190771" y="2015043"/>
                  <a:pt x="139909" y="2010765"/>
                </a:cubicBezTo>
                <a:lnTo>
                  <a:pt x="0" y="1998723"/>
                </a:lnTo>
                <a:lnTo>
                  <a:pt x="41672" y="2082701"/>
                </a:lnTo>
                <a:lnTo>
                  <a:pt x="195366" y="2208349"/>
                </a:lnTo>
                <a:lnTo>
                  <a:pt x="322599" y="2328611"/>
                </a:lnTo>
                <a:cubicBezTo>
                  <a:pt x="338920" y="2344931"/>
                  <a:pt x="347634" y="2367906"/>
                  <a:pt x="346367" y="2391990"/>
                </a:cubicBezTo>
                <a:lnTo>
                  <a:pt x="339553" y="2503695"/>
                </a:lnTo>
                <a:lnTo>
                  <a:pt x="440009" y="2632354"/>
                </a:lnTo>
                <a:lnTo>
                  <a:pt x="552824" y="2722353"/>
                </a:lnTo>
                <a:lnTo>
                  <a:pt x="685127" y="2739306"/>
                </a:lnTo>
                <a:cubicBezTo>
                  <a:pt x="699071" y="2741050"/>
                  <a:pt x="711747" y="2747704"/>
                  <a:pt x="722046" y="2758004"/>
                </a:cubicBezTo>
                <a:lnTo>
                  <a:pt x="796833" y="2833741"/>
                </a:lnTo>
                <a:cubicBezTo>
                  <a:pt x="812678" y="2850378"/>
                  <a:pt x="820283" y="2874304"/>
                  <a:pt x="818223" y="2898071"/>
                </a:cubicBezTo>
                <a:cubicBezTo>
                  <a:pt x="816639" y="2922789"/>
                  <a:pt x="804438" y="2944021"/>
                  <a:pt x="786058" y="2956380"/>
                </a:cubicBezTo>
                <a:cubicBezTo>
                  <a:pt x="754210" y="2977612"/>
                  <a:pt x="728067" y="3013421"/>
                  <a:pt x="729968" y="3023086"/>
                </a:cubicBezTo>
                <a:lnTo>
                  <a:pt x="740742" y="3075691"/>
                </a:lnTo>
                <a:lnTo>
                  <a:pt x="790020" y="3113084"/>
                </a:lnTo>
                <a:cubicBezTo>
                  <a:pt x="816639" y="3134158"/>
                  <a:pt x="826146" y="3174721"/>
                  <a:pt x="813153" y="3208470"/>
                </a:cubicBezTo>
                <a:lnTo>
                  <a:pt x="788435" y="3269155"/>
                </a:lnTo>
                <a:cubicBezTo>
                  <a:pt x="810618" y="3277553"/>
                  <a:pt x="844842" y="3288803"/>
                  <a:pt x="897764" y="3300211"/>
                </a:cubicBezTo>
                <a:lnTo>
                  <a:pt x="1064926" y="3337130"/>
                </a:lnTo>
                <a:lnTo>
                  <a:pt x="1208480" y="3335228"/>
                </a:lnTo>
                <a:lnTo>
                  <a:pt x="1434109" y="3309243"/>
                </a:lnTo>
                <a:cubicBezTo>
                  <a:pt x="1446309" y="3306865"/>
                  <a:pt x="1458668" y="3309876"/>
                  <a:pt x="1469443" y="3316214"/>
                </a:cubicBezTo>
                <a:lnTo>
                  <a:pt x="1572275" y="3373255"/>
                </a:lnTo>
                <a:cubicBezTo>
                  <a:pt x="1598577" y="3389893"/>
                  <a:pt x="1676375" y="3444874"/>
                  <a:pt x="1676375" y="3526949"/>
                </a:cubicBezTo>
                <a:cubicBezTo>
                  <a:pt x="1677167" y="3552618"/>
                  <a:pt x="1668770" y="3601261"/>
                  <a:pt x="1613947" y="3636595"/>
                </a:cubicBezTo>
                <a:lnTo>
                  <a:pt x="1576553" y="3659570"/>
                </a:lnTo>
                <a:cubicBezTo>
                  <a:pt x="1580831" y="3663215"/>
                  <a:pt x="1586060" y="3666542"/>
                  <a:pt x="1591606" y="3671295"/>
                </a:cubicBezTo>
                <a:lnTo>
                  <a:pt x="1699350" y="3746875"/>
                </a:lnTo>
                <a:lnTo>
                  <a:pt x="1810264" y="3835289"/>
                </a:lnTo>
                <a:cubicBezTo>
                  <a:pt x="1827851" y="3848598"/>
                  <a:pt x="1789031" y="3888210"/>
                  <a:pt x="1789031" y="3913245"/>
                </a:cubicBezTo>
                <a:lnTo>
                  <a:pt x="1776673" y="4098153"/>
                </a:lnTo>
                <a:lnTo>
                  <a:pt x="2125257" y="4061235"/>
                </a:lnTo>
                <a:cubicBezTo>
                  <a:pt x="2131595" y="4059967"/>
                  <a:pt x="2138408" y="4059967"/>
                  <a:pt x="2145538" y="4060601"/>
                </a:cubicBezTo>
                <a:lnTo>
                  <a:pt x="2634666" y="4130001"/>
                </a:lnTo>
                <a:lnTo>
                  <a:pt x="2998620" y="4220633"/>
                </a:lnTo>
                <a:lnTo>
                  <a:pt x="3363683" y="4220633"/>
                </a:lnTo>
                <a:cubicBezTo>
                  <a:pt x="3368436" y="4220633"/>
                  <a:pt x="3374299" y="4221267"/>
                  <a:pt x="3379210" y="4222693"/>
                </a:cubicBezTo>
                <a:lnTo>
                  <a:pt x="3538134" y="4264998"/>
                </a:lnTo>
                <a:lnTo>
                  <a:pt x="3715278" y="4161373"/>
                </a:lnTo>
                <a:lnTo>
                  <a:pt x="4170656" y="3974722"/>
                </a:lnTo>
                <a:lnTo>
                  <a:pt x="4408169" y="3864760"/>
                </a:lnTo>
                <a:cubicBezTo>
                  <a:pt x="4419578" y="3860006"/>
                  <a:pt x="4430827" y="3858421"/>
                  <a:pt x="4442710" y="3860006"/>
                </a:cubicBezTo>
                <a:lnTo>
                  <a:pt x="4674678" y="3897717"/>
                </a:lnTo>
                <a:cubicBezTo>
                  <a:pt x="4679748" y="3898984"/>
                  <a:pt x="4684977" y="3900410"/>
                  <a:pt x="4688938" y="3902787"/>
                </a:cubicBezTo>
                <a:lnTo>
                  <a:pt x="4881610" y="3987715"/>
                </a:lnTo>
                <a:cubicBezTo>
                  <a:pt x="4937225" y="3962680"/>
                  <a:pt x="5043227" y="3963314"/>
                  <a:pt x="5243663" y="4066304"/>
                </a:cubicBezTo>
                <a:cubicBezTo>
                  <a:pt x="5369312" y="4131269"/>
                  <a:pt x="5444733" y="4169930"/>
                  <a:pt x="5489257" y="4197658"/>
                </a:cubicBezTo>
                <a:lnTo>
                  <a:pt x="5588920" y="4175951"/>
                </a:lnTo>
                <a:cubicBezTo>
                  <a:pt x="5601279" y="4146955"/>
                  <a:pt x="5621877" y="4122237"/>
                  <a:pt x="5645010" y="4088963"/>
                </a:cubicBezTo>
                <a:cubicBezTo>
                  <a:pt x="5689059" y="4026693"/>
                  <a:pt x="5636772" y="3948895"/>
                  <a:pt x="5610786" y="3880604"/>
                </a:cubicBezTo>
                <a:cubicBezTo>
                  <a:pt x="5609518" y="3876960"/>
                  <a:pt x="5608885" y="3874583"/>
                  <a:pt x="5608409" y="3870939"/>
                </a:cubicBezTo>
                <a:cubicBezTo>
                  <a:pt x="5613638" y="3854619"/>
                  <a:pt x="5619976" y="3837665"/>
                  <a:pt x="5625047" y="3822613"/>
                </a:cubicBezTo>
                <a:cubicBezTo>
                  <a:pt x="5648179" y="3765889"/>
                  <a:pt x="5670679" y="3712333"/>
                  <a:pt x="5666876" y="3647370"/>
                </a:cubicBezTo>
                <a:cubicBezTo>
                  <a:pt x="5664975" y="3614729"/>
                  <a:pt x="5622036" y="3536140"/>
                  <a:pt x="5627581" y="3511422"/>
                </a:cubicBezTo>
                <a:cubicBezTo>
                  <a:pt x="5638673" y="3461352"/>
                  <a:pt x="5688742" y="3464362"/>
                  <a:pt x="5705854" y="3403360"/>
                </a:cubicBezTo>
                <a:cubicBezTo>
                  <a:pt x="5733583" y="3307975"/>
                  <a:pt x="5677968" y="3260124"/>
                  <a:pt x="5638356" y="3189456"/>
                </a:cubicBezTo>
                <a:cubicBezTo>
                  <a:pt x="5678601" y="3121165"/>
                  <a:pt x="5818828" y="2936891"/>
                  <a:pt x="5851785" y="3092804"/>
                </a:cubicBezTo>
                <a:cubicBezTo>
                  <a:pt x="5869214" y="3178048"/>
                  <a:pt x="5823264" y="3161095"/>
                  <a:pt x="5807261" y="3207520"/>
                </a:cubicBezTo>
                <a:cubicBezTo>
                  <a:pt x="5782543" y="3276602"/>
                  <a:pt x="5767649" y="3319225"/>
                  <a:pt x="5809163" y="3404786"/>
                </a:cubicBezTo>
                <a:cubicBezTo>
                  <a:pt x="5933543" y="3387516"/>
                  <a:pt x="6071710" y="3310827"/>
                  <a:pt x="6172324" y="3229860"/>
                </a:cubicBezTo>
                <a:cubicBezTo>
                  <a:pt x="6129702" y="3095813"/>
                  <a:pt x="6137783" y="2907261"/>
                  <a:pt x="6157271" y="2768302"/>
                </a:cubicBezTo>
                <a:cubicBezTo>
                  <a:pt x="6157271" y="2767035"/>
                  <a:pt x="6158063" y="2766401"/>
                  <a:pt x="6158063" y="2765292"/>
                </a:cubicBezTo>
                <a:lnTo>
                  <a:pt x="6042080" y="2725364"/>
                </a:lnTo>
                <a:cubicBezTo>
                  <a:pt x="5982504" y="2722987"/>
                  <a:pt x="5888703" y="2721719"/>
                  <a:pt x="5861767" y="2725364"/>
                </a:cubicBezTo>
                <a:cubicBezTo>
                  <a:pt x="5821997" y="2730750"/>
                  <a:pt x="5733424" y="2726314"/>
                  <a:pt x="5690643" y="2723462"/>
                </a:cubicBezTo>
                <a:lnTo>
                  <a:pt x="5585751" y="2787792"/>
                </a:lnTo>
                <a:cubicBezTo>
                  <a:pt x="5576562" y="2794129"/>
                  <a:pt x="5565786" y="2797140"/>
                  <a:pt x="5554696" y="2797140"/>
                </a:cubicBezTo>
                <a:lnTo>
                  <a:pt x="5411617" y="2797140"/>
                </a:lnTo>
                <a:cubicBezTo>
                  <a:pt x="5394822" y="2797140"/>
                  <a:pt x="5378660" y="2789851"/>
                  <a:pt x="5366619" y="2776859"/>
                </a:cubicBezTo>
                <a:lnTo>
                  <a:pt x="5250476" y="2653904"/>
                </a:lnTo>
                <a:lnTo>
                  <a:pt x="5250001" y="2653904"/>
                </a:lnTo>
                <a:lnTo>
                  <a:pt x="5249209" y="2653269"/>
                </a:lnTo>
                <a:lnTo>
                  <a:pt x="5245247" y="2648516"/>
                </a:lnTo>
                <a:cubicBezTo>
                  <a:pt x="5245247" y="2648516"/>
                  <a:pt x="5244930" y="2648199"/>
                  <a:pt x="5244930" y="2648199"/>
                </a:cubicBezTo>
                <a:lnTo>
                  <a:pt x="5105497" y="2495298"/>
                </a:lnTo>
                <a:cubicBezTo>
                  <a:pt x="5090761" y="2478661"/>
                  <a:pt x="5083314" y="2455210"/>
                  <a:pt x="5085691" y="2431601"/>
                </a:cubicBezTo>
                <a:lnTo>
                  <a:pt x="5102486" y="2266658"/>
                </a:lnTo>
                <a:lnTo>
                  <a:pt x="5138612" y="2028036"/>
                </a:lnTo>
                <a:lnTo>
                  <a:pt x="5150179" y="1721123"/>
                </a:lnTo>
                <a:lnTo>
                  <a:pt x="5138295" y="1566478"/>
                </a:lnTo>
                <a:lnTo>
                  <a:pt x="5103278" y="1362239"/>
                </a:lnTo>
                <a:lnTo>
                  <a:pt x="4992365" y="1290304"/>
                </a:lnTo>
                <a:cubicBezTo>
                  <a:pt x="4975728" y="1280005"/>
                  <a:pt x="4964162" y="1261942"/>
                  <a:pt x="4959725" y="1241344"/>
                </a:cubicBezTo>
                <a:lnTo>
                  <a:pt x="4914092" y="1015714"/>
                </a:lnTo>
                <a:lnTo>
                  <a:pt x="4714290" y="779786"/>
                </a:lnTo>
                <a:cubicBezTo>
                  <a:pt x="4651228" y="745403"/>
                  <a:pt x="4578817" y="708168"/>
                  <a:pt x="4562180" y="702780"/>
                </a:cubicBezTo>
                <a:cubicBezTo>
                  <a:pt x="4539522" y="697710"/>
                  <a:pt x="4506089" y="689788"/>
                  <a:pt x="4402465" y="475408"/>
                </a:cubicBezTo>
                <a:cubicBezTo>
                  <a:pt x="4396444" y="463366"/>
                  <a:pt x="4394225" y="449423"/>
                  <a:pt x="4394543" y="434846"/>
                </a:cubicBezTo>
                <a:cubicBezTo>
                  <a:pt x="4394860" y="422170"/>
                  <a:pt x="4402624" y="113197"/>
                  <a:pt x="4127242" y="23991"/>
                </a:cubicBezTo>
                <a:cubicBezTo>
                  <a:pt x="3870556" y="-59986"/>
                  <a:pt x="3810664" y="101947"/>
                  <a:pt x="3804959" y="121278"/>
                </a:cubicBezTo>
                <a:close/>
              </a:path>
            </a:pathLst>
          </a:custGeom>
          <a:noFill/>
          <a:ln w="57150" cap="flat">
            <a:solidFill>
              <a:srgbClr val="E5E5E5"/>
            </a:solidFill>
            <a:prstDash val="solid"/>
            <a:miter/>
          </a:ln>
        </p:spPr>
        <p:txBody>
          <a:bodyPr rtlCol="0" anchor="ctr"/>
          <a:lstStyle/>
          <a:p>
            <a:endParaRPr lang="en-US"/>
          </a:p>
        </p:txBody>
      </p:sp>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23" name="TextBox 22">
            <a:extLst>
              <a:ext uri="{FF2B5EF4-FFF2-40B4-BE49-F238E27FC236}">
                <a16:creationId xmlns:a16="http://schemas.microsoft.com/office/drawing/2014/main" id="{BA921A5D-6A14-47E6-AFBF-555ACA35BAA8}"/>
              </a:ext>
            </a:extLst>
          </p:cNvPr>
          <p:cNvSpPr txBox="1"/>
          <p:nvPr/>
        </p:nvSpPr>
        <p:spPr>
          <a:xfrm>
            <a:off x="1583489" y="1628490"/>
            <a:ext cx="2094743" cy="1569660"/>
          </a:xfrm>
          <a:prstGeom prst="rect">
            <a:avLst/>
          </a:prstGeom>
          <a:noFill/>
        </p:spPr>
        <p:txBody>
          <a:bodyPr wrap="square" rtlCol="0">
            <a:spAutoFit/>
          </a:bodyPr>
          <a:lstStyle/>
          <a:p>
            <a:r>
              <a:rPr lang="en-US" sz="2800" dirty="0">
                <a:solidFill>
                  <a:srgbClr val="DB2C30"/>
                </a:solidFill>
                <a:latin typeface="+mj-lt"/>
                <a:cs typeface="Times New Roman" panose="02020603050405020304" pitchFamily="18" charset="0"/>
              </a:rPr>
              <a:t>+</a:t>
            </a:r>
            <a:r>
              <a:rPr lang="ro-RO" sz="2800" dirty="0">
                <a:solidFill>
                  <a:srgbClr val="DB2C30"/>
                </a:solidFill>
                <a:latin typeface="+mj-lt"/>
                <a:cs typeface="Times New Roman" panose="02020603050405020304" pitchFamily="18" charset="0"/>
              </a:rPr>
              <a:t>2</a:t>
            </a:r>
            <a:r>
              <a:rPr lang="en-US" sz="2800" dirty="0">
                <a:solidFill>
                  <a:srgbClr val="DB2C30"/>
                </a:solidFill>
                <a:latin typeface="+mj-lt"/>
                <a:cs typeface="Times New Roman" panose="02020603050405020304" pitchFamily="18" charset="0"/>
              </a:rPr>
              <a:t> M</a:t>
            </a:r>
            <a:r>
              <a:rPr lang="ro-RO" sz="2800" dirty="0">
                <a:solidFill>
                  <a:srgbClr val="DB2C30"/>
                </a:solidFill>
                <a:latin typeface="+mj-lt"/>
                <a:cs typeface="Times New Roman" panose="02020603050405020304" pitchFamily="18" charset="0"/>
              </a:rPr>
              <a:t>IL</a:t>
            </a:r>
            <a:r>
              <a:rPr lang="en-US" sz="2800" dirty="0">
                <a:solidFill>
                  <a:srgbClr val="DB2C30"/>
                </a:solidFill>
                <a:latin typeface="+mj-lt"/>
                <a:cs typeface="Times New Roman" panose="02020603050405020304" pitchFamily="18" charset="0"/>
              </a:rPr>
              <a:t>.</a:t>
            </a:r>
            <a:endParaRPr lang="ro-RO" sz="2800" dirty="0">
              <a:solidFill>
                <a:srgbClr val="DB2C30"/>
              </a:solidFill>
              <a:latin typeface="+mj-lt"/>
              <a:cs typeface="Times New Roman" panose="02020603050405020304" pitchFamily="18" charset="0"/>
            </a:endParaRPr>
          </a:p>
          <a:p>
            <a:r>
              <a:rPr lang="ro-RO" sz="1600" dirty="0">
                <a:solidFill>
                  <a:schemeClr val="bg1">
                    <a:lumMod val="50000"/>
                  </a:schemeClr>
                </a:solidFill>
                <a:latin typeface="Nunito Sans Light" panose="00000400000000000000" pitchFamily="2" charset="0"/>
                <a:cs typeface="Times New Roman" panose="02020603050405020304" pitchFamily="18" charset="0"/>
              </a:rPr>
              <a:t>Polițe</a:t>
            </a:r>
            <a:r>
              <a:rPr lang="en-US" sz="1600" dirty="0">
                <a:solidFill>
                  <a:schemeClr val="bg1">
                    <a:lumMod val="50000"/>
                  </a:schemeClr>
                </a:solidFill>
                <a:latin typeface="Nunito Sans Light" panose="00000400000000000000" pitchFamily="2" charset="0"/>
                <a:cs typeface="Times New Roman" panose="02020603050405020304" pitchFamily="18" charset="0"/>
              </a:rPr>
              <a:t> RCA</a:t>
            </a:r>
            <a:r>
              <a:rPr lang="ro-RO" sz="1600" dirty="0">
                <a:solidFill>
                  <a:schemeClr val="bg1">
                    <a:lumMod val="50000"/>
                  </a:schemeClr>
                </a:solidFill>
                <a:latin typeface="Nunito Sans Light" panose="00000400000000000000" pitchFamily="2" charset="0"/>
                <a:cs typeface="Times New Roman" panose="02020603050405020304" pitchFamily="18" charset="0"/>
              </a:rPr>
              <a:t> </a:t>
            </a:r>
            <a:r>
              <a:rPr lang="ro-RO" sz="1600" dirty="0" err="1">
                <a:solidFill>
                  <a:schemeClr val="bg1">
                    <a:lumMod val="50000"/>
                  </a:schemeClr>
                </a:solidFill>
                <a:latin typeface="Nunito Sans Light" panose="00000400000000000000" pitchFamily="2" charset="0"/>
                <a:cs typeface="Times New Roman" panose="02020603050405020304" pitchFamily="18" charset="0"/>
              </a:rPr>
              <a:t>Euroins</a:t>
            </a:r>
            <a:r>
              <a:rPr lang="ro-RO" sz="1600" dirty="0">
                <a:solidFill>
                  <a:schemeClr val="bg1">
                    <a:lumMod val="50000"/>
                  </a:schemeClr>
                </a:solidFill>
                <a:latin typeface="Nunito Sans Light" panose="00000400000000000000" pitchFamily="2" charset="0"/>
                <a:cs typeface="Times New Roman" panose="02020603050405020304" pitchFamily="18" charset="0"/>
              </a:rPr>
              <a:t> în vigoare la data deschiderii procedurii </a:t>
            </a:r>
          </a:p>
          <a:p>
            <a:endParaRPr lang="en-US" sz="2000" dirty="0"/>
          </a:p>
        </p:txBody>
      </p:sp>
      <p:sp>
        <p:nvSpPr>
          <p:cNvPr id="28" name="TextBox 27">
            <a:extLst>
              <a:ext uri="{FF2B5EF4-FFF2-40B4-BE49-F238E27FC236}">
                <a16:creationId xmlns:a16="http://schemas.microsoft.com/office/drawing/2014/main" id="{31D492C9-15C9-4FE1-99F9-453C04926099}"/>
              </a:ext>
            </a:extLst>
          </p:cNvPr>
          <p:cNvSpPr txBox="1"/>
          <p:nvPr/>
        </p:nvSpPr>
        <p:spPr>
          <a:xfrm>
            <a:off x="7955761" y="3805659"/>
            <a:ext cx="2804072" cy="1446550"/>
          </a:xfrm>
          <a:prstGeom prst="rect">
            <a:avLst/>
          </a:prstGeom>
          <a:noFill/>
        </p:spPr>
        <p:txBody>
          <a:bodyPr wrap="square" rtlCol="0">
            <a:spAutoFit/>
          </a:bodyPr>
          <a:lstStyle/>
          <a:p>
            <a:pPr algn="r"/>
            <a:r>
              <a:rPr lang="en-US" sz="2800" dirty="0">
                <a:solidFill>
                  <a:srgbClr val="DB2C30"/>
                </a:solidFill>
                <a:latin typeface="+mj-lt"/>
                <a:cs typeface="Times New Roman" panose="02020603050405020304" pitchFamily="18" charset="0"/>
              </a:rPr>
              <a:t>+</a:t>
            </a:r>
            <a:r>
              <a:rPr lang="ro-RO" sz="1200" dirty="0">
                <a:solidFill>
                  <a:schemeClr val="bg1">
                    <a:lumMod val="50000"/>
                  </a:schemeClr>
                </a:solidFill>
                <a:latin typeface="Nunito Sans Light" panose="00000400000000000000" pitchFamily="2" charset="0"/>
                <a:cs typeface="Times New Roman" panose="02020603050405020304" pitchFamily="18" charset="0"/>
              </a:rPr>
              <a:t> </a:t>
            </a:r>
            <a:r>
              <a:rPr lang="ro-RO" sz="2800" dirty="0">
                <a:solidFill>
                  <a:srgbClr val="DB2C30"/>
                </a:solidFill>
                <a:latin typeface="+mj-lt"/>
                <a:cs typeface="Times New Roman" panose="02020603050405020304" pitchFamily="18" charset="0"/>
              </a:rPr>
              <a:t>5 </a:t>
            </a:r>
            <a:r>
              <a:rPr lang="en-US" sz="2800" dirty="0">
                <a:solidFill>
                  <a:srgbClr val="DB2C30"/>
                </a:solidFill>
                <a:latin typeface="+mj-lt"/>
                <a:cs typeface="Times New Roman" panose="02020603050405020304" pitchFamily="18" charset="0"/>
              </a:rPr>
              <a:t>MLD.</a:t>
            </a:r>
            <a:r>
              <a:rPr lang="ro-RO" sz="2800" dirty="0">
                <a:solidFill>
                  <a:srgbClr val="DB2C30"/>
                </a:solidFill>
                <a:latin typeface="+mj-lt"/>
                <a:cs typeface="Times New Roman" panose="02020603050405020304" pitchFamily="18" charset="0"/>
              </a:rPr>
              <a:t> </a:t>
            </a:r>
            <a:r>
              <a:rPr lang="en-US" sz="2800" dirty="0">
                <a:solidFill>
                  <a:srgbClr val="DB2C30"/>
                </a:solidFill>
                <a:latin typeface="+mj-lt"/>
                <a:cs typeface="Times New Roman" panose="02020603050405020304" pitchFamily="18" charset="0"/>
              </a:rPr>
              <a:t>LEI</a:t>
            </a:r>
            <a:r>
              <a:rPr lang="en-US" sz="1200" dirty="0">
                <a:solidFill>
                  <a:schemeClr val="bg1">
                    <a:lumMod val="50000"/>
                  </a:schemeClr>
                </a:solidFill>
                <a:latin typeface="Nunito Sans Light" panose="00000400000000000000" pitchFamily="2" charset="0"/>
                <a:cs typeface="Times New Roman" panose="02020603050405020304" pitchFamily="18" charset="0"/>
              </a:rPr>
              <a:t> </a:t>
            </a:r>
            <a:r>
              <a:rPr lang="ro-RO" sz="1600" dirty="0">
                <a:solidFill>
                  <a:schemeClr val="bg1">
                    <a:lumMod val="50000"/>
                  </a:schemeClr>
                </a:solidFill>
                <a:latin typeface="Nunito Sans Light" panose="00000400000000000000" pitchFamily="2" charset="0"/>
                <a:cs typeface="Times New Roman" panose="02020603050405020304" pitchFamily="18" charset="0"/>
              </a:rPr>
              <a:t>Expunere potențială </a:t>
            </a:r>
            <a:endParaRPr lang="en-US" sz="1200" dirty="0">
              <a:solidFill>
                <a:schemeClr val="bg1">
                  <a:lumMod val="50000"/>
                </a:schemeClr>
              </a:solidFill>
              <a:latin typeface="Nunito Sans Light" panose="00000400000000000000" pitchFamily="2" charset="0"/>
              <a:cs typeface="Times New Roman" panose="02020603050405020304" pitchFamily="18" charset="0"/>
            </a:endParaRPr>
          </a:p>
          <a:p>
            <a:pPr algn="r"/>
            <a:r>
              <a:rPr lang="en-US" sz="2800" dirty="0">
                <a:solidFill>
                  <a:srgbClr val="DB2C30"/>
                </a:solidFill>
                <a:latin typeface="+mj-lt"/>
                <a:cs typeface="Times New Roman" panose="02020603050405020304" pitchFamily="18" charset="0"/>
              </a:rPr>
              <a:t>+</a:t>
            </a:r>
            <a:r>
              <a:rPr lang="ro-RO" sz="2800" dirty="0">
                <a:solidFill>
                  <a:srgbClr val="DB2C30"/>
                </a:solidFill>
                <a:latin typeface="+mj-lt"/>
                <a:cs typeface="Times New Roman" panose="02020603050405020304" pitchFamily="18" charset="0"/>
              </a:rPr>
              <a:t>1</a:t>
            </a:r>
            <a:r>
              <a:rPr lang="en-US" sz="2800" dirty="0">
                <a:solidFill>
                  <a:srgbClr val="DB2C30"/>
                </a:solidFill>
                <a:latin typeface="+mj-lt"/>
                <a:cs typeface="Times New Roman" panose="02020603050405020304" pitchFamily="18" charset="0"/>
              </a:rPr>
              <a:t>.</a:t>
            </a:r>
            <a:r>
              <a:rPr lang="ro-RO" sz="2800" dirty="0">
                <a:solidFill>
                  <a:srgbClr val="DB2C30"/>
                </a:solidFill>
                <a:latin typeface="+mj-lt"/>
                <a:cs typeface="Times New Roman" panose="02020603050405020304" pitchFamily="18" charset="0"/>
              </a:rPr>
              <a:t>100</a:t>
            </a:r>
            <a:endParaRPr lang="en-US" sz="2800" dirty="0">
              <a:solidFill>
                <a:srgbClr val="DB2C30"/>
              </a:solidFill>
              <a:latin typeface="+mj-lt"/>
              <a:cs typeface="Times New Roman" panose="02020603050405020304" pitchFamily="18" charset="0"/>
            </a:endParaRPr>
          </a:p>
          <a:p>
            <a:pPr algn="r"/>
            <a:r>
              <a:rPr lang="ro-RO" sz="1600" dirty="0">
                <a:solidFill>
                  <a:schemeClr val="bg1">
                    <a:lumMod val="50000"/>
                  </a:schemeClr>
                </a:solidFill>
                <a:latin typeface="Nunito Sans Light" panose="00000400000000000000" pitchFamily="2" charset="0"/>
                <a:cs typeface="Times New Roman" panose="02020603050405020304" pitchFamily="18" charset="0"/>
              </a:rPr>
              <a:t>Creditori</a:t>
            </a:r>
          </a:p>
        </p:txBody>
      </p:sp>
      <p:sp>
        <p:nvSpPr>
          <p:cNvPr id="29" name="TextBox 28">
            <a:extLst>
              <a:ext uri="{FF2B5EF4-FFF2-40B4-BE49-F238E27FC236}">
                <a16:creationId xmlns:a16="http://schemas.microsoft.com/office/drawing/2014/main" id="{B5B0EE02-24D7-406F-A6EA-2EDC472F3D04}"/>
              </a:ext>
            </a:extLst>
          </p:cNvPr>
          <p:cNvSpPr txBox="1"/>
          <p:nvPr/>
        </p:nvSpPr>
        <p:spPr>
          <a:xfrm>
            <a:off x="897299" y="3828730"/>
            <a:ext cx="2308774" cy="1261884"/>
          </a:xfrm>
          <a:prstGeom prst="rect">
            <a:avLst/>
          </a:prstGeom>
          <a:noFill/>
        </p:spPr>
        <p:txBody>
          <a:bodyPr wrap="square" rtlCol="0">
            <a:spAutoFit/>
          </a:bodyPr>
          <a:lstStyle/>
          <a:p>
            <a:pPr algn="r"/>
            <a:r>
              <a:rPr lang="en-US" sz="2800" dirty="0">
                <a:solidFill>
                  <a:srgbClr val="DB2C30"/>
                </a:solidFill>
                <a:latin typeface="+mj-lt"/>
                <a:cs typeface="Times New Roman" panose="02020603050405020304" pitchFamily="18" charset="0"/>
              </a:rPr>
              <a:t>+</a:t>
            </a:r>
            <a:r>
              <a:rPr lang="ro-RO" sz="2800" dirty="0">
                <a:solidFill>
                  <a:srgbClr val="DB2C30"/>
                </a:solidFill>
                <a:latin typeface="+mj-lt"/>
                <a:cs typeface="Times New Roman" panose="02020603050405020304" pitchFamily="18" charset="0"/>
              </a:rPr>
              <a:t>25</a:t>
            </a:r>
            <a:r>
              <a:rPr lang="en-US" sz="2800" dirty="0">
                <a:solidFill>
                  <a:srgbClr val="DB2C30"/>
                </a:solidFill>
                <a:latin typeface="+mj-lt"/>
                <a:cs typeface="Times New Roman" panose="02020603050405020304" pitchFamily="18" charset="0"/>
              </a:rPr>
              <a:t> MII</a:t>
            </a:r>
          </a:p>
          <a:p>
            <a:pPr algn="r"/>
            <a:r>
              <a:rPr lang="ro-RO" sz="1600" dirty="0">
                <a:solidFill>
                  <a:schemeClr val="bg1">
                    <a:lumMod val="50000"/>
                  </a:schemeClr>
                </a:solidFill>
                <a:latin typeface="Nunito Sans Light" panose="00000400000000000000" pitchFamily="2" charset="0"/>
                <a:cs typeface="Times New Roman" panose="02020603050405020304" pitchFamily="18" charset="0"/>
              </a:rPr>
              <a:t>Litigii,</a:t>
            </a:r>
          </a:p>
          <a:p>
            <a:pPr algn="r"/>
            <a:r>
              <a:rPr lang="ro-RO" sz="1600" dirty="0">
                <a:solidFill>
                  <a:schemeClr val="bg1">
                    <a:lumMod val="50000"/>
                  </a:schemeClr>
                </a:solidFill>
                <a:latin typeface="Nunito Sans Light" panose="00000400000000000000" pitchFamily="2" charset="0"/>
                <a:cs typeface="Times New Roman" panose="02020603050405020304" pitchFamily="18" charset="0"/>
              </a:rPr>
              <a:t>Comparativ cu 14.000 la City Insurance</a:t>
            </a:r>
          </a:p>
        </p:txBody>
      </p:sp>
      <p:sp>
        <p:nvSpPr>
          <p:cNvPr id="30" name="TextBox 29">
            <a:extLst>
              <a:ext uri="{FF2B5EF4-FFF2-40B4-BE49-F238E27FC236}">
                <a16:creationId xmlns:a16="http://schemas.microsoft.com/office/drawing/2014/main" id="{6753D88F-C3DF-4B9E-B759-F0505E32AE35}"/>
              </a:ext>
            </a:extLst>
          </p:cNvPr>
          <p:cNvSpPr txBox="1"/>
          <p:nvPr/>
        </p:nvSpPr>
        <p:spPr>
          <a:xfrm>
            <a:off x="5694293" y="1833086"/>
            <a:ext cx="4345634" cy="1015663"/>
          </a:xfrm>
          <a:prstGeom prst="rect">
            <a:avLst/>
          </a:prstGeom>
          <a:noFill/>
        </p:spPr>
        <p:txBody>
          <a:bodyPr wrap="square" rtlCol="0">
            <a:spAutoFit/>
          </a:bodyPr>
          <a:lstStyle/>
          <a:p>
            <a:r>
              <a:rPr lang="ro-RO" sz="2800" dirty="0">
                <a:solidFill>
                  <a:srgbClr val="DB2C30"/>
                </a:solidFill>
                <a:latin typeface="+mj-lt"/>
                <a:cs typeface="Times New Roman" panose="02020603050405020304" pitchFamily="18" charset="0"/>
              </a:rPr>
              <a:t>1,6 MIL.</a:t>
            </a:r>
            <a:r>
              <a:rPr lang="ro-RO" sz="2000" dirty="0">
                <a:solidFill>
                  <a:srgbClr val="DB2C30"/>
                </a:solidFill>
                <a:latin typeface="+mj-lt"/>
                <a:cs typeface="Times New Roman" panose="02020603050405020304" pitchFamily="18" charset="0"/>
              </a:rPr>
              <a:t> </a:t>
            </a:r>
            <a:endParaRPr lang="en-US" sz="2000" dirty="0">
              <a:solidFill>
                <a:srgbClr val="DB2C30"/>
              </a:solidFill>
              <a:latin typeface="+mj-lt"/>
              <a:cs typeface="Times New Roman" panose="02020603050405020304" pitchFamily="18" charset="0"/>
            </a:endParaRPr>
          </a:p>
          <a:p>
            <a:r>
              <a:rPr lang="en-US" sz="1600" dirty="0">
                <a:solidFill>
                  <a:schemeClr val="bg1">
                    <a:lumMod val="50000"/>
                  </a:schemeClr>
                </a:solidFill>
                <a:latin typeface="Nunito Sans Light" panose="00000400000000000000" pitchFamily="2" charset="0"/>
                <a:cs typeface="Times New Roman" panose="02020603050405020304" pitchFamily="18" charset="0"/>
              </a:rPr>
              <a:t>P</a:t>
            </a:r>
            <a:r>
              <a:rPr lang="ro-RO" sz="1600" dirty="0">
                <a:solidFill>
                  <a:schemeClr val="bg1">
                    <a:lumMod val="50000"/>
                  </a:schemeClr>
                </a:solidFill>
                <a:latin typeface="Nunito Sans Light" panose="00000400000000000000" pitchFamily="2" charset="0"/>
                <a:cs typeface="Times New Roman" panose="02020603050405020304" pitchFamily="18" charset="0"/>
              </a:rPr>
              <a:t>olițe de asigurare RCA emise de </a:t>
            </a:r>
            <a:r>
              <a:rPr lang="ro-RO" sz="1600" dirty="0" err="1">
                <a:solidFill>
                  <a:schemeClr val="bg1">
                    <a:lumMod val="50000"/>
                  </a:schemeClr>
                </a:solidFill>
                <a:latin typeface="Nunito Sans Light" panose="00000400000000000000" pitchFamily="2" charset="0"/>
                <a:cs typeface="Times New Roman" panose="02020603050405020304" pitchFamily="18" charset="0"/>
              </a:rPr>
              <a:t>Euroins</a:t>
            </a:r>
            <a:r>
              <a:rPr lang="en-US" sz="1600" dirty="0">
                <a:solidFill>
                  <a:schemeClr val="bg1">
                    <a:lumMod val="50000"/>
                  </a:schemeClr>
                </a:solidFill>
                <a:latin typeface="Nunito Sans Light" panose="00000400000000000000" pitchFamily="2" charset="0"/>
                <a:cs typeface="Times New Roman" panose="02020603050405020304" pitchFamily="18" charset="0"/>
              </a:rPr>
              <a:t> </a:t>
            </a:r>
            <a:r>
              <a:rPr lang="ro-RO" sz="1600" dirty="0">
                <a:solidFill>
                  <a:schemeClr val="bg1">
                    <a:lumMod val="50000"/>
                  </a:schemeClr>
                </a:solidFill>
                <a:latin typeface="Nunito Sans Light" panose="00000400000000000000" pitchFamily="2" charset="0"/>
                <a:cs typeface="Times New Roman" panose="02020603050405020304" pitchFamily="18" charset="0"/>
              </a:rPr>
              <a:t>sunt </a:t>
            </a:r>
            <a:r>
              <a:rPr lang="ro-RO" sz="1600" dirty="0" err="1">
                <a:solidFill>
                  <a:schemeClr val="bg1">
                    <a:lumMod val="50000"/>
                  </a:schemeClr>
                </a:solidFill>
                <a:latin typeface="Nunito Sans Light" panose="00000400000000000000" pitchFamily="2" charset="0"/>
                <a:cs typeface="Times New Roman" panose="02020603050405020304" pitchFamily="18" charset="0"/>
              </a:rPr>
              <a:t>înca</a:t>
            </a:r>
            <a:r>
              <a:rPr lang="ro-RO" sz="1600" dirty="0">
                <a:solidFill>
                  <a:schemeClr val="bg1">
                    <a:lumMod val="50000"/>
                  </a:schemeClr>
                </a:solidFill>
                <a:latin typeface="Nunito Sans Light" panose="00000400000000000000" pitchFamily="2" charset="0"/>
                <a:cs typeface="Times New Roman" panose="02020603050405020304" pitchFamily="18" charset="0"/>
              </a:rPr>
              <a:t> valabile astăzi, 4 septembrie</a:t>
            </a:r>
          </a:p>
        </p:txBody>
      </p:sp>
      <p:sp>
        <p:nvSpPr>
          <p:cNvPr id="38" name="Title 1">
            <a:extLst>
              <a:ext uri="{FF2B5EF4-FFF2-40B4-BE49-F238E27FC236}">
                <a16:creationId xmlns:a16="http://schemas.microsoft.com/office/drawing/2014/main" id="{4473AA0D-3689-4497-95A5-2FAC7CFE181F}"/>
              </a:ext>
            </a:extLst>
          </p:cNvPr>
          <p:cNvSpPr>
            <a:spLocks noGrp="1"/>
          </p:cNvSpPr>
          <p:nvPr>
            <p:ph type="title"/>
          </p:nvPr>
        </p:nvSpPr>
        <p:spPr>
          <a:xfrm>
            <a:off x="598216" y="505017"/>
            <a:ext cx="6697934" cy="1642548"/>
          </a:xfrm>
        </p:spPr>
        <p:txBody>
          <a:bodyPr anchor="t">
            <a:normAutofit/>
          </a:bodyPr>
          <a:lstStyle/>
          <a:p>
            <a:r>
              <a:rPr lang="en-US" sz="3600" dirty="0" err="1">
                <a:solidFill>
                  <a:srgbClr val="C00000"/>
                </a:solidFill>
              </a:rPr>
              <a:t>Falimentul</a:t>
            </a:r>
            <a:r>
              <a:rPr lang="en-US" sz="3600" dirty="0">
                <a:solidFill>
                  <a:srgbClr val="C00000"/>
                </a:solidFill>
              </a:rPr>
              <a:t> </a:t>
            </a:r>
            <a:r>
              <a:rPr lang="ro-RO" sz="3600" dirty="0" err="1">
                <a:solidFill>
                  <a:srgbClr val="C00000"/>
                </a:solidFill>
              </a:rPr>
              <a:t>Euroins</a:t>
            </a:r>
            <a:r>
              <a:rPr lang="ro-RO" sz="3600" dirty="0">
                <a:solidFill>
                  <a:srgbClr val="C00000"/>
                </a:solidFill>
              </a:rPr>
              <a:t> </a:t>
            </a:r>
            <a:r>
              <a:rPr lang="ro-RO" sz="3600" dirty="0">
                <a:solidFill>
                  <a:schemeClr val="tx1">
                    <a:lumMod val="90000"/>
                    <a:lumOff val="10000"/>
                  </a:schemeClr>
                </a:solidFill>
              </a:rPr>
              <a:t>î</a:t>
            </a:r>
            <a:r>
              <a:rPr lang="en-US" sz="3600" dirty="0">
                <a:solidFill>
                  <a:schemeClr val="tx1">
                    <a:lumMod val="90000"/>
                    <a:lumOff val="10000"/>
                  </a:schemeClr>
                </a:solidFill>
              </a:rPr>
              <a:t>n </a:t>
            </a:r>
            <a:r>
              <a:rPr lang="en-US" sz="3600" dirty="0" err="1">
                <a:solidFill>
                  <a:schemeClr val="tx1">
                    <a:lumMod val="90000"/>
                    <a:lumOff val="10000"/>
                  </a:schemeClr>
                </a:solidFill>
              </a:rPr>
              <a:t>cifre</a:t>
            </a:r>
            <a:endParaRPr lang="en-US" sz="3600" dirty="0">
              <a:solidFill>
                <a:schemeClr val="tx1">
                  <a:lumMod val="90000"/>
                  <a:lumOff val="10000"/>
                </a:schemeClr>
              </a:solidFill>
            </a:endParaRPr>
          </a:p>
        </p:txBody>
      </p:sp>
      <p:sp>
        <p:nvSpPr>
          <p:cNvPr id="2" name="Rectangle 1">
            <a:extLst>
              <a:ext uri="{FF2B5EF4-FFF2-40B4-BE49-F238E27FC236}">
                <a16:creationId xmlns:a16="http://schemas.microsoft.com/office/drawing/2014/main" id="{89B63F28-07E4-AAFE-A7B8-D2CC0A3DD5B2}"/>
              </a:ext>
            </a:extLst>
          </p:cNvPr>
          <p:cNvSpPr/>
          <p:nvPr/>
        </p:nvSpPr>
        <p:spPr>
          <a:xfrm>
            <a:off x="0" y="6167303"/>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BCC595-8CB6-5272-3B98-7D1D88CDEAC8}"/>
              </a:ext>
            </a:extLst>
          </p:cNvPr>
          <p:cNvSpPr txBox="1"/>
          <p:nvPr/>
        </p:nvSpPr>
        <p:spPr>
          <a:xfrm>
            <a:off x="4343400" y="3794140"/>
            <a:ext cx="2960416" cy="1938992"/>
          </a:xfrm>
          <a:prstGeom prst="rect">
            <a:avLst/>
          </a:prstGeom>
          <a:noFill/>
        </p:spPr>
        <p:txBody>
          <a:bodyPr wrap="square" rtlCol="0">
            <a:spAutoFit/>
          </a:bodyPr>
          <a:lstStyle/>
          <a:p>
            <a:pPr algn="r"/>
            <a:r>
              <a:rPr lang="en-US" sz="2800" dirty="0">
                <a:solidFill>
                  <a:srgbClr val="DB2C30"/>
                </a:solidFill>
                <a:latin typeface="+mj-lt"/>
                <a:cs typeface="Times New Roman" panose="02020603050405020304" pitchFamily="18" charset="0"/>
              </a:rPr>
              <a:t>+</a:t>
            </a:r>
            <a:r>
              <a:rPr lang="ro-RO" sz="1200" dirty="0">
                <a:solidFill>
                  <a:schemeClr val="bg1">
                    <a:lumMod val="50000"/>
                  </a:schemeClr>
                </a:solidFill>
                <a:latin typeface="Nunito Sans Light" panose="00000400000000000000" pitchFamily="2" charset="0"/>
                <a:cs typeface="Times New Roman" panose="02020603050405020304" pitchFamily="18" charset="0"/>
              </a:rPr>
              <a:t> </a:t>
            </a:r>
            <a:r>
              <a:rPr lang="ro-RO" sz="2800" dirty="0">
                <a:solidFill>
                  <a:srgbClr val="DB2C30"/>
                </a:solidFill>
                <a:latin typeface="+mj-lt"/>
                <a:cs typeface="Times New Roman" panose="02020603050405020304" pitchFamily="18" charset="0"/>
              </a:rPr>
              <a:t>600 MIL</a:t>
            </a:r>
            <a:r>
              <a:rPr lang="en-US" sz="2800" dirty="0">
                <a:solidFill>
                  <a:srgbClr val="DB2C30"/>
                </a:solidFill>
                <a:latin typeface="+mj-lt"/>
                <a:cs typeface="Times New Roman" panose="02020603050405020304" pitchFamily="18" charset="0"/>
              </a:rPr>
              <a:t>.</a:t>
            </a:r>
            <a:r>
              <a:rPr lang="ro-RO" sz="2800" dirty="0">
                <a:solidFill>
                  <a:srgbClr val="DB2C30"/>
                </a:solidFill>
                <a:latin typeface="+mj-lt"/>
                <a:cs typeface="Times New Roman" panose="02020603050405020304" pitchFamily="18" charset="0"/>
              </a:rPr>
              <a:t> </a:t>
            </a:r>
            <a:r>
              <a:rPr lang="en-US" sz="2800" dirty="0">
                <a:solidFill>
                  <a:srgbClr val="DB2C30"/>
                </a:solidFill>
                <a:latin typeface="+mj-lt"/>
                <a:cs typeface="Times New Roman" panose="02020603050405020304" pitchFamily="18" charset="0"/>
              </a:rPr>
              <a:t>LEI</a:t>
            </a:r>
            <a:r>
              <a:rPr lang="en-US" sz="1200" dirty="0">
                <a:solidFill>
                  <a:schemeClr val="bg1">
                    <a:lumMod val="50000"/>
                  </a:schemeClr>
                </a:solidFill>
                <a:latin typeface="Nunito Sans Light" panose="00000400000000000000" pitchFamily="2" charset="0"/>
                <a:cs typeface="Times New Roman" panose="02020603050405020304" pitchFamily="18" charset="0"/>
              </a:rPr>
              <a:t> </a:t>
            </a:r>
            <a:r>
              <a:rPr lang="ro-RO" sz="1600" dirty="0">
                <a:solidFill>
                  <a:schemeClr val="bg1">
                    <a:lumMod val="50000"/>
                  </a:schemeClr>
                </a:solidFill>
                <a:latin typeface="Nunito Sans Light" panose="00000400000000000000" pitchFamily="2" charset="0"/>
                <a:cs typeface="Times New Roman" panose="02020603050405020304" pitchFamily="18" charset="0"/>
              </a:rPr>
              <a:t>creanțe admise</a:t>
            </a:r>
          </a:p>
          <a:p>
            <a:pPr algn="r"/>
            <a:endParaRPr lang="ro-RO" sz="2000" dirty="0">
              <a:solidFill>
                <a:srgbClr val="DB2C30"/>
              </a:solidFill>
              <a:latin typeface="+mj-lt"/>
              <a:cs typeface="Times New Roman" panose="02020603050405020304" pitchFamily="18" charset="0"/>
            </a:endParaRPr>
          </a:p>
          <a:p>
            <a:pPr algn="r"/>
            <a:r>
              <a:rPr lang="en-US" sz="2800" dirty="0">
                <a:solidFill>
                  <a:srgbClr val="DB2C30"/>
                </a:solidFill>
                <a:latin typeface="+mj-lt"/>
                <a:cs typeface="Times New Roman" panose="02020603050405020304" pitchFamily="18" charset="0"/>
              </a:rPr>
              <a:t>+</a:t>
            </a:r>
            <a:r>
              <a:rPr lang="ro-RO" sz="2800" dirty="0">
                <a:solidFill>
                  <a:schemeClr val="bg1">
                    <a:lumMod val="50000"/>
                  </a:schemeClr>
                </a:solidFill>
                <a:latin typeface="Nunito Sans Light" panose="00000400000000000000" pitchFamily="2" charset="0"/>
                <a:cs typeface="Times New Roman" panose="02020603050405020304" pitchFamily="18" charset="0"/>
              </a:rPr>
              <a:t> </a:t>
            </a:r>
            <a:r>
              <a:rPr lang="ro-RO" sz="2800" dirty="0">
                <a:solidFill>
                  <a:srgbClr val="DB2C30"/>
                </a:solidFill>
                <a:latin typeface="+mj-lt"/>
                <a:cs typeface="Times New Roman" panose="02020603050405020304" pitchFamily="18" charset="0"/>
              </a:rPr>
              <a:t>4.47 MLD</a:t>
            </a:r>
            <a:r>
              <a:rPr lang="en-US" sz="2800" dirty="0">
                <a:solidFill>
                  <a:srgbClr val="DB2C30"/>
                </a:solidFill>
                <a:latin typeface="+mj-lt"/>
                <a:cs typeface="Times New Roman" panose="02020603050405020304" pitchFamily="18" charset="0"/>
              </a:rPr>
              <a:t>.</a:t>
            </a:r>
            <a:r>
              <a:rPr lang="ro-RO" sz="2800" dirty="0">
                <a:solidFill>
                  <a:srgbClr val="DB2C30"/>
                </a:solidFill>
                <a:latin typeface="+mj-lt"/>
                <a:cs typeface="Times New Roman" panose="02020603050405020304" pitchFamily="18" charset="0"/>
              </a:rPr>
              <a:t> </a:t>
            </a:r>
            <a:r>
              <a:rPr lang="en-US" sz="2800" dirty="0">
                <a:solidFill>
                  <a:srgbClr val="DB2C30"/>
                </a:solidFill>
                <a:latin typeface="+mj-lt"/>
                <a:cs typeface="Times New Roman" panose="02020603050405020304" pitchFamily="18" charset="0"/>
              </a:rPr>
              <a:t>LEI</a:t>
            </a:r>
            <a:r>
              <a:rPr lang="en-US" sz="2800" dirty="0">
                <a:solidFill>
                  <a:schemeClr val="bg1">
                    <a:lumMod val="50000"/>
                  </a:schemeClr>
                </a:solidFill>
                <a:latin typeface="Nunito Sans Light" panose="00000400000000000000" pitchFamily="2" charset="0"/>
                <a:cs typeface="Times New Roman" panose="02020603050405020304" pitchFamily="18" charset="0"/>
              </a:rPr>
              <a:t> </a:t>
            </a:r>
            <a:endParaRPr lang="ro-RO" sz="2800" dirty="0">
              <a:solidFill>
                <a:schemeClr val="bg1">
                  <a:lumMod val="50000"/>
                </a:schemeClr>
              </a:solidFill>
              <a:latin typeface="Nunito Sans Light" panose="00000400000000000000" pitchFamily="2" charset="0"/>
              <a:cs typeface="Times New Roman" panose="02020603050405020304" pitchFamily="18" charset="0"/>
            </a:endParaRPr>
          </a:p>
          <a:p>
            <a:pPr algn="r"/>
            <a:r>
              <a:rPr lang="ro-RO" sz="1600" dirty="0">
                <a:solidFill>
                  <a:schemeClr val="bg1">
                    <a:lumMod val="50000"/>
                  </a:schemeClr>
                </a:solidFill>
                <a:latin typeface="Nunito Sans Light" panose="00000400000000000000" pitchFamily="2" charset="0"/>
                <a:cs typeface="Times New Roman" panose="02020603050405020304" pitchFamily="18" charset="0"/>
              </a:rPr>
              <a:t>creanțe potențiale</a:t>
            </a:r>
            <a:endParaRPr lang="en-US" sz="1600" dirty="0">
              <a:solidFill>
                <a:schemeClr val="bg1">
                  <a:lumMod val="50000"/>
                </a:schemeClr>
              </a:solidFill>
              <a:latin typeface="Nunito Sans Light" panose="00000400000000000000" pitchFamily="2" charset="0"/>
              <a:cs typeface="Times New Roman" panose="02020603050405020304" pitchFamily="18" charset="0"/>
            </a:endParaRPr>
          </a:p>
          <a:p>
            <a:pPr algn="r"/>
            <a:endParaRPr lang="en-US" sz="1200" dirty="0">
              <a:solidFill>
                <a:schemeClr val="bg1">
                  <a:lumMod val="50000"/>
                </a:schemeClr>
              </a:solidFill>
              <a:latin typeface="Nunito Sans Light"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40064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95889364-38CB-408B-8BF7-213FD487E4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07302" y="1806705"/>
            <a:ext cx="10596073" cy="5384317"/>
          </a:xfrm>
          <a:prstGeom prst="rect">
            <a:avLst/>
          </a:prstGeom>
        </p:spPr>
      </p:pic>
      <p:sp>
        <p:nvSpPr>
          <p:cNvPr id="2" name="Title 1">
            <a:extLst>
              <a:ext uri="{FF2B5EF4-FFF2-40B4-BE49-F238E27FC236}">
                <a16:creationId xmlns:a16="http://schemas.microsoft.com/office/drawing/2014/main" id="{822B8802-2C9B-4EF6-ADD7-162A52C8DCCC}"/>
              </a:ext>
            </a:extLst>
          </p:cNvPr>
          <p:cNvSpPr>
            <a:spLocks noGrp="1"/>
          </p:cNvSpPr>
          <p:nvPr>
            <p:ph type="title"/>
          </p:nvPr>
        </p:nvSpPr>
        <p:spPr>
          <a:xfrm>
            <a:off x="425162" y="373374"/>
            <a:ext cx="9413046" cy="1183035"/>
          </a:xfrm>
        </p:spPr>
        <p:txBody>
          <a:bodyPr anchor="t">
            <a:normAutofit/>
          </a:bodyPr>
          <a:lstStyle/>
          <a:p>
            <a:r>
              <a:rPr lang="ro-RO" sz="3600" dirty="0">
                <a:solidFill>
                  <a:srgbClr val="DB2C30"/>
                </a:solidFill>
              </a:rPr>
              <a:t>Istoricul </a:t>
            </a:r>
            <a:r>
              <a:rPr lang="ro-RO" sz="3600" dirty="0">
                <a:solidFill>
                  <a:schemeClr val="tx1">
                    <a:lumMod val="90000"/>
                    <a:lumOff val="10000"/>
                  </a:schemeClr>
                </a:solidFill>
              </a:rPr>
              <a:t>Euroins România</a:t>
            </a:r>
            <a:br>
              <a:rPr lang="ro-RO" sz="3600" dirty="0">
                <a:solidFill>
                  <a:srgbClr val="DB2C30"/>
                </a:solidFill>
              </a:rPr>
            </a:br>
            <a:endParaRPr lang="en-US" sz="3600" dirty="0">
              <a:solidFill>
                <a:schemeClr val="tx1">
                  <a:lumMod val="90000"/>
                  <a:lumOff val="10000"/>
                </a:schemeClr>
              </a:solidFill>
            </a:endParaRPr>
          </a:p>
        </p:txBody>
      </p:sp>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8" name="Freeform: Shape 7">
            <a:extLst>
              <a:ext uri="{FF2B5EF4-FFF2-40B4-BE49-F238E27FC236}">
                <a16:creationId xmlns:a16="http://schemas.microsoft.com/office/drawing/2014/main" id="{51F20311-8D5D-4C3D-9EFB-5E34845C62EF}"/>
              </a:ext>
            </a:extLst>
          </p:cNvPr>
          <p:cNvSpPr/>
          <p:nvPr/>
        </p:nvSpPr>
        <p:spPr>
          <a:xfrm>
            <a:off x="3782771" y="1121533"/>
            <a:ext cx="2240529" cy="738572"/>
          </a:xfrm>
          <a:custGeom>
            <a:avLst/>
            <a:gdLst>
              <a:gd name="connsiteX0" fmla="*/ 0 w 806130"/>
              <a:gd name="connsiteY0" fmla="*/ 0 h 1543358"/>
              <a:gd name="connsiteX1" fmla="*/ 806130 w 806130"/>
              <a:gd name="connsiteY1" fmla="*/ 0 h 1543358"/>
              <a:gd name="connsiteX2" fmla="*/ 806130 w 806130"/>
              <a:gd name="connsiteY2" fmla="*/ 1543358 h 1543358"/>
              <a:gd name="connsiteX3" fmla="*/ 0 w 806130"/>
              <a:gd name="connsiteY3" fmla="*/ 1543358 h 1543358"/>
              <a:gd name="connsiteX4" fmla="*/ 0 w 806130"/>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30" h="1543358">
                <a:moveTo>
                  <a:pt x="0" y="0"/>
                </a:moveTo>
                <a:lnTo>
                  <a:pt x="806130" y="0"/>
                </a:lnTo>
                <a:lnTo>
                  <a:pt x="806130"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defTabSz="355600">
              <a:lnSpc>
                <a:spcPct val="90000"/>
              </a:lnSpc>
              <a:spcBef>
                <a:spcPct val="0"/>
              </a:spcBef>
              <a:buNone/>
            </a:pPr>
            <a:r>
              <a:rPr lang="ro-RO" sz="1400" kern="1200" dirty="0">
                <a:solidFill>
                  <a:schemeClr val="tx1">
                    <a:lumMod val="90000"/>
                    <a:lumOff val="10000"/>
                  </a:schemeClr>
                </a:solidFill>
                <a:latin typeface="+mj-lt"/>
              </a:rPr>
              <a:t>1994</a:t>
            </a:r>
          </a:p>
          <a:p>
            <a:pPr marL="0" lvl="0" indent="0" defTabSz="355600">
              <a:lnSpc>
                <a:spcPct val="90000"/>
              </a:lnSpc>
              <a:spcBef>
                <a:spcPct val="0"/>
              </a:spcBef>
              <a:buNone/>
            </a:pPr>
            <a:r>
              <a:rPr lang="ro-RO" sz="1400" kern="1200" dirty="0">
                <a:solidFill>
                  <a:schemeClr val="tx1">
                    <a:lumMod val="90000"/>
                    <a:lumOff val="10000"/>
                  </a:schemeClr>
                </a:solidFill>
              </a:rPr>
              <a:t>Înființare societate </a:t>
            </a:r>
            <a:r>
              <a:rPr lang="ro-RO" sz="1400" b="1" kern="1200" dirty="0" err="1">
                <a:solidFill>
                  <a:schemeClr val="tx1">
                    <a:lumMod val="90000"/>
                    <a:lumOff val="10000"/>
                  </a:schemeClr>
                </a:solidFill>
              </a:rPr>
              <a:t>Asitrans</a:t>
            </a:r>
            <a:endParaRPr lang="en-US" sz="1400" b="1" kern="1200" dirty="0">
              <a:solidFill>
                <a:schemeClr val="tx1">
                  <a:lumMod val="90000"/>
                  <a:lumOff val="10000"/>
                </a:schemeClr>
              </a:solidFill>
            </a:endParaRPr>
          </a:p>
        </p:txBody>
      </p:sp>
      <p:sp>
        <p:nvSpPr>
          <p:cNvPr id="10" name="Freeform: Shape 9">
            <a:extLst>
              <a:ext uri="{FF2B5EF4-FFF2-40B4-BE49-F238E27FC236}">
                <a16:creationId xmlns:a16="http://schemas.microsoft.com/office/drawing/2014/main" id="{E2FDAE17-0535-48DE-8F7E-5836DACE8945}"/>
              </a:ext>
            </a:extLst>
          </p:cNvPr>
          <p:cNvSpPr/>
          <p:nvPr/>
        </p:nvSpPr>
        <p:spPr>
          <a:xfrm>
            <a:off x="6708167" y="1050146"/>
            <a:ext cx="1708214" cy="856612"/>
          </a:xfrm>
          <a:custGeom>
            <a:avLst/>
            <a:gdLst>
              <a:gd name="connsiteX0" fmla="*/ 0 w 806130"/>
              <a:gd name="connsiteY0" fmla="*/ 0 h 1543358"/>
              <a:gd name="connsiteX1" fmla="*/ 806130 w 806130"/>
              <a:gd name="connsiteY1" fmla="*/ 0 h 1543358"/>
              <a:gd name="connsiteX2" fmla="*/ 806130 w 806130"/>
              <a:gd name="connsiteY2" fmla="*/ 1543358 h 1543358"/>
              <a:gd name="connsiteX3" fmla="*/ 0 w 806130"/>
              <a:gd name="connsiteY3" fmla="*/ 1543358 h 1543358"/>
              <a:gd name="connsiteX4" fmla="*/ 0 w 806130"/>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30" h="1543358">
                <a:moveTo>
                  <a:pt x="0" y="0"/>
                </a:moveTo>
                <a:lnTo>
                  <a:pt x="806130" y="0"/>
                </a:lnTo>
                <a:lnTo>
                  <a:pt x="806130"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defTabSz="355600">
              <a:lnSpc>
                <a:spcPct val="90000"/>
              </a:lnSpc>
              <a:spcBef>
                <a:spcPct val="0"/>
              </a:spcBef>
            </a:pPr>
            <a:r>
              <a:rPr lang="ro-RO" sz="1400" dirty="0">
                <a:solidFill>
                  <a:schemeClr val="tx1">
                    <a:lumMod val="90000"/>
                    <a:lumOff val="10000"/>
                  </a:schemeClr>
                </a:solidFill>
                <a:latin typeface="+mj-lt"/>
              </a:rPr>
              <a:t>2007</a:t>
            </a:r>
          </a:p>
          <a:p>
            <a:pPr marL="0" lvl="0" indent="0" defTabSz="355600">
              <a:lnSpc>
                <a:spcPct val="90000"/>
              </a:lnSpc>
              <a:spcBef>
                <a:spcPct val="0"/>
              </a:spcBef>
              <a:buNone/>
            </a:pPr>
            <a:r>
              <a:rPr lang="ro-RO" sz="1400" b="1" kern="1200" dirty="0">
                <a:solidFill>
                  <a:schemeClr val="tx1">
                    <a:lumMod val="90000"/>
                    <a:lumOff val="10000"/>
                  </a:schemeClr>
                </a:solidFill>
              </a:rPr>
              <a:t>Grupul </a:t>
            </a:r>
            <a:r>
              <a:rPr lang="ro-RO" sz="1400" b="1" kern="1200" dirty="0" err="1">
                <a:solidFill>
                  <a:schemeClr val="tx1">
                    <a:lumMod val="90000"/>
                    <a:lumOff val="10000"/>
                  </a:schemeClr>
                </a:solidFill>
              </a:rPr>
              <a:t>Eurohold</a:t>
            </a:r>
            <a:r>
              <a:rPr lang="ro-RO" sz="1400" b="1" kern="1200" dirty="0">
                <a:solidFill>
                  <a:schemeClr val="tx1">
                    <a:lumMod val="90000"/>
                    <a:lumOff val="10000"/>
                  </a:schemeClr>
                </a:solidFill>
              </a:rPr>
              <a:t> </a:t>
            </a:r>
            <a:r>
              <a:rPr lang="ro-RO" sz="1400" kern="1200" dirty="0">
                <a:solidFill>
                  <a:schemeClr val="tx1">
                    <a:lumMod val="90000"/>
                    <a:lumOff val="10000"/>
                  </a:schemeClr>
                </a:solidFill>
              </a:rPr>
              <a:t>achiziționează </a:t>
            </a:r>
            <a:r>
              <a:rPr lang="ro-RO" sz="1400" kern="1200" dirty="0" err="1">
                <a:solidFill>
                  <a:schemeClr val="tx1">
                    <a:lumMod val="90000"/>
                    <a:lumOff val="10000"/>
                  </a:schemeClr>
                </a:solidFill>
              </a:rPr>
              <a:t>Asitrans</a:t>
            </a:r>
            <a:endParaRPr lang="en-US" sz="1400" kern="1200" dirty="0">
              <a:solidFill>
                <a:schemeClr val="tx1">
                  <a:lumMod val="90000"/>
                  <a:lumOff val="10000"/>
                </a:schemeClr>
              </a:solidFill>
            </a:endParaRPr>
          </a:p>
        </p:txBody>
      </p:sp>
      <p:sp>
        <p:nvSpPr>
          <p:cNvPr id="12" name="Freeform: Shape 11">
            <a:extLst>
              <a:ext uri="{FF2B5EF4-FFF2-40B4-BE49-F238E27FC236}">
                <a16:creationId xmlns:a16="http://schemas.microsoft.com/office/drawing/2014/main" id="{D33C5ECE-5600-4854-BAFD-0076B2248A68}"/>
              </a:ext>
            </a:extLst>
          </p:cNvPr>
          <p:cNvSpPr/>
          <p:nvPr/>
        </p:nvSpPr>
        <p:spPr>
          <a:xfrm>
            <a:off x="8600524" y="1498487"/>
            <a:ext cx="1911948" cy="970412"/>
          </a:xfrm>
          <a:custGeom>
            <a:avLst/>
            <a:gdLst>
              <a:gd name="connsiteX0" fmla="*/ 0 w 806130"/>
              <a:gd name="connsiteY0" fmla="*/ 0 h 1543358"/>
              <a:gd name="connsiteX1" fmla="*/ 806130 w 806130"/>
              <a:gd name="connsiteY1" fmla="*/ 0 h 1543358"/>
              <a:gd name="connsiteX2" fmla="*/ 806130 w 806130"/>
              <a:gd name="connsiteY2" fmla="*/ 1543358 h 1543358"/>
              <a:gd name="connsiteX3" fmla="*/ 0 w 806130"/>
              <a:gd name="connsiteY3" fmla="*/ 1543358 h 1543358"/>
              <a:gd name="connsiteX4" fmla="*/ 0 w 806130"/>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30" h="1543358">
                <a:moveTo>
                  <a:pt x="0" y="0"/>
                </a:moveTo>
                <a:lnTo>
                  <a:pt x="806130" y="0"/>
                </a:lnTo>
                <a:lnTo>
                  <a:pt x="806130"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defTabSz="355600">
              <a:lnSpc>
                <a:spcPct val="90000"/>
              </a:lnSpc>
              <a:spcBef>
                <a:spcPct val="0"/>
              </a:spcBef>
            </a:pPr>
            <a:r>
              <a:rPr lang="ro-RO" sz="1400" dirty="0">
                <a:solidFill>
                  <a:schemeClr val="tx1">
                    <a:lumMod val="90000"/>
                    <a:lumOff val="10000"/>
                  </a:schemeClr>
                </a:solidFill>
                <a:latin typeface="+mj-lt"/>
              </a:rPr>
              <a:t>2008</a:t>
            </a:r>
          </a:p>
          <a:p>
            <a:pPr marL="0" lvl="0" indent="0" defTabSz="355600">
              <a:lnSpc>
                <a:spcPct val="90000"/>
              </a:lnSpc>
              <a:spcBef>
                <a:spcPct val="0"/>
              </a:spcBef>
              <a:buNone/>
            </a:pPr>
            <a:r>
              <a:rPr lang="ro-RO" sz="1400" b="0" kern="1200" dirty="0" err="1">
                <a:solidFill>
                  <a:schemeClr val="tx1">
                    <a:lumMod val="90000"/>
                    <a:lumOff val="10000"/>
                  </a:schemeClr>
                </a:solidFill>
              </a:rPr>
              <a:t>Rebranding</a:t>
            </a:r>
            <a:r>
              <a:rPr lang="ro-RO" sz="1400" dirty="0">
                <a:solidFill>
                  <a:schemeClr val="tx1">
                    <a:lumMod val="90000"/>
                    <a:lumOff val="10000"/>
                  </a:schemeClr>
                </a:solidFill>
              </a:rPr>
              <a:t>: noua denumire a societății va fi </a:t>
            </a:r>
            <a:r>
              <a:rPr lang="ro-RO" sz="1400" b="1" dirty="0">
                <a:solidFill>
                  <a:schemeClr val="tx1">
                    <a:lumMod val="90000"/>
                    <a:lumOff val="10000"/>
                  </a:schemeClr>
                </a:solidFill>
              </a:rPr>
              <a:t>Euroins România</a:t>
            </a:r>
            <a:endParaRPr lang="en-US" sz="1400" b="1" kern="1200" dirty="0">
              <a:solidFill>
                <a:schemeClr val="tx1">
                  <a:lumMod val="90000"/>
                  <a:lumOff val="10000"/>
                </a:schemeClr>
              </a:solidFill>
            </a:endParaRPr>
          </a:p>
        </p:txBody>
      </p:sp>
      <p:sp>
        <p:nvSpPr>
          <p:cNvPr id="14" name="Freeform: Shape 13">
            <a:extLst>
              <a:ext uri="{FF2B5EF4-FFF2-40B4-BE49-F238E27FC236}">
                <a16:creationId xmlns:a16="http://schemas.microsoft.com/office/drawing/2014/main" id="{604E4026-4036-480E-918D-E663C27B4DA9}"/>
              </a:ext>
            </a:extLst>
          </p:cNvPr>
          <p:cNvSpPr/>
          <p:nvPr/>
        </p:nvSpPr>
        <p:spPr>
          <a:xfrm>
            <a:off x="2287779" y="3012318"/>
            <a:ext cx="880791" cy="1686298"/>
          </a:xfrm>
          <a:custGeom>
            <a:avLst/>
            <a:gdLst>
              <a:gd name="connsiteX0" fmla="*/ 0 w 806130"/>
              <a:gd name="connsiteY0" fmla="*/ 0 h 1543358"/>
              <a:gd name="connsiteX1" fmla="*/ 806130 w 806130"/>
              <a:gd name="connsiteY1" fmla="*/ 0 h 1543358"/>
              <a:gd name="connsiteX2" fmla="*/ 806130 w 806130"/>
              <a:gd name="connsiteY2" fmla="*/ 1543358 h 1543358"/>
              <a:gd name="connsiteX3" fmla="*/ 0 w 806130"/>
              <a:gd name="connsiteY3" fmla="*/ 1543358 h 1543358"/>
              <a:gd name="connsiteX4" fmla="*/ 0 w 806130"/>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30" h="1543358">
                <a:moveTo>
                  <a:pt x="0" y="0"/>
                </a:moveTo>
                <a:lnTo>
                  <a:pt x="806130" y="0"/>
                </a:lnTo>
                <a:lnTo>
                  <a:pt x="806130"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endParaRPr lang="en-US" sz="800" kern="1200">
              <a:solidFill>
                <a:schemeClr val="tx2"/>
              </a:solidFill>
            </a:endParaRPr>
          </a:p>
        </p:txBody>
      </p:sp>
      <p:sp>
        <p:nvSpPr>
          <p:cNvPr id="16" name="Freeform: Shape 15">
            <a:extLst>
              <a:ext uri="{FF2B5EF4-FFF2-40B4-BE49-F238E27FC236}">
                <a16:creationId xmlns:a16="http://schemas.microsoft.com/office/drawing/2014/main" id="{4D2EE0DB-12D0-49DB-8C0E-53431B0DB64E}"/>
              </a:ext>
            </a:extLst>
          </p:cNvPr>
          <p:cNvSpPr/>
          <p:nvPr/>
        </p:nvSpPr>
        <p:spPr>
          <a:xfrm>
            <a:off x="2974400" y="3214148"/>
            <a:ext cx="1708214" cy="1003417"/>
          </a:xfrm>
          <a:custGeom>
            <a:avLst/>
            <a:gdLst>
              <a:gd name="connsiteX0" fmla="*/ 0 w 806130"/>
              <a:gd name="connsiteY0" fmla="*/ 0 h 1543358"/>
              <a:gd name="connsiteX1" fmla="*/ 806130 w 806130"/>
              <a:gd name="connsiteY1" fmla="*/ 0 h 1543358"/>
              <a:gd name="connsiteX2" fmla="*/ 806130 w 806130"/>
              <a:gd name="connsiteY2" fmla="*/ 1543358 h 1543358"/>
              <a:gd name="connsiteX3" fmla="*/ 0 w 806130"/>
              <a:gd name="connsiteY3" fmla="*/ 1543358 h 1543358"/>
              <a:gd name="connsiteX4" fmla="*/ 0 w 806130"/>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30" h="1543358">
                <a:moveTo>
                  <a:pt x="0" y="0"/>
                </a:moveTo>
                <a:lnTo>
                  <a:pt x="806130" y="0"/>
                </a:lnTo>
                <a:lnTo>
                  <a:pt x="806130"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defTabSz="355600">
              <a:lnSpc>
                <a:spcPct val="90000"/>
              </a:lnSpc>
              <a:spcBef>
                <a:spcPct val="0"/>
              </a:spcBef>
            </a:pPr>
            <a:r>
              <a:rPr lang="ro-RO" sz="1400" dirty="0">
                <a:solidFill>
                  <a:schemeClr val="tx1">
                    <a:lumMod val="90000"/>
                    <a:lumOff val="10000"/>
                  </a:schemeClr>
                </a:solidFill>
                <a:latin typeface="+mj-lt"/>
              </a:rPr>
              <a:t>2018</a:t>
            </a:r>
          </a:p>
          <a:p>
            <a:pPr marL="0" lvl="0" indent="0" defTabSz="355600">
              <a:lnSpc>
                <a:spcPct val="90000"/>
              </a:lnSpc>
              <a:spcBef>
                <a:spcPct val="0"/>
              </a:spcBef>
              <a:buNone/>
            </a:pPr>
            <a:r>
              <a:rPr lang="ro-RO" sz="1400" b="0" kern="1200" dirty="0">
                <a:solidFill>
                  <a:schemeClr val="tx1">
                    <a:lumMod val="90000"/>
                    <a:lumOff val="10000"/>
                  </a:schemeClr>
                </a:solidFill>
              </a:rPr>
              <a:t>Achiziție portofoliu ATE Insurance România S.A.</a:t>
            </a:r>
            <a:endParaRPr lang="en-US" sz="1400" b="0" kern="1200" dirty="0">
              <a:solidFill>
                <a:schemeClr val="tx1">
                  <a:lumMod val="90000"/>
                  <a:lumOff val="10000"/>
                </a:schemeClr>
              </a:solidFill>
            </a:endParaRPr>
          </a:p>
        </p:txBody>
      </p:sp>
      <p:sp>
        <p:nvSpPr>
          <p:cNvPr id="24" name="Freeform: Shape 23">
            <a:extLst>
              <a:ext uri="{FF2B5EF4-FFF2-40B4-BE49-F238E27FC236}">
                <a16:creationId xmlns:a16="http://schemas.microsoft.com/office/drawing/2014/main" id="{63AB8961-8DD1-43F1-ADCB-BF5CD91F88F2}"/>
              </a:ext>
            </a:extLst>
          </p:cNvPr>
          <p:cNvSpPr/>
          <p:nvPr/>
        </p:nvSpPr>
        <p:spPr>
          <a:xfrm>
            <a:off x="4489561" y="4003214"/>
            <a:ext cx="2075363" cy="1686298"/>
          </a:xfrm>
          <a:custGeom>
            <a:avLst/>
            <a:gdLst>
              <a:gd name="connsiteX0" fmla="*/ 0 w 1253066"/>
              <a:gd name="connsiteY0" fmla="*/ 0 h 1543358"/>
              <a:gd name="connsiteX1" fmla="*/ 1253066 w 1253066"/>
              <a:gd name="connsiteY1" fmla="*/ 0 h 1543358"/>
              <a:gd name="connsiteX2" fmla="*/ 1253066 w 1253066"/>
              <a:gd name="connsiteY2" fmla="*/ 1543358 h 1543358"/>
              <a:gd name="connsiteX3" fmla="*/ 0 w 1253066"/>
              <a:gd name="connsiteY3" fmla="*/ 1543358 h 1543358"/>
              <a:gd name="connsiteX4" fmla="*/ 0 w 1253066"/>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066" h="1543358">
                <a:moveTo>
                  <a:pt x="0" y="0"/>
                </a:moveTo>
                <a:lnTo>
                  <a:pt x="1253066" y="0"/>
                </a:lnTo>
                <a:lnTo>
                  <a:pt x="1253066"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t" anchorCtr="0">
            <a:noAutofit/>
          </a:bodyPr>
          <a:lstStyle/>
          <a:p>
            <a:pPr marL="0" lvl="0" indent="0" defTabSz="400050">
              <a:lnSpc>
                <a:spcPct val="90000"/>
              </a:lnSpc>
              <a:spcBef>
                <a:spcPct val="0"/>
              </a:spcBef>
              <a:buNone/>
            </a:pPr>
            <a:endParaRPr lang="en-US" sz="1400" b="0" kern="1200" dirty="0">
              <a:solidFill>
                <a:schemeClr val="tx1">
                  <a:lumMod val="90000"/>
                  <a:lumOff val="10000"/>
                </a:schemeClr>
              </a:solidFill>
            </a:endParaRPr>
          </a:p>
        </p:txBody>
      </p:sp>
      <p:cxnSp>
        <p:nvCxnSpPr>
          <p:cNvPr id="35" name="Straight Connector 34">
            <a:extLst>
              <a:ext uri="{FF2B5EF4-FFF2-40B4-BE49-F238E27FC236}">
                <a16:creationId xmlns:a16="http://schemas.microsoft.com/office/drawing/2014/main" id="{6B22E9D1-E998-4FF5-8CB6-1A48C2DC3E4E}"/>
              </a:ext>
            </a:extLst>
          </p:cNvPr>
          <p:cNvCxnSpPr>
            <a:cxnSpLocks/>
          </p:cNvCxnSpPr>
          <p:nvPr/>
        </p:nvCxnSpPr>
        <p:spPr>
          <a:xfrm flipV="1">
            <a:off x="3674884" y="1073080"/>
            <a:ext cx="0" cy="7336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536626-EEF6-4AA4-B82C-7C7A0D2151D4}"/>
              </a:ext>
            </a:extLst>
          </p:cNvPr>
          <p:cNvCxnSpPr>
            <a:cxnSpLocks/>
          </p:cNvCxnSpPr>
          <p:nvPr/>
        </p:nvCxnSpPr>
        <p:spPr>
          <a:xfrm flipV="1">
            <a:off x="6564926" y="1006549"/>
            <a:ext cx="0" cy="95409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B24AB75-A24D-4E2C-9E51-D2901BCFC4E9}"/>
              </a:ext>
            </a:extLst>
          </p:cNvPr>
          <p:cNvCxnSpPr>
            <a:cxnSpLocks/>
          </p:cNvCxnSpPr>
          <p:nvPr/>
        </p:nvCxnSpPr>
        <p:spPr>
          <a:xfrm flipV="1">
            <a:off x="8508818" y="1370799"/>
            <a:ext cx="0" cy="98493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B27C4F-849C-4141-A541-37D5B7F52430}"/>
              </a:ext>
            </a:extLst>
          </p:cNvPr>
          <p:cNvCxnSpPr>
            <a:cxnSpLocks/>
          </p:cNvCxnSpPr>
          <p:nvPr/>
        </p:nvCxnSpPr>
        <p:spPr>
          <a:xfrm flipV="1">
            <a:off x="1164060" y="2147184"/>
            <a:ext cx="0" cy="116144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75FBDE6-034A-4614-BDB7-4EB1120CDFC2}"/>
              </a:ext>
            </a:extLst>
          </p:cNvPr>
          <p:cNvSpPr/>
          <p:nvPr/>
        </p:nvSpPr>
        <p:spPr>
          <a:xfrm rot="18900000">
            <a:off x="3632042" y="1052826"/>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sp>
        <p:nvSpPr>
          <p:cNvPr id="27" name="Rectangle 26">
            <a:extLst>
              <a:ext uri="{FF2B5EF4-FFF2-40B4-BE49-F238E27FC236}">
                <a16:creationId xmlns:a16="http://schemas.microsoft.com/office/drawing/2014/main" id="{FF81B267-8470-4415-B507-DE21F5C3CFA3}"/>
              </a:ext>
            </a:extLst>
          </p:cNvPr>
          <p:cNvSpPr/>
          <p:nvPr/>
        </p:nvSpPr>
        <p:spPr>
          <a:xfrm rot="18900000">
            <a:off x="6514905" y="986295"/>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sp>
        <p:nvSpPr>
          <p:cNvPr id="28" name="Rectangle 27">
            <a:extLst>
              <a:ext uri="{FF2B5EF4-FFF2-40B4-BE49-F238E27FC236}">
                <a16:creationId xmlns:a16="http://schemas.microsoft.com/office/drawing/2014/main" id="{6C7B8178-E28E-422B-9F96-D0BC26D051E9}"/>
              </a:ext>
            </a:extLst>
          </p:cNvPr>
          <p:cNvSpPr/>
          <p:nvPr/>
        </p:nvSpPr>
        <p:spPr>
          <a:xfrm rot="18900000">
            <a:off x="8456248" y="1378675"/>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sp>
        <p:nvSpPr>
          <p:cNvPr id="29" name="Rectangle 28">
            <a:extLst>
              <a:ext uri="{FF2B5EF4-FFF2-40B4-BE49-F238E27FC236}">
                <a16:creationId xmlns:a16="http://schemas.microsoft.com/office/drawing/2014/main" id="{9690517A-2ACB-460F-ACF1-B5110EAD437C}"/>
              </a:ext>
            </a:extLst>
          </p:cNvPr>
          <p:cNvSpPr/>
          <p:nvPr/>
        </p:nvSpPr>
        <p:spPr>
          <a:xfrm rot="19141588">
            <a:off x="1111490" y="2150346"/>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grpSp>
        <p:nvGrpSpPr>
          <p:cNvPr id="5" name="Group 4">
            <a:extLst>
              <a:ext uri="{FF2B5EF4-FFF2-40B4-BE49-F238E27FC236}">
                <a16:creationId xmlns:a16="http://schemas.microsoft.com/office/drawing/2014/main" id="{DA22E653-142E-4A83-A260-31ABFBBEDD08}"/>
              </a:ext>
            </a:extLst>
          </p:cNvPr>
          <p:cNvGrpSpPr/>
          <p:nvPr/>
        </p:nvGrpSpPr>
        <p:grpSpPr>
          <a:xfrm>
            <a:off x="10062756" y="3827379"/>
            <a:ext cx="2127241" cy="1892976"/>
            <a:chOff x="6945171" y="2945029"/>
            <a:chExt cx="2127241" cy="1892976"/>
          </a:xfrm>
        </p:grpSpPr>
        <p:sp>
          <p:nvSpPr>
            <p:cNvPr id="26" name="Freeform: Shape 25">
              <a:extLst>
                <a:ext uri="{FF2B5EF4-FFF2-40B4-BE49-F238E27FC236}">
                  <a16:creationId xmlns:a16="http://schemas.microsoft.com/office/drawing/2014/main" id="{0D0262E0-6C6F-4D44-8AC8-7E13D800C5D4}"/>
                </a:ext>
              </a:extLst>
            </p:cNvPr>
            <p:cNvSpPr/>
            <p:nvPr/>
          </p:nvSpPr>
          <p:spPr>
            <a:xfrm>
              <a:off x="6988810" y="3151707"/>
              <a:ext cx="2083602" cy="1686298"/>
            </a:xfrm>
            <a:custGeom>
              <a:avLst/>
              <a:gdLst>
                <a:gd name="connsiteX0" fmla="*/ 0 w 1309293"/>
                <a:gd name="connsiteY0" fmla="*/ 0 h 1543358"/>
                <a:gd name="connsiteX1" fmla="*/ 1309293 w 1309293"/>
                <a:gd name="connsiteY1" fmla="*/ 0 h 1543358"/>
                <a:gd name="connsiteX2" fmla="*/ 1309293 w 1309293"/>
                <a:gd name="connsiteY2" fmla="*/ 1543358 h 1543358"/>
                <a:gd name="connsiteX3" fmla="*/ 0 w 1309293"/>
                <a:gd name="connsiteY3" fmla="*/ 1543358 h 1543358"/>
                <a:gd name="connsiteX4" fmla="*/ 0 w 1309293"/>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293" h="1543358">
                  <a:moveTo>
                    <a:pt x="0" y="0"/>
                  </a:moveTo>
                  <a:lnTo>
                    <a:pt x="1309293" y="0"/>
                  </a:lnTo>
                  <a:lnTo>
                    <a:pt x="1309293"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355600">
                <a:lnSpc>
                  <a:spcPct val="90000"/>
                </a:lnSpc>
                <a:spcBef>
                  <a:spcPct val="0"/>
                </a:spcBef>
              </a:pPr>
              <a:r>
                <a:rPr lang="ro-RO" sz="1400" dirty="0">
                  <a:solidFill>
                    <a:schemeClr val="tx1">
                      <a:lumMod val="90000"/>
                      <a:lumOff val="10000"/>
                    </a:schemeClr>
                  </a:solidFill>
                  <a:latin typeface="+mj-lt"/>
                </a:rPr>
                <a:t>9 iunie 2023</a:t>
              </a:r>
            </a:p>
            <a:p>
              <a:pPr marL="0" lvl="0" indent="0" defTabSz="533400">
                <a:lnSpc>
                  <a:spcPct val="90000"/>
                </a:lnSpc>
                <a:spcBef>
                  <a:spcPct val="0"/>
                </a:spcBef>
                <a:buNone/>
              </a:pPr>
              <a:r>
                <a:rPr lang="ro-RO" sz="1400" dirty="0">
                  <a:solidFill>
                    <a:schemeClr val="tx1">
                      <a:lumMod val="90000"/>
                      <a:lumOff val="10000"/>
                    </a:schemeClr>
                  </a:solidFill>
                </a:rPr>
                <a:t>Tribunalul București deschide procedura de faliment</a:t>
              </a:r>
              <a:endParaRPr lang="en-US" sz="1400" b="0" kern="1200" dirty="0">
                <a:solidFill>
                  <a:schemeClr val="tx1">
                    <a:lumMod val="90000"/>
                    <a:lumOff val="10000"/>
                  </a:schemeClr>
                </a:solidFill>
              </a:endParaRPr>
            </a:p>
          </p:txBody>
        </p:sp>
        <p:cxnSp>
          <p:nvCxnSpPr>
            <p:cNvPr id="44" name="Straight Connector 43">
              <a:extLst>
                <a:ext uri="{FF2B5EF4-FFF2-40B4-BE49-F238E27FC236}">
                  <a16:creationId xmlns:a16="http://schemas.microsoft.com/office/drawing/2014/main" id="{D2A9B513-8E4B-4D0F-A6BC-EC59B89E93FA}"/>
                </a:ext>
              </a:extLst>
            </p:cNvPr>
            <p:cNvCxnSpPr>
              <a:cxnSpLocks/>
            </p:cNvCxnSpPr>
            <p:nvPr/>
          </p:nvCxnSpPr>
          <p:spPr>
            <a:xfrm flipV="1">
              <a:off x="6988514" y="2963461"/>
              <a:ext cx="0" cy="116144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1E476E2-FFC1-45B0-ADF6-0DB6DC116FE9}"/>
                </a:ext>
              </a:extLst>
            </p:cNvPr>
            <p:cNvSpPr/>
            <p:nvPr/>
          </p:nvSpPr>
          <p:spPr>
            <a:xfrm rot="18900000">
              <a:off x="6945171" y="2945029"/>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grpSp>
      <p:grpSp>
        <p:nvGrpSpPr>
          <p:cNvPr id="3" name="Group 2">
            <a:extLst>
              <a:ext uri="{FF2B5EF4-FFF2-40B4-BE49-F238E27FC236}">
                <a16:creationId xmlns:a16="http://schemas.microsoft.com/office/drawing/2014/main" id="{F887DF33-CC3B-495B-8488-AC3F05627A4A}"/>
              </a:ext>
            </a:extLst>
          </p:cNvPr>
          <p:cNvGrpSpPr/>
          <p:nvPr/>
        </p:nvGrpSpPr>
        <p:grpSpPr>
          <a:xfrm>
            <a:off x="8112434" y="3036913"/>
            <a:ext cx="2493889" cy="1135739"/>
            <a:chOff x="8977379" y="3278725"/>
            <a:chExt cx="2493889" cy="1135739"/>
          </a:xfrm>
        </p:grpSpPr>
        <p:sp>
          <p:nvSpPr>
            <p:cNvPr id="52" name="Freeform: Shape 51">
              <a:extLst>
                <a:ext uri="{FF2B5EF4-FFF2-40B4-BE49-F238E27FC236}">
                  <a16:creationId xmlns:a16="http://schemas.microsoft.com/office/drawing/2014/main" id="{4A559D97-D018-4278-90D8-47FB0D45ED0C}"/>
                </a:ext>
              </a:extLst>
            </p:cNvPr>
            <p:cNvSpPr/>
            <p:nvPr/>
          </p:nvSpPr>
          <p:spPr>
            <a:xfrm>
              <a:off x="9076515" y="3278725"/>
              <a:ext cx="2394753" cy="1135739"/>
            </a:xfrm>
            <a:custGeom>
              <a:avLst/>
              <a:gdLst>
                <a:gd name="connsiteX0" fmla="*/ 0 w 1309293"/>
                <a:gd name="connsiteY0" fmla="*/ 0 h 1543358"/>
                <a:gd name="connsiteX1" fmla="*/ 1309293 w 1309293"/>
                <a:gd name="connsiteY1" fmla="*/ 0 h 1543358"/>
                <a:gd name="connsiteX2" fmla="*/ 1309293 w 1309293"/>
                <a:gd name="connsiteY2" fmla="*/ 1543358 h 1543358"/>
                <a:gd name="connsiteX3" fmla="*/ 0 w 1309293"/>
                <a:gd name="connsiteY3" fmla="*/ 1543358 h 1543358"/>
                <a:gd name="connsiteX4" fmla="*/ 0 w 1309293"/>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293" h="1543358">
                  <a:moveTo>
                    <a:pt x="0" y="0"/>
                  </a:moveTo>
                  <a:lnTo>
                    <a:pt x="1309293" y="0"/>
                  </a:lnTo>
                  <a:lnTo>
                    <a:pt x="1309293" y="1543358"/>
                  </a:lnTo>
                  <a:lnTo>
                    <a:pt x="0" y="1543358"/>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355600">
                <a:lnSpc>
                  <a:spcPct val="90000"/>
                </a:lnSpc>
                <a:spcBef>
                  <a:spcPct val="0"/>
                </a:spcBef>
                <a:spcAft>
                  <a:spcPct val="35000"/>
                </a:spcAft>
              </a:pPr>
              <a:r>
                <a:rPr lang="ro-RO" sz="1400" dirty="0">
                  <a:solidFill>
                    <a:schemeClr val="tx1">
                      <a:lumMod val="90000"/>
                      <a:lumOff val="10000"/>
                    </a:schemeClr>
                  </a:solidFill>
                  <a:latin typeface="+mj-lt"/>
                </a:rPr>
                <a:t>17 martie 2023</a:t>
              </a:r>
            </a:p>
            <a:p>
              <a:pPr marL="0" lvl="0" indent="0" defTabSz="533400">
                <a:lnSpc>
                  <a:spcPct val="90000"/>
                </a:lnSpc>
                <a:spcBef>
                  <a:spcPct val="0"/>
                </a:spcBef>
                <a:spcAft>
                  <a:spcPct val="35000"/>
                </a:spcAft>
                <a:buNone/>
              </a:pPr>
              <a:r>
                <a:rPr lang="ro-RO" sz="1400" dirty="0">
                  <a:solidFill>
                    <a:schemeClr val="tx1">
                      <a:lumMod val="90000"/>
                      <a:lumOff val="10000"/>
                    </a:schemeClr>
                  </a:solidFill>
                </a:rPr>
                <a:t>ASF </a:t>
              </a:r>
              <a:r>
                <a:rPr lang="ro-RO" sz="1400" dirty="0">
                  <a:effectLst/>
                  <a:ea typeface="Times New Roman" panose="02020603050405020304" pitchFamily="18" charset="0"/>
                  <a:cs typeface="Arial" panose="020B0604020202020204" pitchFamily="34" charset="0"/>
                </a:rPr>
                <a:t>retrage </a:t>
              </a:r>
              <a:r>
                <a:rPr lang="ro-RO" sz="1400" dirty="0" err="1">
                  <a:effectLst/>
                  <a:ea typeface="Times New Roman" panose="02020603050405020304" pitchFamily="18" charset="0"/>
                  <a:cs typeface="Arial" panose="020B0604020202020204" pitchFamily="34" charset="0"/>
                </a:rPr>
                <a:t>autorizaţia</a:t>
              </a:r>
              <a:r>
                <a:rPr lang="ro-RO" sz="1400" dirty="0">
                  <a:effectLst/>
                  <a:ea typeface="Times New Roman" panose="02020603050405020304" pitchFamily="18" charset="0"/>
                  <a:cs typeface="Arial" panose="020B0604020202020204" pitchFamily="34" charset="0"/>
                </a:rPr>
                <a:t> de </a:t>
              </a:r>
              <a:r>
                <a:rPr lang="ro-RO" sz="1400" dirty="0" err="1">
                  <a:effectLst/>
                  <a:ea typeface="Times New Roman" panose="02020603050405020304" pitchFamily="18" charset="0"/>
                  <a:cs typeface="Arial" panose="020B0604020202020204" pitchFamily="34" charset="0"/>
                </a:rPr>
                <a:t>funcţionare</a:t>
              </a:r>
              <a:endParaRPr lang="en-US" sz="1400" b="0" kern="1200" dirty="0">
                <a:solidFill>
                  <a:schemeClr val="tx1">
                    <a:lumMod val="90000"/>
                    <a:lumOff val="10000"/>
                  </a:schemeClr>
                </a:solidFill>
              </a:endParaRPr>
            </a:p>
          </p:txBody>
        </p:sp>
        <p:cxnSp>
          <p:nvCxnSpPr>
            <p:cNvPr id="53" name="Straight Connector 52">
              <a:extLst>
                <a:ext uri="{FF2B5EF4-FFF2-40B4-BE49-F238E27FC236}">
                  <a16:creationId xmlns:a16="http://schemas.microsoft.com/office/drawing/2014/main" id="{E00F3599-C21B-4030-81B7-92729D9ABD9D}"/>
                </a:ext>
              </a:extLst>
            </p:cNvPr>
            <p:cNvCxnSpPr>
              <a:cxnSpLocks/>
            </p:cNvCxnSpPr>
            <p:nvPr/>
          </p:nvCxnSpPr>
          <p:spPr>
            <a:xfrm flipV="1">
              <a:off x="9029949" y="3421827"/>
              <a:ext cx="0" cy="96393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F64B226-13CF-46FD-92F1-352A36D6E73C}"/>
                </a:ext>
              </a:extLst>
            </p:cNvPr>
            <p:cNvSpPr/>
            <p:nvPr/>
          </p:nvSpPr>
          <p:spPr>
            <a:xfrm rot="18900000">
              <a:off x="8977379" y="3394321"/>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grpSp>
      <p:sp>
        <p:nvSpPr>
          <p:cNvPr id="7" name="Rectangle 6">
            <a:extLst>
              <a:ext uri="{FF2B5EF4-FFF2-40B4-BE49-F238E27FC236}">
                <a16:creationId xmlns:a16="http://schemas.microsoft.com/office/drawing/2014/main" id="{5D42616C-C146-9838-6DD4-07177500F9BA}"/>
              </a:ext>
            </a:extLst>
          </p:cNvPr>
          <p:cNvSpPr/>
          <p:nvPr/>
        </p:nvSpPr>
        <p:spPr>
          <a:xfrm rot="18900000">
            <a:off x="3814213" y="2014283"/>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cxnSp>
        <p:nvCxnSpPr>
          <p:cNvPr id="9" name="Straight Connector 8">
            <a:extLst>
              <a:ext uri="{FF2B5EF4-FFF2-40B4-BE49-F238E27FC236}">
                <a16:creationId xmlns:a16="http://schemas.microsoft.com/office/drawing/2014/main" id="{2CC18CAE-558F-12C7-D0CE-CB746817E91A}"/>
              </a:ext>
            </a:extLst>
          </p:cNvPr>
          <p:cNvCxnSpPr>
            <a:cxnSpLocks/>
          </p:cNvCxnSpPr>
          <p:nvPr/>
        </p:nvCxnSpPr>
        <p:spPr>
          <a:xfrm flipV="1">
            <a:off x="3866782" y="2120028"/>
            <a:ext cx="0" cy="76992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B2A96494-FC24-3F58-22B4-917FC994329E}"/>
              </a:ext>
            </a:extLst>
          </p:cNvPr>
          <p:cNvSpPr/>
          <p:nvPr/>
        </p:nvSpPr>
        <p:spPr>
          <a:xfrm>
            <a:off x="3958487" y="1924465"/>
            <a:ext cx="2179186" cy="1075580"/>
          </a:xfrm>
          <a:custGeom>
            <a:avLst/>
            <a:gdLst>
              <a:gd name="connsiteX0" fmla="*/ 0 w 806130"/>
              <a:gd name="connsiteY0" fmla="*/ 0 h 1543358"/>
              <a:gd name="connsiteX1" fmla="*/ 806130 w 806130"/>
              <a:gd name="connsiteY1" fmla="*/ 0 h 1543358"/>
              <a:gd name="connsiteX2" fmla="*/ 806130 w 806130"/>
              <a:gd name="connsiteY2" fmla="*/ 1543358 h 1543358"/>
              <a:gd name="connsiteX3" fmla="*/ 0 w 806130"/>
              <a:gd name="connsiteY3" fmla="*/ 1543358 h 1543358"/>
              <a:gd name="connsiteX4" fmla="*/ 0 w 806130"/>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30" h="1543358">
                <a:moveTo>
                  <a:pt x="0" y="0"/>
                </a:moveTo>
                <a:lnTo>
                  <a:pt x="806130" y="0"/>
                </a:lnTo>
                <a:lnTo>
                  <a:pt x="806130"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defTabSz="355600">
              <a:lnSpc>
                <a:spcPct val="90000"/>
              </a:lnSpc>
              <a:spcBef>
                <a:spcPct val="0"/>
              </a:spcBef>
            </a:pPr>
            <a:r>
              <a:rPr lang="ro-RO" sz="1400" dirty="0">
                <a:solidFill>
                  <a:schemeClr val="tx1">
                    <a:lumMod val="90000"/>
                    <a:lumOff val="10000"/>
                  </a:schemeClr>
                </a:solidFill>
                <a:latin typeface="+mj-lt"/>
              </a:rPr>
              <a:t>28.08.2013-18.09.2013</a:t>
            </a:r>
          </a:p>
          <a:p>
            <a:pPr lvl="0" defTabSz="355600">
              <a:lnSpc>
                <a:spcPct val="90000"/>
              </a:lnSpc>
              <a:spcBef>
                <a:spcPct val="0"/>
              </a:spcBef>
            </a:pPr>
            <a:r>
              <a:rPr lang="ro-RO" sz="1400" dirty="0">
                <a:solidFill>
                  <a:schemeClr val="tx1">
                    <a:lumMod val="90000"/>
                    <a:lumOff val="10000"/>
                  </a:schemeClr>
                </a:solidFill>
              </a:rPr>
              <a:t>Decizie </a:t>
            </a:r>
            <a:r>
              <a:rPr lang="ro-RO" sz="1400" dirty="0" err="1">
                <a:solidFill>
                  <a:schemeClr val="tx1">
                    <a:lumMod val="90000"/>
                    <a:lumOff val="10000"/>
                  </a:schemeClr>
                </a:solidFill>
              </a:rPr>
              <a:t>ASF</a:t>
            </a:r>
            <a:r>
              <a:rPr lang="ro-RO" sz="1400" dirty="0">
                <a:solidFill>
                  <a:schemeClr val="tx1">
                    <a:lumMod val="90000"/>
                    <a:lumOff val="10000"/>
                  </a:schemeClr>
                </a:solidFill>
              </a:rPr>
              <a:t> </a:t>
            </a:r>
            <a:r>
              <a:rPr lang="es-ES" sz="1400" dirty="0">
                <a:solidFill>
                  <a:schemeClr val="tx1">
                    <a:lumMod val="90000"/>
                    <a:lumOff val="10000"/>
                  </a:schemeClr>
                </a:solidFill>
              </a:rPr>
              <a:t>de </a:t>
            </a:r>
            <a:r>
              <a:rPr lang="es-ES" sz="1400" dirty="0" err="1">
                <a:solidFill>
                  <a:schemeClr val="tx1">
                    <a:lumMod val="90000"/>
                    <a:lumOff val="10000"/>
                  </a:schemeClr>
                </a:solidFill>
              </a:rPr>
              <a:t>interzicere</a:t>
            </a:r>
            <a:r>
              <a:rPr lang="es-ES" sz="1400" dirty="0">
                <a:solidFill>
                  <a:schemeClr val="tx1">
                    <a:lumMod val="90000"/>
                    <a:lumOff val="10000"/>
                  </a:schemeClr>
                </a:solidFill>
              </a:rPr>
              <a:t> </a:t>
            </a:r>
            <a:r>
              <a:rPr lang="es-ES" sz="1400" dirty="0" err="1">
                <a:solidFill>
                  <a:schemeClr val="tx1">
                    <a:lumMod val="90000"/>
                    <a:lumOff val="10000"/>
                  </a:schemeClr>
                </a:solidFill>
              </a:rPr>
              <a:t>temporară</a:t>
            </a:r>
            <a:r>
              <a:rPr lang="es-ES" sz="1400" dirty="0">
                <a:solidFill>
                  <a:schemeClr val="tx1">
                    <a:lumMod val="90000"/>
                    <a:lumOff val="10000"/>
                  </a:schemeClr>
                </a:solidFill>
              </a:rPr>
              <a:t> a </a:t>
            </a:r>
            <a:r>
              <a:rPr lang="es-ES" sz="1400" dirty="0" err="1">
                <a:solidFill>
                  <a:schemeClr val="tx1">
                    <a:lumMod val="90000"/>
                    <a:lumOff val="10000"/>
                  </a:schemeClr>
                </a:solidFill>
              </a:rPr>
              <a:t>practicării</a:t>
            </a:r>
            <a:r>
              <a:rPr lang="es-ES" sz="1400" dirty="0">
                <a:solidFill>
                  <a:schemeClr val="tx1">
                    <a:lumMod val="90000"/>
                    <a:lumOff val="10000"/>
                  </a:schemeClr>
                </a:solidFill>
              </a:rPr>
              <a:t> </a:t>
            </a:r>
            <a:r>
              <a:rPr lang="es-ES" sz="1400" dirty="0" err="1">
                <a:solidFill>
                  <a:schemeClr val="tx1">
                    <a:lumMod val="90000"/>
                    <a:lumOff val="10000"/>
                  </a:schemeClr>
                </a:solidFill>
              </a:rPr>
              <a:t>asigurării</a:t>
            </a:r>
            <a:r>
              <a:rPr lang="es-ES" sz="1400" dirty="0">
                <a:solidFill>
                  <a:schemeClr val="tx1">
                    <a:lumMod val="90000"/>
                    <a:lumOff val="10000"/>
                  </a:schemeClr>
                </a:solidFill>
              </a:rPr>
              <a:t> RCA</a:t>
            </a:r>
            <a:r>
              <a:rPr lang="ro-RO" sz="1400" dirty="0">
                <a:solidFill>
                  <a:schemeClr val="tx1">
                    <a:lumMod val="90000"/>
                    <a:lumOff val="10000"/>
                  </a:schemeClr>
                </a:solidFill>
              </a:rPr>
              <a:t>, plan de măsuri</a:t>
            </a:r>
            <a:endParaRPr lang="en-US" sz="1400" b="1" kern="1200" dirty="0">
              <a:solidFill>
                <a:schemeClr val="tx1">
                  <a:lumMod val="90000"/>
                  <a:lumOff val="10000"/>
                </a:schemeClr>
              </a:solidFill>
            </a:endParaRPr>
          </a:p>
        </p:txBody>
      </p:sp>
      <p:sp>
        <p:nvSpPr>
          <p:cNvPr id="15" name="Freeform: Shape 14">
            <a:extLst>
              <a:ext uri="{FF2B5EF4-FFF2-40B4-BE49-F238E27FC236}">
                <a16:creationId xmlns:a16="http://schemas.microsoft.com/office/drawing/2014/main" id="{E259E208-A18C-6A13-5EF1-4EE0B169F818}"/>
              </a:ext>
            </a:extLst>
          </p:cNvPr>
          <p:cNvSpPr/>
          <p:nvPr/>
        </p:nvSpPr>
        <p:spPr>
          <a:xfrm>
            <a:off x="1176587" y="2240910"/>
            <a:ext cx="2095776" cy="1003417"/>
          </a:xfrm>
          <a:custGeom>
            <a:avLst/>
            <a:gdLst>
              <a:gd name="connsiteX0" fmla="*/ 0 w 806130"/>
              <a:gd name="connsiteY0" fmla="*/ 0 h 1543358"/>
              <a:gd name="connsiteX1" fmla="*/ 806130 w 806130"/>
              <a:gd name="connsiteY1" fmla="*/ 0 h 1543358"/>
              <a:gd name="connsiteX2" fmla="*/ 806130 w 806130"/>
              <a:gd name="connsiteY2" fmla="*/ 1543358 h 1543358"/>
              <a:gd name="connsiteX3" fmla="*/ 0 w 806130"/>
              <a:gd name="connsiteY3" fmla="*/ 1543358 h 1543358"/>
              <a:gd name="connsiteX4" fmla="*/ 0 w 806130"/>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30" h="1543358">
                <a:moveTo>
                  <a:pt x="0" y="0"/>
                </a:moveTo>
                <a:lnTo>
                  <a:pt x="806130" y="0"/>
                </a:lnTo>
                <a:lnTo>
                  <a:pt x="806130" y="1543358"/>
                </a:lnTo>
                <a:lnTo>
                  <a:pt x="0" y="1543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defTabSz="355600">
              <a:lnSpc>
                <a:spcPct val="90000"/>
              </a:lnSpc>
              <a:spcBef>
                <a:spcPct val="0"/>
              </a:spcBef>
            </a:pPr>
            <a:r>
              <a:rPr lang="es-ES" sz="1400" dirty="0">
                <a:solidFill>
                  <a:schemeClr val="tx1">
                    <a:lumMod val="90000"/>
                    <a:lumOff val="10000"/>
                  </a:schemeClr>
                </a:solidFill>
                <a:latin typeface="+mj-lt"/>
              </a:rPr>
              <a:t>14 </a:t>
            </a:r>
            <a:r>
              <a:rPr lang="es-ES" sz="1400" dirty="0" err="1">
                <a:solidFill>
                  <a:schemeClr val="tx1">
                    <a:lumMod val="90000"/>
                    <a:lumOff val="10000"/>
                  </a:schemeClr>
                </a:solidFill>
                <a:latin typeface="+mj-lt"/>
              </a:rPr>
              <a:t>octombrie</a:t>
            </a:r>
            <a:r>
              <a:rPr lang="es-ES" sz="1400" dirty="0">
                <a:solidFill>
                  <a:schemeClr val="tx1">
                    <a:lumMod val="90000"/>
                    <a:lumOff val="10000"/>
                  </a:schemeClr>
                </a:solidFill>
                <a:latin typeface="+mj-lt"/>
              </a:rPr>
              <a:t> 2015</a:t>
            </a:r>
            <a:r>
              <a:rPr lang="es-ES" sz="1400" b="1" dirty="0">
                <a:solidFill>
                  <a:schemeClr val="tx1">
                    <a:lumMod val="90000"/>
                    <a:lumOff val="10000"/>
                  </a:schemeClr>
                </a:solidFill>
              </a:rPr>
              <a:t> </a:t>
            </a:r>
            <a:endParaRPr lang="ro-RO" sz="1400" b="1" dirty="0">
              <a:solidFill>
                <a:schemeClr val="tx1">
                  <a:lumMod val="90000"/>
                  <a:lumOff val="10000"/>
                </a:schemeClr>
              </a:solidFill>
            </a:endParaRPr>
          </a:p>
          <a:p>
            <a:pPr defTabSz="355600">
              <a:lnSpc>
                <a:spcPct val="90000"/>
              </a:lnSpc>
              <a:spcBef>
                <a:spcPct val="0"/>
              </a:spcBef>
            </a:pPr>
            <a:r>
              <a:rPr lang="ro-RO" sz="1400" dirty="0">
                <a:solidFill>
                  <a:schemeClr val="tx1">
                    <a:lumMod val="90000"/>
                    <a:lumOff val="10000"/>
                  </a:schemeClr>
                </a:solidFill>
              </a:rPr>
              <a:t>D</a:t>
            </a:r>
            <a:r>
              <a:rPr lang="es-ES" sz="1400" dirty="0" err="1">
                <a:solidFill>
                  <a:schemeClr val="tx1">
                    <a:lumMod val="90000"/>
                    <a:lumOff val="10000"/>
                  </a:schemeClr>
                </a:solidFill>
              </a:rPr>
              <a:t>eschiderea</a:t>
            </a:r>
            <a:r>
              <a:rPr lang="es-ES" sz="1400" dirty="0">
                <a:solidFill>
                  <a:schemeClr val="tx1">
                    <a:lumMod val="90000"/>
                    <a:lumOff val="10000"/>
                  </a:schemeClr>
                </a:solidFill>
              </a:rPr>
              <a:t> </a:t>
            </a:r>
            <a:r>
              <a:rPr lang="es-ES" sz="1400" dirty="0" err="1">
                <a:solidFill>
                  <a:schemeClr val="tx1">
                    <a:lumMod val="90000"/>
                    <a:lumOff val="10000"/>
                  </a:schemeClr>
                </a:solidFill>
              </a:rPr>
              <a:t>procedurii</a:t>
            </a:r>
            <a:r>
              <a:rPr lang="es-ES" sz="1400" dirty="0">
                <a:solidFill>
                  <a:schemeClr val="tx1">
                    <a:lumMod val="90000"/>
                    <a:lumOff val="10000"/>
                  </a:schemeClr>
                </a:solidFill>
              </a:rPr>
              <a:t> de </a:t>
            </a:r>
            <a:r>
              <a:rPr lang="es-ES" sz="1400" dirty="0" err="1">
                <a:solidFill>
                  <a:schemeClr val="tx1">
                    <a:lumMod val="90000"/>
                    <a:lumOff val="10000"/>
                  </a:schemeClr>
                </a:solidFill>
              </a:rPr>
              <a:t>redresare</a:t>
            </a:r>
            <a:r>
              <a:rPr lang="es-ES" sz="1400" dirty="0">
                <a:solidFill>
                  <a:schemeClr val="tx1">
                    <a:lumMod val="90000"/>
                    <a:lumOff val="10000"/>
                  </a:schemeClr>
                </a:solidFill>
              </a:rPr>
              <a:t> financiara a </a:t>
            </a:r>
            <a:r>
              <a:rPr lang="es-ES" sz="1400" dirty="0" err="1">
                <a:solidFill>
                  <a:schemeClr val="tx1">
                    <a:lumMod val="90000"/>
                    <a:lumOff val="10000"/>
                  </a:schemeClr>
                </a:solidFill>
              </a:rPr>
              <a:t>societatii</a:t>
            </a:r>
            <a:r>
              <a:rPr lang="ro-RO" sz="1400" dirty="0">
                <a:solidFill>
                  <a:schemeClr val="tx1">
                    <a:lumMod val="90000"/>
                    <a:lumOff val="10000"/>
                  </a:schemeClr>
                </a:solidFill>
              </a:rPr>
              <a:t>, finalizată în martie 2017</a:t>
            </a:r>
            <a:endParaRPr lang="en-US" sz="1400" dirty="0">
              <a:solidFill>
                <a:schemeClr val="tx1">
                  <a:lumMod val="90000"/>
                  <a:lumOff val="10000"/>
                </a:schemeClr>
              </a:solidFill>
            </a:endParaRPr>
          </a:p>
        </p:txBody>
      </p:sp>
      <p:sp>
        <p:nvSpPr>
          <p:cNvPr id="17" name="Rectangle 16">
            <a:extLst>
              <a:ext uri="{FF2B5EF4-FFF2-40B4-BE49-F238E27FC236}">
                <a16:creationId xmlns:a16="http://schemas.microsoft.com/office/drawing/2014/main" id="{B2D34DFB-F20B-AAC4-9FF0-AEC028819237}"/>
              </a:ext>
            </a:extLst>
          </p:cNvPr>
          <p:cNvSpPr/>
          <p:nvPr/>
        </p:nvSpPr>
        <p:spPr>
          <a:xfrm rot="19141588">
            <a:off x="2878260" y="3122631"/>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cxnSp>
        <p:nvCxnSpPr>
          <p:cNvPr id="19" name="Straight Connector 18">
            <a:extLst>
              <a:ext uri="{FF2B5EF4-FFF2-40B4-BE49-F238E27FC236}">
                <a16:creationId xmlns:a16="http://schemas.microsoft.com/office/drawing/2014/main" id="{3A38F796-BC9D-2559-B388-22ECF9E615FD}"/>
              </a:ext>
            </a:extLst>
          </p:cNvPr>
          <p:cNvCxnSpPr>
            <a:cxnSpLocks/>
          </p:cNvCxnSpPr>
          <p:nvPr/>
        </p:nvCxnSpPr>
        <p:spPr>
          <a:xfrm flipV="1">
            <a:off x="2929665" y="3246539"/>
            <a:ext cx="0" cy="80927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B81DEE6-9794-F6B3-29BA-6C3341DAC8ED}"/>
              </a:ext>
            </a:extLst>
          </p:cNvPr>
          <p:cNvGrpSpPr/>
          <p:nvPr/>
        </p:nvGrpSpPr>
        <p:grpSpPr>
          <a:xfrm>
            <a:off x="4973734" y="3250169"/>
            <a:ext cx="2821182" cy="1135739"/>
            <a:chOff x="8420603" y="4204435"/>
            <a:chExt cx="1977217" cy="1135739"/>
          </a:xfrm>
        </p:grpSpPr>
        <p:sp>
          <p:nvSpPr>
            <p:cNvPr id="23" name="Freeform: Shape 22">
              <a:extLst>
                <a:ext uri="{FF2B5EF4-FFF2-40B4-BE49-F238E27FC236}">
                  <a16:creationId xmlns:a16="http://schemas.microsoft.com/office/drawing/2014/main" id="{9EC63225-9519-6166-D936-E54BBCD9602A}"/>
                </a:ext>
              </a:extLst>
            </p:cNvPr>
            <p:cNvSpPr/>
            <p:nvPr/>
          </p:nvSpPr>
          <p:spPr>
            <a:xfrm>
              <a:off x="8472708" y="4204435"/>
              <a:ext cx="1925112" cy="1135739"/>
            </a:xfrm>
            <a:custGeom>
              <a:avLst/>
              <a:gdLst>
                <a:gd name="connsiteX0" fmla="*/ 0 w 1309293"/>
                <a:gd name="connsiteY0" fmla="*/ 0 h 1543358"/>
                <a:gd name="connsiteX1" fmla="*/ 1309293 w 1309293"/>
                <a:gd name="connsiteY1" fmla="*/ 0 h 1543358"/>
                <a:gd name="connsiteX2" fmla="*/ 1309293 w 1309293"/>
                <a:gd name="connsiteY2" fmla="*/ 1543358 h 1543358"/>
                <a:gd name="connsiteX3" fmla="*/ 0 w 1309293"/>
                <a:gd name="connsiteY3" fmla="*/ 1543358 h 1543358"/>
                <a:gd name="connsiteX4" fmla="*/ 0 w 1309293"/>
                <a:gd name="connsiteY4" fmla="*/ 0 h 154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293" h="1543358">
                  <a:moveTo>
                    <a:pt x="0" y="0"/>
                  </a:moveTo>
                  <a:lnTo>
                    <a:pt x="1309293" y="0"/>
                  </a:lnTo>
                  <a:lnTo>
                    <a:pt x="1309293" y="1543358"/>
                  </a:lnTo>
                  <a:lnTo>
                    <a:pt x="0" y="1543358"/>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355600">
                <a:lnSpc>
                  <a:spcPct val="90000"/>
                </a:lnSpc>
                <a:spcBef>
                  <a:spcPct val="0"/>
                </a:spcBef>
                <a:spcAft>
                  <a:spcPct val="35000"/>
                </a:spcAft>
              </a:pPr>
              <a:r>
                <a:rPr lang="ro-RO" sz="1400" dirty="0">
                  <a:solidFill>
                    <a:schemeClr val="tx1">
                      <a:lumMod val="90000"/>
                      <a:lumOff val="10000"/>
                    </a:schemeClr>
                  </a:solidFill>
                  <a:latin typeface="+mj-lt"/>
                </a:rPr>
                <a:t>12 februarie 2020</a:t>
              </a:r>
            </a:p>
            <a:p>
              <a:pPr defTabSz="355600">
                <a:lnSpc>
                  <a:spcPct val="90000"/>
                </a:lnSpc>
                <a:spcBef>
                  <a:spcPct val="0"/>
                </a:spcBef>
                <a:spcAft>
                  <a:spcPct val="35000"/>
                </a:spcAft>
              </a:pPr>
              <a:r>
                <a:rPr lang="ro-RO" sz="1400" dirty="0">
                  <a:effectLst/>
                  <a:ea typeface="Times New Roman" panose="02020603050405020304" pitchFamily="18" charset="0"/>
                  <a:cs typeface="Arial" panose="020B0604020202020204" pitchFamily="34" charset="0"/>
                </a:rPr>
                <a:t>FGA devine administrator temporar</a:t>
              </a:r>
              <a:r>
                <a:rPr lang="ro-RO" sz="1400" dirty="0">
                  <a:ea typeface="Times New Roman" panose="02020603050405020304" pitchFamily="18" charset="0"/>
                  <a:cs typeface="Arial" panose="020B0604020202020204" pitchFamily="34" charset="0"/>
                </a:rPr>
                <a:t> </a:t>
              </a:r>
              <a:r>
                <a:rPr lang="ro-RO" sz="1400" dirty="0">
                  <a:effectLst/>
                  <a:ea typeface="Times New Roman" panose="02020603050405020304" pitchFamily="18" charset="0"/>
                  <a:cs typeface="Arial" panose="020B0604020202020204" pitchFamily="34" charset="0"/>
                </a:rPr>
                <a:t>până la numirea CA, urmare a deciziei ASF. Mandatul </a:t>
              </a:r>
              <a:r>
                <a:rPr lang="ro-RO" sz="1400" dirty="0" err="1">
                  <a:effectLst/>
                  <a:ea typeface="Times New Roman" panose="02020603050405020304" pitchFamily="18" charset="0"/>
                  <a:cs typeface="Arial" panose="020B0604020202020204" pitchFamily="34" charset="0"/>
                </a:rPr>
                <a:t>FGA</a:t>
              </a:r>
              <a:r>
                <a:rPr lang="ro-RO" sz="1400" dirty="0">
                  <a:effectLst/>
                  <a:ea typeface="Times New Roman" panose="02020603050405020304" pitchFamily="18" charset="0"/>
                  <a:cs typeface="Arial" panose="020B0604020202020204" pitchFamily="34" charset="0"/>
                </a:rPr>
                <a:t> s-a încheiat în aprilie 2020</a:t>
              </a:r>
              <a:endParaRPr lang="en-US" sz="1400" b="0" kern="1200" dirty="0">
                <a:solidFill>
                  <a:schemeClr val="tx1">
                    <a:lumMod val="90000"/>
                    <a:lumOff val="10000"/>
                  </a:schemeClr>
                </a:solidFill>
              </a:endParaRPr>
            </a:p>
          </p:txBody>
        </p:sp>
        <p:cxnSp>
          <p:nvCxnSpPr>
            <p:cNvPr id="33" name="Straight Connector 32">
              <a:extLst>
                <a:ext uri="{FF2B5EF4-FFF2-40B4-BE49-F238E27FC236}">
                  <a16:creationId xmlns:a16="http://schemas.microsoft.com/office/drawing/2014/main" id="{B60C5C86-8F0B-1533-AE82-BE3BE7831CBA}"/>
                </a:ext>
              </a:extLst>
            </p:cNvPr>
            <p:cNvCxnSpPr>
              <a:cxnSpLocks/>
            </p:cNvCxnSpPr>
            <p:nvPr/>
          </p:nvCxnSpPr>
          <p:spPr>
            <a:xfrm flipH="1" flipV="1">
              <a:off x="8420603" y="4291806"/>
              <a:ext cx="10881" cy="95325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BC3C71C1-BC41-67E5-C641-9BC72E8985ED}"/>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0E8CC01-C4D2-4B8C-AC29-1E1992069F65}"/>
              </a:ext>
            </a:extLst>
          </p:cNvPr>
          <p:cNvSpPr/>
          <p:nvPr/>
        </p:nvSpPr>
        <p:spPr>
          <a:xfrm rot="19141588">
            <a:off x="4936690" y="3339361"/>
            <a:ext cx="105138" cy="105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 </a:t>
            </a:r>
            <a:endParaRPr lang="en-US" dirty="0"/>
          </a:p>
        </p:txBody>
      </p:sp>
      <p:graphicFrame>
        <p:nvGraphicFramePr>
          <p:cNvPr id="42" name="Chart 41">
            <a:extLst>
              <a:ext uri="{FF2B5EF4-FFF2-40B4-BE49-F238E27FC236}">
                <a16:creationId xmlns:a16="http://schemas.microsoft.com/office/drawing/2014/main" id="{EF338D6F-D190-1159-AF48-29C93246B2F4}"/>
              </a:ext>
            </a:extLst>
          </p:cNvPr>
          <p:cNvGraphicFramePr/>
          <p:nvPr>
            <p:extLst>
              <p:ext uri="{D42A27DB-BD31-4B8C-83A1-F6EECF244321}">
                <p14:modId xmlns:p14="http://schemas.microsoft.com/office/powerpoint/2010/main" val="2234609197"/>
              </p:ext>
            </p:extLst>
          </p:nvPr>
        </p:nvGraphicFramePr>
        <p:xfrm>
          <a:off x="42196" y="4419394"/>
          <a:ext cx="4317260" cy="17675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233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F2C5-8E6B-4F54-89E7-8DBA1AEE1705}"/>
              </a:ext>
            </a:extLst>
          </p:cNvPr>
          <p:cNvSpPr>
            <a:spLocks noGrp="1"/>
          </p:cNvSpPr>
          <p:nvPr>
            <p:ph type="ctrTitle"/>
          </p:nvPr>
        </p:nvSpPr>
        <p:spPr>
          <a:xfrm>
            <a:off x="609600" y="1028700"/>
            <a:ext cx="4582176" cy="1143000"/>
          </a:xfrm>
        </p:spPr>
        <p:txBody>
          <a:bodyPr anchor="t">
            <a:noAutofit/>
          </a:bodyPr>
          <a:lstStyle/>
          <a:p>
            <a:r>
              <a:rPr lang="ro-RO" sz="3200" dirty="0">
                <a:solidFill>
                  <a:srgbClr val="DB2C30"/>
                </a:solidFill>
              </a:rPr>
              <a:t>Piața asigurărilor RCA </a:t>
            </a:r>
            <a:r>
              <a:rPr lang="ro-RO" sz="3200" dirty="0">
                <a:solidFill>
                  <a:schemeClr val="tx1">
                    <a:lumMod val="75000"/>
                    <a:lumOff val="25000"/>
                  </a:schemeClr>
                </a:solidFill>
              </a:rPr>
              <a:t>în martie 2023</a:t>
            </a:r>
          </a:p>
        </p:txBody>
      </p:sp>
      <p:sp>
        <p:nvSpPr>
          <p:cNvPr id="3" name="Content Placeholder 2">
            <a:extLst>
              <a:ext uri="{FF2B5EF4-FFF2-40B4-BE49-F238E27FC236}">
                <a16:creationId xmlns:a16="http://schemas.microsoft.com/office/drawing/2014/main" id="{ADDBFD36-3413-4262-8A7F-37C314818D81}"/>
              </a:ext>
            </a:extLst>
          </p:cNvPr>
          <p:cNvSpPr>
            <a:spLocks noGrp="1"/>
          </p:cNvSpPr>
          <p:nvPr>
            <p:ph type="subTitle" idx="1"/>
          </p:nvPr>
        </p:nvSpPr>
        <p:spPr>
          <a:xfrm>
            <a:off x="1037631" y="2670272"/>
            <a:ext cx="3209006" cy="1810925"/>
          </a:xfrm>
        </p:spPr>
        <p:txBody>
          <a:bodyPr>
            <a:noAutofit/>
          </a:bodyPr>
          <a:lstStyle/>
          <a:p>
            <a:pPr>
              <a:lnSpc>
                <a:spcPct val="110000"/>
              </a:lnSpc>
              <a:spcBef>
                <a:spcPts val="0"/>
              </a:spcBef>
              <a:spcAft>
                <a:spcPts val="0"/>
              </a:spcAft>
            </a:pPr>
            <a:r>
              <a:rPr lang="ro-RO" sz="1600" b="0" i="0" u="none" strike="noStrike" cap="none" spc="0" dirty="0" err="1">
                <a:solidFill>
                  <a:schemeClr val="bg1">
                    <a:lumMod val="50000"/>
                  </a:schemeClr>
                </a:solidFill>
                <a:latin typeface="+mn-lt"/>
              </a:rPr>
              <a:t>Euroins</a:t>
            </a:r>
            <a:r>
              <a:rPr lang="ro-RO" sz="1600" b="0" i="0" u="none" strike="noStrike" cap="none" spc="0" dirty="0">
                <a:solidFill>
                  <a:schemeClr val="bg1">
                    <a:lumMod val="50000"/>
                  </a:schemeClr>
                </a:solidFill>
                <a:latin typeface="+mn-lt"/>
              </a:rPr>
              <a:t> a fost una dintre cele mai mari companii, cu cea mai mare pondere în piața de asigurări RCA. </a:t>
            </a:r>
          </a:p>
          <a:p>
            <a:pPr>
              <a:lnSpc>
                <a:spcPct val="110000"/>
              </a:lnSpc>
              <a:spcBef>
                <a:spcPts val="0"/>
              </a:spcBef>
              <a:spcAft>
                <a:spcPts val="0"/>
              </a:spcAft>
            </a:pPr>
            <a:r>
              <a:rPr lang="ro-RO" sz="1600" b="0" i="0" u="none" strike="noStrike" cap="none" spc="0" dirty="0">
                <a:solidFill>
                  <a:schemeClr val="bg1">
                    <a:lumMod val="50000"/>
                  </a:schemeClr>
                </a:solidFill>
                <a:latin typeface="+mn-lt"/>
              </a:rPr>
              <a:t>În martie 2023,</a:t>
            </a:r>
            <a:r>
              <a:rPr lang="ro-RO" sz="1600" cap="none" spc="0" dirty="0">
                <a:solidFill>
                  <a:schemeClr val="bg1">
                    <a:lumMod val="50000"/>
                  </a:schemeClr>
                </a:solidFill>
                <a:latin typeface="+mn-lt"/>
              </a:rPr>
              <a:t> </a:t>
            </a:r>
            <a:r>
              <a:rPr lang="ro-RO" sz="1600" b="0" i="0" u="none" strike="noStrike" cap="none" spc="0" dirty="0">
                <a:solidFill>
                  <a:schemeClr val="bg1">
                    <a:lumMod val="50000"/>
                  </a:schemeClr>
                </a:solidFill>
                <a:latin typeface="+mn-lt"/>
              </a:rPr>
              <a:t>deținea circa </a:t>
            </a:r>
            <a:r>
              <a:rPr lang="ro-RO" sz="1600" cap="none" spc="0" dirty="0">
                <a:solidFill>
                  <a:schemeClr val="bg1">
                    <a:lumMod val="50000"/>
                  </a:schemeClr>
                </a:solidFill>
                <a:latin typeface="+mn-lt"/>
              </a:rPr>
              <a:t>27</a:t>
            </a:r>
            <a:r>
              <a:rPr lang="ro-RO" sz="1600" b="0" i="0" u="none" strike="noStrike" cap="none" spc="0" dirty="0">
                <a:solidFill>
                  <a:schemeClr val="bg1">
                    <a:lumMod val="50000"/>
                  </a:schemeClr>
                </a:solidFill>
                <a:latin typeface="+mn-lt"/>
              </a:rPr>
              <a:t>% din piața RCA. </a:t>
            </a:r>
            <a:endParaRPr lang="ro-RO" sz="1600" cap="none" spc="0" dirty="0">
              <a:solidFill>
                <a:schemeClr val="bg1">
                  <a:lumMod val="50000"/>
                </a:schemeClr>
              </a:solidFill>
              <a:latin typeface="+mn-lt"/>
            </a:endParaRPr>
          </a:p>
        </p:txBody>
      </p:sp>
      <p:graphicFrame>
        <p:nvGraphicFramePr>
          <p:cNvPr id="4" name="Chart 3">
            <a:extLst>
              <a:ext uri="{FF2B5EF4-FFF2-40B4-BE49-F238E27FC236}">
                <a16:creationId xmlns:a16="http://schemas.microsoft.com/office/drawing/2014/main" id="{2CF08255-EFE4-9311-F05E-2CD1986E32E4}"/>
              </a:ext>
            </a:extLst>
          </p:cNvPr>
          <p:cNvGraphicFramePr>
            <a:graphicFrameLocks/>
          </p:cNvGraphicFramePr>
          <p:nvPr>
            <p:extLst>
              <p:ext uri="{D42A27DB-BD31-4B8C-83A1-F6EECF244321}">
                <p14:modId xmlns:p14="http://schemas.microsoft.com/office/powerpoint/2010/main" val="2962533401"/>
              </p:ext>
            </p:extLst>
          </p:nvPr>
        </p:nvGraphicFramePr>
        <p:xfrm>
          <a:off x="3253113" y="932644"/>
          <a:ext cx="9034599" cy="4936725"/>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DA498CE4-91E8-1DAB-34FD-7FE73A31CC9A}"/>
              </a:ext>
            </a:extLst>
          </p:cNvPr>
          <p:cNvSpPr txBox="1">
            <a:spLocks/>
          </p:cNvSpPr>
          <p:nvPr/>
        </p:nvSpPr>
        <p:spPr>
          <a:xfrm>
            <a:off x="753110" y="5861241"/>
            <a:ext cx="1278890" cy="321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10000"/>
              </a:lnSpc>
              <a:spcBef>
                <a:spcPts val="0"/>
              </a:spcBef>
              <a:spcAft>
                <a:spcPts val="0"/>
              </a:spcAft>
            </a:pPr>
            <a:r>
              <a:rPr lang="ro-RO" sz="1600" cap="none" spc="0" dirty="0">
                <a:solidFill>
                  <a:schemeClr val="bg1">
                    <a:lumMod val="50000"/>
                  </a:schemeClr>
                </a:solidFill>
                <a:latin typeface="+mn-lt"/>
              </a:rPr>
              <a:t>Sursa: ASF</a:t>
            </a:r>
          </a:p>
        </p:txBody>
      </p:sp>
      <p:sp>
        <p:nvSpPr>
          <p:cNvPr id="7" name="Rectangle 6">
            <a:extLst>
              <a:ext uri="{FF2B5EF4-FFF2-40B4-BE49-F238E27FC236}">
                <a16:creationId xmlns:a16="http://schemas.microsoft.com/office/drawing/2014/main" id="{10362639-1BD8-CB1F-D6CB-971654427C22}"/>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3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8802-2C9B-4EF6-ADD7-162A52C8DCCC}"/>
              </a:ext>
            </a:extLst>
          </p:cNvPr>
          <p:cNvSpPr>
            <a:spLocks noGrp="1"/>
          </p:cNvSpPr>
          <p:nvPr>
            <p:ph type="title"/>
          </p:nvPr>
        </p:nvSpPr>
        <p:spPr>
          <a:xfrm>
            <a:off x="599030" y="154006"/>
            <a:ext cx="7172521" cy="780019"/>
          </a:xfrm>
        </p:spPr>
        <p:txBody>
          <a:bodyPr anchor="t">
            <a:noAutofit/>
          </a:bodyPr>
          <a:lstStyle/>
          <a:p>
            <a:br>
              <a:rPr lang="ro-RO" sz="3600" dirty="0">
                <a:solidFill>
                  <a:srgbClr val="DB2C30"/>
                </a:solidFill>
              </a:rPr>
            </a:br>
            <a:r>
              <a:rPr lang="en-US" sz="3600" dirty="0" err="1">
                <a:solidFill>
                  <a:schemeClr val="tx1">
                    <a:lumMod val="90000"/>
                    <a:lumOff val="10000"/>
                  </a:schemeClr>
                </a:solidFill>
              </a:rPr>
              <a:t>Următorii</a:t>
            </a:r>
            <a:r>
              <a:rPr lang="en-US" sz="3600" dirty="0">
                <a:solidFill>
                  <a:schemeClr val="tx1">
                    <a:lumMod val="90000"/>
                    <a:lumOff val="10000"/>
                  </a:schemeClr>
                </a:solidFill>
              </a:rPr>
              <a:t> </a:t>
            </a:r>
            <a:r>
              <a:rPr lang="en-US" sz="3600" dirty="0" err="1">
                <a:solidFill>
                  <a:srgbClr val="DB2C30"/>
                </a:solidFill>
              </a:rPr>
              <a:t>pași</a:t>
            </a:r>
            <a:r>
              <a:rPr lang="ro-RO" sz="3600" dirty="0">
                <a:solidFill>
                  <a:srgbClr val="DB2C30"/>
                </a:solidFill>
              </a:rPr>
              <a:t> în falimentul </a:t>
            </a:r>
            <a:r>
              <a:rPr lang="ro-RO" sz="3600" dirty="0" err="1">
                <a:solidFill>
                  <a:srgbClr val="DB2C30"/>
                </a:solidFill>
              </a:rPr>
              <a:t>Euroins</a:t>
            </a:r>
            <a:endParaRPr lang="en-US" sz="3600" dirty="0">
              <a:solidFill>
                <a:srgbClr val="DB2C30"/>
              </a:solidFill>
            </a:endParaRPr>
          </a:p>
        </p:txBody>
      </p:sp>
      <p:pic>
        <p:nvPicPr>
          <p:cNvPr id="4" name="Picture 3" descr="Logo&#10;&#10;Description automatically generated">
            <a:extLst>
              <a:ext uri="{FF2B5EF4-FFF2-40B4-BE49-F238E27FC236}">
                <a16:creationId xmlns:a16="http://schemas.microsoft.com/office/drawing/2014/main" id="{A88F8F12-2FD9-41D7-A989-1B9DA9EA6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438437"/>
            <a:ext cx="2219325" cy="2219325"/>
          </a:xfrm>
          <a:prstGeom prst="rect">
            <a:avLst/>
          </a:prstGeom>
        </p:spPr>
      </p:pic>
      <p:sp>
        <p:nvSpPr>
          <p:cNvPr id="7" name="Rectangle 6">
            <a:extLst>
              <a:ext uri="{FF2B5EF4-FFF2-40B4-BE49-F238E27FC236}">
                <a16:creationId xmlns:a16="http://schemas.microsoft.com/office/drawing/2014/main" id="{49D33B9C-0DDF-CF97-1FCE-F6FAE256B866}"/>
              </a:ext>
            </a:extLst>
          </p:cNvPr>
          <p:cNvSpPr/>
          <p:nvPr/>
        </p:nvSpPr>
        <p:spPr>
          <a:xfrm>
            <a:off x="0" y="6197600"/>
            <a:ext cx="12192000" cy="660400"/>
          </a:xfrm>
          <a:prstGeom prst="rect">
            <a:avLst/>
          </a:prstGeom>
          <a:solidFill>
            <a:srgbClr val="B9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1CAFCB-24BF-6CFD-8C8B-E5C080A14C77}"/>
              </a:ext>
            </a:extLst>
          </p:cNvPr>
          <p:cNvSpPr txBox="1"/>
          <p:nvPr/>
        </p:nvSpPr>
        <p:spPr>
          <a:xfrm>
            <a:off x="2238314" y="2032543"/>
            <a:ext cx="3524036" cy="1200329"/>
          </a:xfrm>
          <a:prstGeom prst="rect">
            <a:avLst/>
          </a:prstGeom>
          <a:noFill/>
        </p:spPr>
        <p:txBody>
          <a:bodyPr wrap="square" rtlCol="0">
            <a:spAutoFit/>
          </a:bodyPr>
          <a:lstStyle/>
          <a:p>
            <a:r>
              <a:rPr lang="ro-RO" sz="1800" b="1" dirty="0">
                <a:solidFill>
                  <a:srgbClr val="3C3C3C"/>
                </a:solidFill>
                <a:latin typeface="Nunito Sans Light" panose="00000400000000000000" pitchFamily="2" charset="0"/>
                <a:ea typeface="Calibri" panose="020F0502020204030204" pitchFamily="34" charset="0"/>
                <a:cs typeface="Times New Roman" panose="02020603050405020304" pitchFamily="18" charset="0"/>
              </a:rPr>
              <a:t>Întocmirea raportului privind cauzele care au condus la falimentul companiei</a:t>
            </a:r>
          </a:p>
          <a:p>
            <a:endParaRPr lang="en-US" dirty="0">
              <a:solidFill>
                <a:srgbClr val="3C3C3C"/>
              </a:solidFill>
            </a:endParaRPr>
          </a:p>
        </p:txBody>
      </p:sp>
      <p:sp>
        <p:nvSpPr>
          <p:cNvPr id="5" name="TextBox 4">
            <a:extLst>
              <a:ext uri="{FF2B5EF4-FFF2-40B4-BE49-F238E27FC236}">
                <a16:creationId xmlns:a16="http://schemas.microsoft.com/office/drawing/2014/main" id="{B17AC46C-5B3D-4682-E54B-92DC0E426A41}"/>
              </a:ext>
            </a:extLst>
          </p:cNvPr>
          <p:cNvSpPr txBox="1"/>
          <p:nvPr/>
        </p:nvSpPr>
        <p:spPr>
          <a:xfrm>
            <a:off x="7465889" y="2039963"/>
            <a:ext cx="3524036" cy="1200329"/>
          </a:xfrm>
          <a:prstGeom prst="rect">
            <a:avLst/>
          </a:prstGeom>
          <a:noFill/>
        </p:spPr>
        <p:txBody>
          <a:bodyPr wrap="square" rtlCol="0">
            <a:spAutoFit/>
          </a:bodyPr>
          <a:lstStyle/>
          <a:p>
            <a:r>
              <a:rPr lang="ro-RO" sz="1800" b="1" dirty="0">
                <a:solidFill>
                  <a:srgbClr val="3C3C3C"/>
                </a:solidFill>
                <a:latin typeface="Nunito Sans Light" panose="00000400000000000000" pitchFamily="2" charset="0"/>
                <a:ea typeface="Calibri" panose="020F0502020204030204" pitchFamily="34" charset="0"/>
                <a:cs typeface="Times New Roman" panose="02020603050405020304" pitchFamily="18" charset="0"/>
              </a:rPr>
              <a:t>Susținerea în instanță a  demersurilor privind denunțarea și anularea contractelor aflate în derulare</a:t>
            </a:r>
          </a:p>
        </p:txBody>
      </p:sp>
      <p:sp>
        <p:nvSpPr>
          <p:cNvPr id="6" name="TextBox 5">
            <a:extLst>
              <a:ext uri="{FF2B5EF4-FFF2-40B4-BE49-F238E27FC236}">
                <a16:creationId xmlns:a16="http://schemas.microsoft.com/office/drawing/2014/main" id="{E623C4FF-BE65-8969-5CAA-2D7DC0ECB911}"/>
              </a:ext>
            </a:extLst>
          </p:cNvPr>
          <p:cNvSpPr txBox="1"/>
          <p:nvPr/>
        </p:nvSpPr>
        <p:spPr>
          <a:xfrm>
            <a:off x="2238314" y="4147419"/>
            <a:ext cx="2939353" cy="646331"/>
          </a:xfrm>
          <a:prstGeom prst="rect">
            <a:avLst/>
          </a:prstGeom>
          <a:noFill/>
        </p:spPr>
        <p:txBody>
          <a:bodyPr wrap="square" rtlCol="0">
            <a:spAutoFit/>
          </a:bodyPr>
          <a:lstStyle/>
          <a:p>
            <a:r>
              <a:rPr lang="ro-RO" sz="1800" b="1" dirty="0">
                <a:solidFill>
                  <a:srgbClr val="3C3C3C"/>
                </a:solidFill>
                <a:latin typeface="Nunito Sans Light" panose="00000400000000000000" pitchFamily="2" charset="0"/>
                <a:ea typeface="Calibri" panose="020F0502020204030204" pitchFamily="34" charset="0"/>
                <a:cs typeface="Times New Roman" panose="02020603050405020304" pitchFamily="18" charset="0"/>
              </a:rPr>
              <a:t>Continuarea demersurilor de recuperare a creanțelor </a:t>
            </a:r>
          </a:p>
        </p:txBody>
      </p:sp>
      <p:sp>
        <p:nvSpPr>
          <p:cNvPr id="8" name="TextBox 7">
            <a:extLst>
              <a:ext uri="{FF2B5EF4-FFF2-40B4-BE49-F238E27FC236}">
                <a16:creationId xmlns:a16="http://schemas.microsoft.com/office/drawing/2014/main" id="{2B6CE06E-FE71-4232-E1BC-62C35D9AAF96}"/>
              </a:ext>
            </a:extLst>
          </p:cNvPr>
          <p:cNvSpPr txBox="1"/>
          <p:nvPr/>
        </p:nvSpPr>
        <p:spPr>
          <a:xfrm>
            <a:off x="7441325" y="3988449"/>
            <a:ext cx="3626068" cy="923330"/>
          </a:xfrm>
          <a:prstGeom prst="rect">
            <a:avLst/>
          </a:prstGeom>
          <a:noFill/>
        </p:spPr>
        <p:txBody>
          <a:bodyPr wrap="square" rtlCol="0">
            <a:spAutoFit/>
          </a:bodyPr>
          <a:lstStyle/>
          <a:p>
            <a:r>
              <a:rPr lang="ro-RO" sz="1800" b="1" dirty="0">
                <a:solidFill>
                  <a:srgbClr val="3C3C3C"/>
                </a:solidFill>
                <a:latin typeface="Nunito Sans Light" panose="00000400000000000000" pitchFamily="2" charset="0"/>
                <a:ea typeface="Calibri" panose="020F0502020204030204" pitchFamily="34" charset="0"/>
                <a:cs typeface="Times New Roman" panose="02020603050405020304" pitchFamily="18" charset="0"/>
              </a:rPr>
              <a:t>Publicarea tabelului definitiv după judecarea eventualelor contestații ale companiei</a:t>
            </a:r>
          </a:p>
        </p:txBody>
      </p:sp>
      <p:pic>
        <p:nvPicPr>
          <p:cNvPr id="10" name="Picture 9" descr="A black and white symbol of a gavel and a bed&#10;&#10;Description automatically generated">
            <a:extLst>
              <a:ext uri="{FF2B5EF4-FFF2-40B4-BE49-F238E27FC236}">
                <a16:creationId xmlns:a16="http://schemas.microsoft.com/office/drawing/2014/main" id="{E302A02C-7561-91D8-4C68-D67C79055A7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74690" y="1888600"/>
            <a:ext cx="916986" cy="105723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3302C5FD-45BA-C603-6DD1-2862E352885B}"/>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29213" y="1880237"/>
            <a:ext cx="1193665" cy="1193665"/>
          </a:xfrm>
          <a:prstGeom prst="rect">
            <a:avLst/>
          </a:prstGeom>
        </p:spPr>
      </p:pic>
      <p:pic>
        <p:nvPicPr>
          <p:cNvPr id="15" name="Graphic 14">
            <a:extLst>
              <a:ext uri="{FF2B5EF4-FFF2-40B4-BE49-F238E27FC236}">
                <a16:creationId xmlns:a16="http://schemas.microsoft.com/office/drawing/2014/main" id="{0469CAE0-17D8-74F0-411B-0C2FB84DFD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772" y="3830305"/>
            <a:ext cx="1057106" cy="1313374"/>
          </a:xfrm>
          <a:prstGeom prst="rect">
            <a:avLst/>
          </a:prstGeom>
        </p:spPr>
      </p:pic>
      <p:pic>
        <p:nvPicPr>
          <p:cNvPr id="20" name="Graphic 19">
            <a:extLst>
              <a:ext uri="{FF2B5EF4-FFF2-40B4-BE49-F238E27FC236}">
                <a16:creationId xmlns:a16="http://schemas.microsoft.com/office/drawing/2014/main" id="{243E923B-0A22-88CC-FF8F-970E5000AE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8031" y="3979064"/>
            <a:ext cx="1057106" cy="1080316"/>
          </a:xfrm>
          <a:prstGeom prst="rect">
            <a:avLst/>
          </a:prstGeom>
        </p:spPr>
      </p:pic>
    </p:spTree>
    <p:extLst>
      <p:ext uri="{BB962C8B-B14F-4D97-AF65-F5344CB8AC3E}">
        <p14:creationId xmlns:p14="http://schemas.microsoft.com/office/powerpoint/2010/main" val="3373315277"/>
      </p:ext>
    </p:extLst>
  </p:cSld>
  <p:clrMapOvr>
    <a:masterClrMapping/>
  </p:clrMapOvr>
</p:sld>
</file>

<file path=ppt/theme/theme1.xml><?xml version="1.0" encoding="utf-8"?>
<a:theme xmlns:a="http://schemas.openxmlformats.org/drawingml/2006/main" name="Retrospect">
  <a:themeElements>
    <a:clrScheme name="citr">
      <a:dk1>
        <a:srgbClr val="1D1D1B"/>
      </a:dk1>
      <a:lt1>
        <a:srgbClr val="FFFFFF"/>
      </a:lt1>
      <a:dk2>
        <a:srgbClr val="DB2C30"/>
      </a:dk2>
      <a:lt2>
        <a:srgbClr val="FFFFFF"/>
      </a:lt2>
      <a:accent1>
        <a:srgbClr val="DB2C30"/>
      </a:accent1>
      <a:accent2>
        <a:srgbClr val="9A1B27"/>
      </a:accent2>
      <a:accent3>
        <a:srgbClr val="919189"/>
      </a:accent3>
      <a:accent4>
        <a:srgbClr val="BFBFBF"/>
      </a:accent4>
      <a:accent5>
        <a:srgbClr val="D8D8D8"/>
      </a:accent5>
      <a:accent6>
        <a:srgbClr val="BFBFBF"/>
      </a:accent6>
      <a:hlink>
        <a:srgbClr val="DB2C30"/>
      </a:hlink>
      <a:folHlink>
        <a:srgbClr val="7F7F7F"/>
      </a:folHlink>
    </a:clrScheme>
    <a:fontScheme name="Custom 2">
      <a:majorFont>
        <a:latin typeface="Nunito Sans Black"/>
        <a:ea typeface=""/>
        <a:cs typeface=""/>
      </a:majorFont>
      <a:minorFont>
        <a:latin typeface="Nunito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aa391a-a220-470e-ad68-c75aff5cfd07">
      <Terms xmlns="http://schemas.microsoft.com/office/infopath/2007/PartnerControls"/>
    </lcf76f155ced4ddcb4097134ff3c332f>
    <TaxCatchAll xmlns="29434d9d-e8dc-4aa2-b291-afd553456c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58250E28461549A26FEE134CEE7C66" ma:contentTypeVersion="17" ma:contentTypeDescription="Create a new document." ma:contentTypeScope="" ma:versionID="84fba524ff009dc5c85b882b8b6b37ea">
  <xsd:schema xmlns:xsd="http://www.w3.org/2001/XMLSchema" xmlns:xs="http://www.w3.org/2001/XMLSchema" xmlns:p="http://schemas.microsoft.com/office/2006/metadata/properties" xmlns:ns2="8baa391a-a220-470e-ad68-c75aff5cfd07" xmlns:ns3="29434d9d-e8dc-4aa2-b291-afd553456cbf" targetNamespace="http://schemas.microsoft.com/office/2006/metadata/properties" ma:root="true" ma:fieldsID="ff137a11e37f544e22068bf8c792aae0" ns2:_="" ns3:_="">
    <xsd:import namespace="8baa391a-a220-470e-ad68-c75aff5cfd07"/>
    <xsd:import namespace="29434d9d-e8dc-4aa2-b291-afd553456c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a391a-a220-470e-ad68-c75aff5cf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f86af2-9b22-4453-832f-5e0d4979a4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434d9d-e8dc-4aa2-b291-afd553456c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3640dcc-a616-43c3-b1e2-93561bf9f078}" ma:internalName="TaxCatchAll" ma:showField="CatchAllData" ma:web="29434d9d-e8dc-4aa2-b291-afd553456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2A8EC1-EB76-4F62-8FF5-D6511BA5684E}">
  <ds:schemaRefs>
    <ds:schemaRef ds:uri="http://schemas.microsoft.com/sharepoint/v3/contenttype/forms"/>
  </ds:schemaRefs>
</ds:datastoreItem>
</file>

<file path=customXml/itemProps2.xml><?xml version="1.0" encoding="utf-8"?>
<ds:datastoreItem xmlns:ds="http://schemas.openxmlformats.org/officeDocument/2006/customXml" ds:itemID="{C3FDBEF0-0444-4DF1-8434-E087B1782BEB}">
  <ds:schemaRefs>
    <ds:schemaRef ds:uri="http://schemas.microsoft.com/office/2006/documentManagement/types"/>
    <ds:schemaRef ds:uri="http://www.w3.org/XML/1998/namespace"/>
    <ds:schemaRef ds:uri="http://schemas.openxmlformats.org/package/2006/metadata/core-properties"/>
    <ds:schemaRef ds:uri="8baa391a-a220-470e-ad68-c75aff5cfd07"/>
    <ds:schemaRef ds:uri="http://purl.org/dc/terms/"/>
    <ds:schemaRef ds:uri="http://schemas.microsoft.com/office/2006/metadata/properties"/>
    <ds:schemaRef ds:uri="http://schemas.microsoft.com/office/infopath/2007/PartnerControls"/>
    <ds:schemaRef ds:uri="29434d9d-e8dc-4aa2-b291-afd553456cbf"/>
    <ds:schemaRef ds:uri="http://purl.org/dc/dcmitype/"/>
    <ds:schemaRef ds:uri="http://purl.org/dc/elements/1.1/"/>
  </ds:schemaRefs>
</ds:datastoreItem>
</file>

<file path=customXml/itemProps3.xml><?xml version="1.0" encoding="utf-8"?>
<ds:datastoreItem xmlns:ds="http://schemas.openxmlformats.org/officeDocument/2006/customXml" ds:itemID="{DA30F07B-6118-4F94-95E4-C4E39A57E376}"/>
</file>

<file path=docProps/app.xml><?xml version="1.0" encoding="utf-8"?>
<Properties xmlns="http://schemas.openxmlformats.org/officeDocument/2006/extended-properties" xmlns:vt="http://schemas.openxmlformats.org/officeDocument/2006/docPropsVTypes">
  <Template/>
  <TotalTime>14721</TotalTime>
  <Words>954</Words>
  <Application>Microsoft Office PowerPoint</Application>
  <PresentationFormat>Widescreen</PresentationFormat>
  <Paragraphs>122</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Nunito Sans Black</vt:lpstr>
      <vt:lpstr>Nunito Sans</vt:lpstr>
      <vt:lpstr>Wingdings</vt:lpstr>
      <vt:lpstr>Palatino Linotype</vt:lpstr>
      <vt:lpstr>Calibri</vt:lpstr>
      <vt:lpstr>Nunito Sans Light</vt:lpstr>
      <vt:lpstr>Malgun Gothic</vt:lpstr>
      <vt:lpstr>Arial</vt:lpstr>
      <vt:lpstr>Retrospect</vt:lpstr>
      <vt:lpstr>Conferință de presă CITR: Stadiul procedurii de faliment Euroins 4 septembrie 2023 Paul Dieter Cîrlănaru, CEO CITR Alina Popa, Coordonator echipa care gestionează falimentul Euroins</vt:lpstr>
      <vt:lpstr> Rolul lichidatorului judiciar în  procedura falimentului</vt:lpstr>
      <vt:lpstr> Primele trei luni de la deschiderea falimentului Euroins</vt:lpstr>
      <vt:lpstr> Primele trei luni de la deschiderea falimentului Euroins</vt:lpstr>
      <vt:lpstr>Datoriile Euroins (tabel preliminar)</vt:lpstr>
      <vt:lpstr>Falimentul Euroins în cifre</vt:lpstr>
      <vt:lpstr>Istoricul Euroins România </vt:lpstr>
      <vt:lpstr>Piața asigurărilor RCA în martie 2023</vt:lpstr>
      <vt:lpstr> Următorii pași în falimentul Euroins</vt:lpstr>
      <vt:lpstr>Informații utile pentru creditorii și asigurații Euroins </vt:lpstr>
      <vt:lpstr>Mulțumim! </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 Diagram, Chart, Google slides, Keynote</dc:subject>
  <dc:creator>Slide Members by MJ.KIM</dc:creator>
  <cp:keywords>SlideMembers, ppt, PPT Templates, Presentation, Diagram, Chart, Yesform, Google slides, Keynote, Free Slides</cp:keywords>
  <dc:description>The copyright of this document is at Slide Members. Unauthorized copying may result in legal sanctions.</dc:description>
  <cp:lastModifiedBy>Mihaela Kovacs</cp:lastModifiedBy>
  <cp:revision>124</cp:revision>
  <dcterms:created xsi:type="dcterms:W3CDTF">2019-01-29T00:47:38Z</dcterms:created>
  <dcterms:modified xsi:type="dcterms:W3CDTF">2023-09-04T09:26:01Z</dcterms:modified>
  <cp:category>www.slidemembers.com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0x0101004858250E28461549A26FEE134CEE7C66</vt:lpwstr>
  </property>
</Properties>
</file>