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Ex1.xml" ContentType="application/vnd.ms-office.chartex+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70" r:id="rId2"/>
    <p:sldId id="367" r:id="rId3"/>
    <p:sldId id="371" r:id="rId4"/>
    <p:sldId id="364" r:id="rId5"/>
    <p:sldId id="372" r:id="rId6"/>
    <p:sldId id="373" r:id="rId7"/>
    <p:sldId id="366" r:id="rId8"/>
    <p:sldId id="374" r:id="rId9"/>
    <p:sldId id="365" r:id="rId10"/>
    <p:sldId id="369" r:id="rId11"/>
    <p:sldId id="282" r:id="rId12"/>
    <p:sldId id="283" r:id="rId13"/>
    <p:sldId id="376" r:id="rId14"/>
    <p:sldId id="377" r:id="rId15"/>
    <p:sldId id="263" r:id="rId1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u P" initials="AP" lastIdx="5" clrIdx="0">
    <p:extLst>
      <p:ext uri="{19B8F6BF-5375-455C-9EA6-DF929625EA0E}">
        <p15:presenceInfo xmlns:p15="http://schemas.microsoft.com/office/powerpoint/2012/main" userId="8ed40543b779db6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1741"/>
    <a:srgbClr val="D6B79A"/>
    <a:srgbClr val="C13260"/>
    <a:srgbClr val="FFE750"/>
    <a:srgbClr val="BFA35D"/>
    <a:srgbClr val="DBDBDB"/>
    <a:srgbClr val="57938F"/>
    <a:srgbClr val="3B484E"/>
    <a:srgbClr val="569296"/>
    <a:srgbClr val="E7E9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p:scale>
          <a:sx n="90" d="100"/>
          <a:sy n="90" d="100"/>
        </p:scale>
        <p:origin x="53" y="-21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280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esktop\New%20Microsoft%20Excel%20Workshee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User\Desktop\landddd.xlsm"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esktop\Ilinca%20docs\folders\Cele%20mai%20utile%20chestii%20ever\chirii%20offic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esktop\Ilinca%20docs\folders\2019%20report\investment%20cu%20split%20nepi.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Desktop\Ilinca%20docs\folders\Cele%20mai%20utile%20chestii%20ever\chirii%20offic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Desktop\Ilinca%20docs\folders\Cele%20mai%20utile%20chestii%20ever\chirii%20office.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er\Dropbox%20(Cross%20Team)\INDUSTRIAL\research\Industrial%20leases.xlsx" TargetMode="External"/><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ser\Dropbox%20(Crosspoint%20Team)\INDUSTRIAL\research\Industrial%20leases.xlsx" TargetMode="External"/><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C:\Users\User\AppData\Local\Microsoft\Windows\INetCache\Content.Outlook\ZX6ZPX3H\Market%20share%20industri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Quark" panose="02000000000000000000" pitchFamily="50" charset="-34"/>
                <a:ea typeface="+mn-ea"/>
                <a:cs typeface="Quark" panose="02000000000000000000" pitchFamily="50" charset="-34"/>
              </a:defRPr>
            </a:pPr>
            <a:r>
              <a:rPr lang="en-US"/>
              <a:t>Total</a:t>
            </a:r>
            <a:r>
              <a:rPr lang="en-US" baseline="0"/>
              <a:t> i</a:t>
            </a:r>
            <a:r>
              <a:rPr lang="en-US"/>
              <a:t>nvestitii pe sectoare,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Quark" panose="02000000000000000000" pitchFamily="50" charset="-34"/>
              <a:ea typeface="+mn-ea"/>
              <a:cs typeface="Quark" panose="02000000000000000000" pitchFamily="50" charset="-34"/>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617-48F9-BE0F-257038670E1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617-48F9-BE0F-257038670E1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617-48F9-BE0F-257038670E1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617-48F9-BE0F-257038670E10}"/>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Quark" panose="02000000000000000000" pitchFamily="50" charset="-34"/>
                    <a:ea typeface="+mn-ea"/>
                    <a:cs typeface="Quark" panose="02000000000000000000" pitchFamily="50" charset="-34"/>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Sheet3!$D$1:$D$4</c:f>
              <c:strCache>
                <c:ptCount val="4"/>
                <c:pt idx="0">
                  <c:v>Office</c:v>
                </c:pt>
                <c:pt idx="1">
                  <c:v>Industrial</c:v>
                </c:pt>
                <c:pt idx="2">
                  <c:v>Retail</c:v>
                </c:pt>
                <c:pt idx="3">
                  <c:v>Hotel</c:v>
                </c:pt>
              </c:strCache>
            </c:strRef>
          </c:cat>
          <c:val>
            <c:numRef>
              <c:f>Sheet3!$F$1:$F$4</c:f>
              <c:numCache>
                <c:formatCode>0.0%</c:formatCode>
                <c:ptCount val="4"/>
                <c:pt idx="0">
                  <c:v>0.85286814005463119</c:v>
                </c:pt>
                <c:pt idx="1">
                  <c:v>0.10119195430841818</c:v>
                </c:pt>
                <c:pt idx="2">
                  <c:v>3.4144524459895707E-2</c:v>
                </c:pt>
                <c:pt idx="3">
                  <c:v>1.179538117705488E-2</c:v>
                </c:pt>
              </c:numCache>
            </c:numRef>
          </c:val>
          <c:extLst>
            <c:ext xmlns:c16="http://schemas.microsoft.com/office/drawing/2014/chart" uri="{C3380CC4-5D6E-409C-BE32-E72D297353CC}">
              <c16:uniqueId val="{00000008-0617-48F9-BE0F-257038670E1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Quark" panose="02000000000000000000" pitchFamily="50" charset="-34"/>
              <a:ea typeface="+mn-ea"/>
              <a:cs typeface="Quark" panose="02000000000000000000" pitchFamily="50" charset="-34"/>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Quark" panose="02000000000000000000" pitchFamily="50" charset="-34"/>
          <a:cs typeface="Quark" panose="02000000000000000000" pitchFamily="50" charset="-34"/>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Quark" panose="02000000000000000000" pitchFamily="50" charset="-34"/>
                <a:ea typeface="+mn-ea"/>
                <a:cs typeface="Quark" panose="02000000000000000000" pitchFamily="50" charset="-34"/>
              </a:defRPr>
            </a:pPr>
            <a:r>
              <a:rPr lang="en-US">
                <a:latin typeface="Quark" panose="02000000000000000000" pitchFamily="50" charset="-34"/>
                <a:cs typeface="Quark" panose="02000000000000000000" pitchFamily="50" charset="-34"/>
              </a:rPr>
              <a:t>Top tranzactii cu terenuri in functie</a:t>
            </a:r>
            <a:r>
              <a:rPr lang="en-US" baseline="0">
                <a:latin typeface="Quark" panose="02000000000000000000" pitchFamily="50" charset="-34"/>
                <a:cs typeface="Quark" panose="02000000000000000000" pitchFamily="50" charset="-34"/>
              </a:rPr>
              <a:t> de destinatie</a:t>
            </a:r>
            <a:endParaRPr lang="en-US">
              <a:latin typeface="Quark" panose="02000000000000000000" pitchFamily="50" charset="-34"/>
              <a:cs typeface="Quark" panose="02000000000000000000" pitchFamily="50" charset="-34"/>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Quark" panose="02000000000000000000" pitchFamily="50" charset="-34"/>
              <a:ea typeface="+mn-ea"/>
              <a:cs typeface="Quark" panose="02000000000000000000" pitchFamily="50" charset="-34"/>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DCD-4537-ABCB-13F15026DA6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DCD-4537-ABCB-13F15026DA6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DCD-4537-ABCB-13F15026DA6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DCD-4537-ABCB-13F15026DA6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DCD-4537-ABCB-13F15026DA6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'2020'!$F$35:$F$39</c:f>
              <c:strCache>
                <c:ptCount val="5"/>
                <c:pt idx="0">
                  <c:v>residential</c:v>
                </c:pt>
                <c:pt idx="1">
                  <c:v>retail</c:v>
                </c:pt>
                <c:pt idx="2">
                  <c:v>industrial</c:v>
                </c:pt>
                <c:pt idx="3">
                  <c:v>hotel, mixed, office</c:v>
                </c:pt>
                <c:pt idx="4">
                  <c:v>unknown</c:v>
                </c:pt>
              </c:strCache>
            </c:strRef>
          </c:cat>
          <c:val>
            <c:numRef>
              <c:f>'2020'!$G$35:$G$39</c:f>
              <c:numCache>
                <c:formatCode>0%</c:formatCode>
                <c:ptCount val="5"/>
                <c:pt idx="0">
                  <c:v>0.26792963464140729</c:v>
                </c:pt>
                <c:pt idx="1">
                  <c:v>0.17050067658998647</c:v>
                </c:pt>
                <c:pt idx="2">
                  <c:v>0.24312133513757334</c:v>
                </c:pt>
                <c:pt idx="3">
                  <c:v>0.20387911592241767</c:v>
                </c:pt>
                <c:pt idx="4">
                  <c:v>0.11456923770861524</c:v>
                </c:pt>
              </c:numCache>
            </c:numRef>
          </c:val>
          <c:extLst>
            <c:ext xmlns:c16="http://schemas.microsoft.com/office/drawing/2014/chart" uri="{C3380CC4-5D6E-409C-BE32-E72D297353CC}">
              <c16:uniqueId val="{0000000A-5DCD-4537-ABCB-13F15026DA6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Sinteza!$C$5</c:f>
              <c:strCache>
                <c:ptCount val="1"/>
                <c:pt idx="0">
                  <c:v>2018</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Sinteza!$B$6:$B$17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Sinteza!$C$6:$C$17</c:f>
              <c:numCache>
                <c:formatCode>_-* #,##0_-;\-* #,##0_-;_-* "-"??_-;_-@_-</c:formatCode>
                <c:ptCount val="12"/>
                <c:pt idx="0">
                  <c:v>1389</c:v>
                </c:pt>
                <c:pt idx="1">
                  <c:v>2061</c:v>
                </c:pt>
                <c:pt idx="2">
                  <c:v>4458</c:v>
                </c:pt>
                <c:pt idx="3">
                  <c:v>1804</c:v>
                </c:pt>
                <c:pt idx="4">
                  <c:v>2625</c:v>
                </c:pt>
                <c:pt idx="5">
                  <c:v>2522</c:v>
                </c:pt>
                <c:pt idx="6">
                  <c:v>2787</c:v>
                </c:pt>
                <c:pt idx="7">
                  <c:v>1958</c:v>
                </c:pt>
                <c:pt idx="8">
                  <c:v>5581</c:v>
                </c:pt>
                <c:pt idx="9">
                  <c:v>3180</c:v>
                </c:pt>
                <c:pt idx="10">
                  <c:v>2953</c:v>
                </c:pt>
                <c:pt idx="11">
                  <c:v>3479</c:v>
                </c:pt>
              </c:numCache>
            </c:numRef>
          </c:val>
          <c:smooth val="1"/>
          <c:extLst>
            <c:ext xmlns:c16="http://schemas.microsoft.com/office/drawing/2014/chart" uri="{C3380CC4-5D6E-409C-BE32-E72D297353CC}">
              <c16:uniqueId val="{00000000-55BD-45BA-98EA-F46EEB3A6F36}"/>
            </c:ext>
          </c:extLst>
        </c:ser>
        <c:ser>
          <c:idx val="3"/>
          <c:order val="2"/>
          <c:tx>
            <c:v>2019</c:v>
          </c:tx>
          <c:spPr>
            <a:ln w="25400" cap="rnd">
              <a:solidFill>
                <a:srgbClr val="FFC000"/>
              </a:solidFill>
              <a:round/>
            </a:ln>
            <a:effectLst/>
          </c:spPr>
          <c:marker>
            <c:symbol val="circle"/>
            <c:size val="5"/>
            <c:spPr>
              <a:solidFill>
                <a:schemeClr val="accent4"/>
              </a:solidFill>
              <a:ln w="9525">
                <a:noFill/>
              </a:ln>
              <a:effectLst/>
            </c:spPr>
          </c:marker>
          <c:cat>
            <c:strRef>
              <c:f>Sinteza!$B$6:$B$17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Sinteza!$D$6:$D$17</c:f>
              <c:numCache>
                <c:formatCode>_-* #,##0_-;\-* #,##0_-;_-* "-"??_-;_-@_-</c:formatCode>
                <c:ptCount val="12"/>
                <c:pt idx="0">
                  <c:v>2119</c:v>
                </c:pt>
                <c:pt idx="1">
                  <c:v>2564</c:v>
                </c:pt>
                <c:pt idx="2">
                  <c:v>3368</c:v>
                </c:pt>
                <c:pt idx="3">
                  <c:v>2658</c:v>
                </c:pt>
                <c:pt idx="4">
                  <c:v>3634</c:v>
                </c:pt>
                <c:pt idx="5">
                  <c:v>3019</c:v>
                </c:pt>
                <c:pt idx="6">
                  <c:v>3084</c:v>
                </c:pt>
                <c:pt idx="7">
                  <c:v>3800</c:v>
                </c:pt>
                <c:pt idx="8">
                  <c:v>3774</c:v>
                </c:pt>
                <c:pt idx="9">
                  <c:v>4288</c:v>
                </c:pt>
                <c:pt idx="10">
                  <c:v>3346</c:v>
                </c:pt>
                <c:pt idx="11">
                  <c:v>3381</c:v>
                </c:pt>
              </c:numCache>
            </c:numRef>
          </c:val>
          <c:smooth val="1"/>
          <c:extLst>
            <c:ext xmlns:c16="http://schemas.microsoft.com/office/drawing/2014/chart" uri="{C3380CC4-5D6E-409C-BE32-E72D297353CC}">
              <c16:uniqueId val="{00000001-55BD-45BA-98EA-F46EEB3A6F36}"/>
            </c:ext>
          </c:extLst>
        </c:ser>
        <c:dLbls>
          <c:showLegendKey val="0"/>
          <c:showVal val="0"/>
          <c:showCatName val="0"/>
          <c:showSerName val="0"/>
          <c:showPercent val="0"/>
          <c:showBubbleSize val="0"/>
        </c:dLbls>
        <c:marker val="1"/>
        <c:smooth val="0"/>
        <c:axId val="543086832"/>
        <c:axId val="543087160"/>
      </c:lineChart>
      <c:lineChart>
        <c:grouping val="standard"/>
        <c:varyColors val="0"/>
        <c:ser>
          <c:idx val="4"/>
          <c:order val="3"/>
          <c:tx>
            <c:strRef>
              <c:f>Sinteza!$F$5</c:f>
              <c:strCache>
                <c:ptCount val="1"/>
                <c:pt idx="0">
                  <c:v>2020</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val>
            <c:numRef>
              <c:f>Sinteza!$F$6:$F$17</c:f>
              <c:numCache>
                <c:formatCode>_-* #,##0_-;\-* #,##0_-;_-* "-"??_-;_-@_-</c:formatCode>
                <c:ptCount val="12"/>
                <c:pt idx="0">
                  <c:v>3439</c:v>
                </c:pt>
                <c:pt idx="1">
                  <c:v>4236</c:v>
                </c:pt>
                <c:pt idx="2">
                  <c:v>2919</c:v>
                </c:pt>
                <c:pt idx="3">
                  <c:v>3021</c:v>
                </c:pt>
                <c:pt idx="4">
                  <c:v>3190</c:v>
                </c:pt>
                <c:pt idx="5">
                  <c:v>7019</c:v>
                </c:pt>
                <c:pt idx="6">
                  <c:v>2935</c:v>
                </c:pt>
                <c:pt idx="7">
                  <c:v>1869</c:v>
                </c:pt>
                <c:pt idx="8">
                  <c:v>2933</c:v>
                </c:pt>
                <c:pt idx="9">
                  <c:v>5439</c:v>
                </c:pt>
                <c:pt idx="10">
                  <c:v>4692</c:v>
                </c:pt>
                <c:pt idx="11">
                  <c:v>4920</c:v>
                </c:pt>
              </c:numCache>
            </c:numRef>
          </c:val>
          <c:smooth val="1"/>
          <c:extLst>
            <c:ext xmlns:c16="http://schemas.microsoft.com/office/drawing/2014/chart" uri="{C3380CC4-5D6E-409C-BE32-E72D297353CC}">
              <c16:uniqueId val="{00000002-55BD-45BA-98EA-F46EEB3A6F36}"/>
            </c:ext>
          </c:extLst>
        </c:ser>
        <c:dLbls>
          <c:showLegendKey val="0"/>
          <c:showVal val="0"/>
          <c:showCatName val="0"/>
          <c:showSerName val="0"/>
          <c:showPercent val="0"/>
          <c:showBubbleSize val="0"/>
        </c:dLbls>
        <c:marker val="1"/>
        <c:smooth val="0"/>
        <c:axId val="410005120"/>
        <c:axId val="409992000"/>
        <c:extLst>
          <c:ext xmlns:c15="http://schemas.microsoft.com/office/drawing/2012/chart" uri="{02D57815-91ED-43cb-92C2-25804820EDAC}">
            <c15:filteredLineSeries>
              <c15:ser>
                <c:idx val="2"/>
                <c:order val="1"/>
                <c:tx>
                  <c:v>Robor (3M) 2018</c:v>
                </c:tx>
                <c:spPr>
                  <a:ln w="28575" cap="rnd">
                    <a:solidFill>
                      <a:schemeClr val="accent3">
                        <a:lumMod val="75000"/>
                        <a:alpha val="45000"/>
                      </a:schemeClr>
                    </a:solidFill>
                    <a:prstDash val="sysDash"/>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Sinteza!$B$6:$B$17</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c:ext uri="{02D57815-91ED-43cb-92C2-25804820EDAC}">
                        <c15:formulaRef>
                          <c15:sqref>ROBOR!$C$3:$C$14</c15:sqref>
                        </c15:formulaRef>
                      </c:ext>
                    </c:extLst>
                    <c:numCache>
                      <c:formatCode>General</c:formatCode>
                      <c:ptCount val="12"/>
                      <c:pt idx="0">
                        <c:v>1.98</c:v>
                      </c:pt>
                      <c:pt idx="1">
                        <c:v>2.0699999999999998</c:v>
                      </c:pt>
                      <c:pt idx="2">
                        <c:v>2.0299999999999998</c:v>
                      </c:pt>
                      <c:pt idx="3">
                        <c:v>2.13</c:v>
                      </c:pt>
                      <c:pt idx="4">
                        <c:v>2.74</c:v>
                      </c:pt>
                      <c:pt idx="5">
                        <c:v>2.9</c:v>
                      </c:pt>
                      <c:pt idx="6">
                        <c:v>3.37</c:v>
                      </c:pt>
                      <c:pt idx="7">
                        <c:v>3.27</c:v>
                      </c:pt>
                      <c:pt idx="8">
                        <c:v>3.09</c:v>
                      </c:pt>
                      <c:pt idx="9">
                        <c:v>3.18</c:v>
                      </c:pt>
                      <c:pt idx="10">
                        <c:v>3.21</c:v>
                      </c:pt>
                      <c:pt idx="11">
                        <c:v>3.04</c:v>
                      </c:pt>
                    </c:numCache>
                  </c:numRef>
                </c:val>
                <c:smooth val="0"/>
                <c:extLst>
                  <c:ext xmlns:c16="http://schemas.microsoft.com/office/drawing/2014/chart" uri="{C3380CC4-5D6E-409C-BE32-E72D297353CC}">
                    <c16:uniqueId val="{00000003-55BD-45BA-98EA-F46EEB3A6F36}"/>
                  </c:ext>
                </c:extLst>
              </c15:ser>
            </c15:filteredLineSeries>
          </c:ext>
        </c:extLst>
      </c:lineChart>
      <c:catAx>
        <c:axId val="543086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3087160"/>
        <c:crosses val="autoZero"/>
        <c:auto val="1"/>
        <c:lblAlgn val="ctr"/>
        <c:lblOffset val="100"/>
        <c:noMultiLvlLbl val="0"/>
      </c:catAx>
      <c:valAx>
        <c:axId val="543087160"/>
        <c:scaling>
          <c:orientation val="minMax"/>
        </c:scaling>
        <c:delete val="1"/>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crossAx val="543086832"/>
        <c:crosses val="autoZero"/>
        <c:crossBetween val="between"/>
      </c:valAx>
      <c:valAx>
        <c:axId val="409992000"/>
        <c:scaling>
          <c:orientation val="minMax"/>
        </c:scaling>
        <c:delete val="0"/>
        <c:axPos val="r"/>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0005120"/>
        <c:crosses val="max"/>
        <c:crossBetween val="between"/>
      </c:valAx>
      <c:catAx>
        <c:axId val="410005120"/>
        <c:scaling>
          <c:orientation val="minMax"/>
        </c:scaling>
        <c:delete val="1"/>
        <c:axPos val="b"/>
        <c:numFmt formatCode="General" sourceLinked="1"/>
        <c:majorTickMark val="out"/>
        <c:minorTickMark val="none"/>
        <c:tickLblPos val="nextTo"/>
        <c:crossAx val="40999200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7A5-4924-865A-80902B1732A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7A5-4924-865A-80902B1732A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7A5-4924-865A-80902B1732A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7A5-4924-865A-80902B1732A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Quark" panose="02000000000000000000" pitchFamily="50" charset="-34"/>
                    <a:ea typeface="+mn-ea"/>
                    <a:cs typeface="Quark" panose="02000000000000000000" pitchFamily="50" charset="-34"/>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'2020'!$N$3:$N$6</c:f>
              <c:strCache>
                <c:ptCount val="4"/>
                <c:pt idx="0">
                  <c:v>Renewal/ Renegotiation</c:v>
                </c:pt>
                <c:pt idx="1">
                  <c:v>Relocation</c:v>
                </c:pt>
                <c:pt idx="2">
                  <c:v>New Occupation</c:v>
                </c:pt>
                <c:pt idx="3">
                  <c:v>Expansion</c:v>
                </c:pt>
              </c:strCache>
            </c:strRef>
          </c:cat>
          <c:val>
            <c:numRef>
              <c:f>'2020'!$P$3:$P$6</c:f>
              <c:numCache>
                <c:formatCode>0%</c:formatCode>
                <c:ptCount val="4"/>
                <c:pt idx="0">
                  <c:v>0.45120954646579525</c:v>
                </c:pt>
                <c:pt idx="1">
                  <c:v>0.27919941419592964</c:v>
                </c:pt>
                <c:pt idx="2">
                  <c:v>0.2013192374433472</c:v>
                </c:pt>
                <c:pt idx="3">
                  <c:v>6.8271801894927903E-2</c:v>
                </c:pt>
              </c:numCache>
            </c:numRef>
          </c:val>
          <c:extLst>
            <c:ext xmlns:c16="http://schemas.microsoft.com/office/drawing/2014/chart" uri="{C3380CC4-5D6E-409C-BE32-E72D297353CC}">
              <c16:uniqueId val="{00000008-57A5-4924-865A-80902B1732A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Quark" panose="02000000000000000000" pitchFamily="50" charset="-34"/>
              <a:ea typeface="+mn-ea"/>
              <a:cs typeface="Quark" panose="02000000000000000000" pitchFamily="50" charset="-34"/>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Quark" panose="02000000000000000000" pitchFamily="50" charset="-34"/>
                <a:ea typeface="+mn-ea"/>
                <a:cs typeface="Quark" panose="02000000000000000000" pitchFamily="50" charset="-34"/>
              </a:defRPr>
            </a:pPr>
            <a:r>
              <a:rPr lang="en-US" sz="1200">
                <a:latin typeface="Quark" panose="02000000000000000000" pitchFamily="50" charset="-34"/>
                <a:cs typeface="Quark" panose="02000000000000000000" pitchFamily="50" charset="-34"/>
              </a:rPr>
              <a:t>Volumul total al inchirierilor de spatii</a:t>
            </a:r>
            <a:r>
              <a:rPr lang="en-US" sz="1200" baseline="0">
                <a:latin typeface="Quark" panose="02000000000000000000" pitchFamily="50" charset="-34"/>
                <a:cs typeface="Quark" panose="02000000000000000000" pitchFamily="50" charset="-34"/>
              </a:rPr>
              <a:t> de birouri in Bucuresti, 2016-2020</a:t>
            </a:r>
            <a:endParaRPr lang="en-US" sz="1200">
              <a:latin typeface="Quark" panose="02000000000000000000" pitchFamily="50" charset="-34"/>
              <a:cs typeface="Quark" panose="02000000000000000000" pitchFamily="50" charset="-34"/>
            </a:endParaRPr>
          </a:p>
        </c:rich>
      </c:tx>
      <c:layout>
        <c:manualLayout>
          <c:xMode val="edge"/>
          <c:yMode val="edge"/>
          <c:x val="0.16329155730533684"/>
          <c:y val="2.777777777777777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Quark" panose="02000000000000000000" pitchFamily="50" charset="-34"/>
              <a:ea typeface="+mn-ea"/>
              <a:cs typeface="Quark" panose="02000000000000000000" pitchFamily="50" charset="-34"/>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numRef>
              <c:f>Sheet7!$H$1:$L$1</c:f>
              <c:numCache>
                <c:formatCode>General</c:formatCode>
                <c:ptCount val="5"/>
                <c:pt idx="0">
                  <c:v>2016</c:v>
                </c:pt>
                <c:pt idx="1">
                  <c:v>2017</c:v>
                </c:pt>
                <c:pt idx="2">
                  <c:v>2018</c:v>
                </c:pt>
                <c:pt idx="3">
                  <c:v>2019</c:v>
                </c:pt>
                <c:pt idx="4">
                  <c:v>2020</c:v>
                </c:pt>
              </c:numCache>
            </c:numRef>
          </c:cat>
          <c:val>
            <c:numRef>
              <c:f>Sheet7!$H$2:$L$2</c:f>
              <c:numCache>
                <c:formatCode>General</c:formatCode>
                <c:ptCount val="5"/>
                <c:pt idx="0">
                  <c:v>400000</c:v>
                </c:pt>
                <c:pt idx="1">
                  <c:v>287984</c:v>
                </c:pt>
                <c:pt idx="2">
                  <c:v>358260</c:v>
                </c:pt>
                <c:pt idx="3">
                  <c:v>376745</c:v>
                </c:pt>
                <c:pt idx="4">
                  <c:v>203686</c:v>
                </c:pt>
              </c:numCache>
            </c:numRef>
          </c:val>
          <c:extLst>
            <c:ext xmlns:c16="http://schemas.microsoft.com/office/drawing/2014/chart" uri="{C3380CC4-5D6E-409C-BE32-E72D297353CC}">
              <c16:uniqueId val="{00000000-D73E-4071-9D57-30B4BF10709D}"/>
            </c:ext>
          </c:extLst>
        </c:ser>
        <c:dLbls>
          <c:showLegendKey val="0"/>
          <c:showVal val="0"/>
          <c:showCatName val="0"/>
          <c:showSerName val="0"/>
          <c:showPercent val="0"/>
          <c:showBubbleSize val="0"/>
        </c:dLbls>
        <c:gapWidth val="219"/>
        <c:overlap val="-27"/>
        <c:axId val="1028508288"/>
        <c:axId val="1028508704"/>
      </c:barChart>
      <c:catAx>
        <c:axId val="102850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Quark" panose="02000000000000000000" pitchFamily="50" charset="-34"/>
                <a:ea typeface="+mn-ea"/>
                <a:cs typeface="Quark" panose="02000000000000000000" pitchFamily="50" charset="-34"/>
              </a:defRPr>
            </a:pPr>
            <a:endParaRPr lang="en-US"/>
          </a:p>
        </c:txPr>
        <c:crossAx val="1028508704"/>
        <c:crosses val="autoZero"/>
        <c:auto val="1"/>
        <c:lblAlgn val="ctr"/>
        <c:lblOffset val="100"/>
        <c:noMultiLvlLbl val="0"/>
      </c:catAx>
      <c:valAx>
        <c:axId val="1028508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Quark" panose="02000000000000000000" pitchFamily="50" charset="-34"/>
                <a:ea typeface="+mn-ea"/>
                <a:cs typeface="Quark" panose="02000000000000000000" pitchFamily="50" charset="-34"/>
              </a:defRPr>
            </a:pPr>
            <a:endParaRPr lang="en-US"/>
          </a:p>
        </c:txPr>
        <c:crossAx val="102850828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9BA-4204-A79B-B5578BD669F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9BA-4204-A79B-B5578BD669F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9BA-4204-A79B-B5578BD669F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9BA-4204-A79B-B5578BD669F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9BA-4204-A79B-B5578BD669F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9BA-4204-A79B-B5578BD669F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9BA-4204-A79B-B5578BD669FE}"/>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B9BA-4204-A79B-B5578BD669FE}"/>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B9BA-4204-A79B-B5578BD669FE}"/>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B9BA-4204-A79B-B5578BD669FE}"/>
              </c:ext>
            </c:extLst>
          </c:dPt>
          <c:dLbls>
            <c:spPr>
              <a:noFill/>
              <a:ln>
                <a:noFill/>
              </a:ln>
              <a:effectLst/>
            </c:spPr>
            <c:txPr>
              <a:bodyPr rot="0" spcFirstLastPara="1" vertOverflow="ellipsis" vert="horz" wrap="square" anchor="ctr" anchorCtr="1"/>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'2020'!$E$3:$E$12</c:f>
              <c:strCache>
                <c:ptCount val="10"/>
                <c:pt idx="0">
                  <c:v>IT&amp;C</c:v>
                </c:pt>
                <c:pt idx="1">
                  <c:v>Finance / Banking / Insurance</c:v>
                </c:pt>
                <c:pt idx="2">
                  <c:v>Healthcare</c:v>
                </c:pt>
                <c:pt idx="3">
                  <c:v>FMCG</c:v>
                </c:pt>
                <c:pt idx="4">
                  <c:v>Business Services</c:v>
                </c:pt>
                <c:pt idx="5">
                  <c:v>Other</c:v>
                </c:pt>
                <c:pt idx="6">
                  <c:v>Retail</c:v>
                </c:pt>
                <c:pt idx="7">
                  <c:v>Energy, Industrial</c:v>
                </c:pt>
                <c:pt idx="8">
                  <c:v>Professional Services</c:v>
                </c:pt>
                <c:pt idx="9">
                  <c:v>Public Sector</c:v>
                </c:pt>
              </c:strCache>
            </c:strRef>
          </c:cat>
          <c:val>
            <c:numRef>
              <c:f>'2020'!$G$3:$G$12</c:f>
              <c:numCache>
                <c:formatCode>0%</c:formatCode>
                <c:ptCount val="10"/>
                <c:pt idx="0">
                  <c:v>0.31370961704016259</c:v>
                </c:pt>
                <c:pt idx="1">
                  <c:v>0.1965821386218041</c:v>
                </c:pt>
                <c:pt idx="2">
                  <c:v>9.9284510926998595E-2</c:v>
                </c:pt>
                <c:pt idx="3">
                  <c:v>9.4159707215793337E-2</c:v>
                </c:pt>
                <c:pt idx="4">
                  <c:v>7.45837278338186E-2</c:v>
                </c:pt>
                <c:pt idx="5">
                  <c:v>6.0974731430779312E-2</c:v>
                </c:pt>
                <c:pt idx="6">
                  <c:v>5.1225944266624315E-2</c:v>
                </c:pt>
                <c:pt idx="7">
                  <c:v>4.817011098218163E-2</c:v>
                </c:pt>
                <c:pt idx="8">
                  <c:v>4.3649963902745337E-2</c:v>
                </c:pt>
                <c:pt idx="9">
                  <c:v>1.7659547779092167E-2</c:v>
                </c:pt>
              </c:numCache>
            </c:numRef>
          </c:val>
          <c:extLst>
            <c:ext xmlns:c16="http://schemas.microsoft.com/office/drawing/2014/chart" uri="{C3380CC4-5D6E-409C-BE32-E72D297353CC}">
              <c16:uniqueId val="{00000014-B9BA-4204-A79B-B5578BD669F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4.2265058333105163E-3"/>
          <c:y val="0.71872554104389641"/>
          <c:w val="0.96476581484340007"/>
          <c:h val="0.28011143068194322"/>
        </c:manualLayou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Quark" panose="02000000000000000000" pitchFamily="50" charset="-34"/>
                <a:ea typeface="+mn-ea"/>
                <a:cs typeface="Quark" panose="02000000000000000000" pitchFamily="50" charset="-34"/>
              </a:defRPr>
            </a:pPr>
            <a:r>
              <a:rPr lang="en-US">
                <a:latin typeface="Quark" panose="02000000000000000000" pitchFamily="50" charset="-34"/>
                <a:cs typeface="Quark" panose="02000000000000000000" pitchFamily="50" charset="-34"/>
              </a:rPr>
              <a:t>Top inchirieri Bucuresti,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Quark" panose="02000000000000000000" pitchFamily="50" charset="-34"/>
              <a:ea typeface="+mn-ea"/>
              <a:cs typeface="Quark" panose="02000000000000000000" pitchFamily="50" charset="-34"/>
            </a:defRPr>
          </a:pPr>
          <a:endParaRPr lang="en-US"/>
        </a:p>
      </c:txPr>
    </c:title>
    <c:autoTitleDeleted val="0"/>
    <c:plotArea>
      <c:layout>
        <c:manualLayout>
          <c:layoutTarget val="inner"/>
          <c:xMode val="edge"/>
          <c:yMode val="edge"/>
          <c:x val="0.11661885714754174"/>
          <c:y val="0.17879629629629629"/>
          <c:w val="0.86255810365759589"/>
          <c:h val="0.66294765237678621"/>
        </c:manualLayout>
      </c:layout>
      <c:barChart>
        <c:barDir val="col"/>
        <c:grouping val="stacked"/>
        <c:varyColors val="0"/>
        <c:ser>
          <c:idx val="0"/>
          <c:order val="0"/>
          <c:tx>
            <c:strRef>
              <c:f>Sheet6!$E$1</c:f>
              <c:strCache>
                <c:ptCount val="1"/>
                <c:pt idx="0">
                  <c:v>Area leased</c:v>
                </c:pt>
              </c:strCache>
            </c:strRef>
          </c:tx>
          <c:spPr>
            <a:solidFill>
              <a:schemeClr val="accent1"/>
            </a:solidFill>
            <a:ln>
              <a:noFill/>
            </a:ln>
            <a:effectLst/>
          </c:spPr>
          <c:invertIfNegative val="0"/>
          <c:dLbls>
            <c:dLbl>
              <c:idx val="0"/>
              <c:layout>
                <c:manualLayout>
                  <c:x val="1.325102494218513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C5-4094-884B-1EC3CA4D82A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Sheet6!$D$2:$D$9</c:f>
              <c:strCache>
                <c:ptCount val="8"/>
                <c:pt idx="0">
                  <c:v>UniCredit</c:v>
                </c:pt>
                <c:pt idx="1">
                  <c:v>EA Games</c:v>
                </c:pt>
                <c:pt idx="2">
                  <c:v>BRD - Societe Generale</c:v>
                </c:pt>
                <c:pt idx="3">
                  <c:v>KPMG</c:v>
                </c:pt>
                <c:pt idx="4">
                  <c:v>P&amp;G</c:v>
                </c:pt>
                <c:pt idx="5">
                  <c:v>Luxoft</c:v>
                </c:pt>
                <c:pt idx="6">
                  <c:v>Altex</c:v>
                </c:pt>
                <c:pt idx="7">
                  <c:v>Veeam Software</c:v>
                </c:pt>
              </c:strCache>
            </c:strRef>
          </c:cat>
          <c:val>
            <c:numRef>
              <c:f>Sheet6!$E$2:$E$9</c:f>
              <c:numCache>
                <c:formatCode>0\ "sq m"</c:formatCode>
                <c:ptCount val="8"/>
                <c:pt idx="0">
                  <c:v>15500</c:v>
                </c:pt>
                <c:pt idx="1">
                  <c:v>11900</c:v>
                </c:pt>
                <c:pt idx="2">
                  <c:v>8991</c:v>
                </c:pt>
                <c:pt idx="3">
                  <c:v>8500</c:v>
                </c:pt>
                <c:pt idx="4">
                  <c:v>6000</c:v>
                </c:pt>
                <c:pt idx="5">
                  <c:v>5600</c:v>
                </c:pt>
                <c:pt idx="6">
                  <c:v>5148</c:v>
                </c:pt>
                <c:pt idx="7">
                  <c:v>5000</c:v>
                </c:pt>
              </c:numCache>
            </c:numRef>
          </c:val>
          <c:extLst>
            <c:ext xmlns:c16="http://schemas.microsoft.com/office/drawing/2014/chart" uri="{C3380CC4-5D6E-409C-BE32-E72D297353CC}">
              <c16:uniqueId val="{00000000-D81A-439F-8AB8-A1F752EE493E}"/>
            </c:ext>
          </c:extLst>
        </c:ser>
        <c:dLbls>
          <c:showLegendKey val="0"/>
          <c:showVal val="0"/>
          <c:showCatName val="0"/>
          <c:showSerName val="0"/>
          <c:showPercent val="0"/>
          <c:showBubbleSize val="0"/>
        </c:dLbls>
        <c:gapWidth val="50"/>
        <c:overlap val="100"/>
        <c:axId val="1458130016"/>
        <c:axId val="1458126688"/>
      </c:barChart>
      <c:catAx>
        <c:axId val="1458130016"/>
        <c:scaling>
          <c:orientation val="minMax"/>
        </c:scaling>
        <c:delete val="1"/>
        <c:axPos val="b"/>
        <c:numFmt formatCode="General" sourceLinked="1"/>
        <c:majorTickMark val="none"/>
        <c:minorTickMark val="none"/>
        <c:tickLblPos val="nextTo"/>
        <c:crossAx val="1458126688"/>
        <c:crosses val="autoZero"/>
        <c:auto val="1"/>
        <c:lblAlgn val="ctr"/>
        <c:lblOffset val="100"/>
        <c:noMultiLvlLbl val="0"/>
      </c:catAx>
      <c:valAx>
        <c:axId val="1458126688"/>
        <c:scaling>
          <c:orientation val="minMax"/>
        </c:scaling>
        <c:delete val="0"/>
        <c:axPos val="l"/>
        <c:numFmt formatCode="0\ &quot;sq m&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Quark" panose="02000000000000000000" pitchFamily="50" charset="-34"/>
                <a:ea typeface="+mn-ea"/>
                <a:cs typeface="Quark" panose="02000000000000000000" pitchFamily="50" charset="-34"/>
              </a:defRPr>
            </a:pPr>
            <a:endParaRPr lang="en-US"/>
          </a:p>
        </c:txPr>
        <c:crossAx val="1458130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Quark" panose="02000000000000000000" pitchFamily="50" charset="-34"/>
                <a:ea typeface="+mn-ea"/>
                <a:cs typeface="Quark" panose="02000000000000000000" pitchFamily="50" charset="-34"/>
              </a:defRPr>
            </a:pPr>
            <a:r>
              <a:rPr lang="en-US" sz="1100">
                <a:latin typeface="Quark" panose="02000000000000000000" pitchFamily="50" charset="-34"/>
                <a:cs typeface="Quark" panose="02000000000000000000" pitchFamily="50" charset="-34"/>
              </a:rPr>
              <a:t>Inchirieri</a:t>
            </a:r>
            <a:r>
              <a:rPr lang="en-US" sz="1100" baseline="0">
                <a:latin typeface="Quark" panose="02000000000000000000" pitchFamily="50" charset="-34"/>
                <a:cs typeface="Quark" panose="02000000000000000000" pitchFamily="50" charset="-34"/>
              </a:rPr>
              <a:t> in functie de zona</a:t>
            </a:r>
            <a:endParaRPr lang="en-US" sz="1100">
              <a:latin typeface="Quark" panose="02000000000000000000" pitchFamily="50" charset="-34"/>
              <a:cs typeface="Quark" panose="02000000000000000000" pitchFamily="50" charset="-34"/>
            </a:endParaRP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Quark" panose="02000000000000000000" pitchFamily="50" charset="-34"/>
              <a:ea typeface="+mn-ea"/>
              <a:cs typeface="Quark" panose="02000000000000000000" pitchFamily="50" charset="-34"/>
            </a:defRPr>
          </a:pPr>
          <a:endParaRPr lang="en-US"/>
        </a:p>
      </c:txPr>
    </c:title>
    <c:autoTitleDeleted val="0"/>
    <c:plotArea>
      <c:layout/>
      <c:pieChart>
        <c:varyColors val="1"/>
        <c:ser>
          <c:idx val="0"/>
          <c:order val="0"/>
          <c:dPt>
            <c:idx val="0"/>
            <c:bubble3D val="0"/>
            <c:spPr>
              <a:solidFill>
                <a:srgbClr val="0B1741"/>
              </a:solidFill>
              <a:ln w="19050">
                <a:solidFill>
                  <a:schemeClr val="lt1"/>
                </a:solidFill>
              </a:ln>
              <a:effectLst/>
            </c:spPr>
            <c:extLst>
              <c:ext xmlns:c16="http://schemas.microsoft.com/office/drawing/2014/chart" uri="{C3380CC4-5D6E-409C-BE32-E72D297353CC}">
                <c16:uniqueId val="{00000001-16D5-4A84-B669-61E2B2CAB006}"/>
              </c:ext>
            </c:extLst>
          </c:dPt>
          <c:dPt>
            <c:idx val="1"/>
            <c:bubble3D val="0"/>
            <c:spPr>
              <a:solidFill>
                <a:srgbClr val="D6B79A"/>
              </a:solidFill>
              <a:ln w="19050">
                <a:solidFill>
                  <a:schemeClr val="lt1"/>
                </a:solidFill>
              </a:ln>
              <a:effectLst/>
            </c:spPr>
            <c:extLst>
              <c:ext xmlns:c16="http://schemas.microsoft.com/office/drawing/2014/chart" uri="{C3380CC4-5D6E-409C-BE32-E72D297353CC}">
                <c16:uniqueId val="{00000003-16D5-4A84-B669-61E2B2CAB006}"/>
              </c:ext>
            </c:extLst>
          </c:dPt>
          <c:dPt>
            <c:idx val="2"/>
            <c:bubble3D val="0"/>
            <c:spPr>
              <a:solidFill>
                <a:srgbClr val="C13260"/>
              </a:solidFill>
              <a:ln w="19050">
                <a:solidFill>
                  <a:schemeClr val="lt1"/>
                </a:solidFill>
              </a:ln>
              <a:effectLst/>
            </c:spPr>
            <c:extLst>
              <c:ext xmlns:c16="http://schemas.microsoft.com/office/drawing/2014/chart" uri="{C3380CC4-5D6E-409C-BE32-E72D297353CC}">
                <c16:uniqueId val="{00000005-16D5-4A84-B669-61E2B2CAB006}"/>
              </c:ext>
            </c:extLst>
          </c:dPt>
          <c:dPt>
            <c:idx val="3"/>
            <c:bubble3D val="0"/>
            <c:spPr>
              <a:solidFill>
                <a:srgbClr val="FFE750"/>
              </a:solidFill>
              <a:ln w="19050">
                <a:solidFill>
                  <a:schemeClr val="lt1"/>
                </a:solidFill>
              </a:ln>
              <a:effectLst/>
            </c:spPr>
            <c:extLst>
              <c:ext xmlns:c16="http://schemas.microsoft.com/office/drawing/2014/chart" uri="{C3380CC4-5D6E-409C-BE32-E72D297353CC}">
                <c16:uniqueId val="{00000007-16D5-4A84-B669-61E2B2CAB006}"/>
              </c:ext>
            </c:extLst>
          </c:dPt>
          <c:dPt>
            <c:idx val="4"/>
            <c:bubble3D val="0"/>
            <c:spPr>
              <a:solidFill>
                <a:srgbClr val="BFA35D"/>
              </a:solidFill>
              <a:ln w="19050">
                <a:solidFill>
                  <a:schemeClr val="lt1"/>
                </a:solidFill>
              </a:ln>
              <a:effectLst/>
            </c:spPr>
            <c:extLst>
              <c:ext xmlns:c16="http://schemas.microsoft.com/office/drawing/2014/chart" uri="{C3380CC4-5D6E-409C-BE32-E72D297353CC}">
                <c16:uniqueId val="{00000009-16D5-4A84-B669-61E2B2CAB006}"/>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Quark" panose="02000000000000000000" pitchFamily="50" charset="-34"/>
                      <a:ea typeface="+mn-ea"/>
                      <a:cs typeface="Quark" panose="02000000000000000000" pitchFamily="50" charset="-34"/>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6D5-4A84-B669-61E2B2CAB006}"/>
                </c:ext>
              </c:extLst>
            </c:dLbl>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Quark" panose="02000000000000000000" pitchFamily="50" charset="-34"/>
                      <a:ea typeface="+mn-ea"/>
                      <a:cs typeface="Quark" panose="02000000000000000000" pitchFamily="50" charset="-34"/>
                    </a:defRPr>
                  </a:pPr>
                  <a:endParaRPr lang="en-US"/>
                </a:p>
              </c:txPr>
              <c:showLegendKey val="0"/>
              <c:showVal val="1"/>
              <c:showCatName val="0"/>
              <c:showSerName val="0"/>
              <c:showPercent val="0"/>
              <c:showBubbleSize val="0"/>
              <c:extLst>
                <c:ext xmlns:c16="http://schemas.microsoft.com/office/drawing/2014/chart" uri="{C3380CC4-5D6E-409C-BE32-E72D297353CC}">
                  <c16:uniqueId val="{00000005-16D5-4A84-B669-61E2B2CAB00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Quark" panose="02000000000000000000" pitchFamily="50" charset="-34"/>
                    <a:ea typeface="+mn-ea"/>
                    <a:cs typeface="Quark" panose="02000000000000000000" pitchFamily="50" charset="-34"/>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Sheet10!$R$2:$R$6</c:f>
              <c:strCache>
                <c:ptCount val="5"/>
                <c:pt idx="0">
                  <c:v>Distribution</c:v>
                </c:pt>
                <c:pt idx="1">
                  <c:v>Logistics</c:v>
                </c:pt>
                <c:pt idx="2">
                  <c:v>Storage</c:v>
                </c:pt>
                <c:pt idx="3">
                  <c:v>Production</c:v>
                </c:pt>
                <c:pt idx="4">
                  <c:v>Other</c:v>
                </c:pt>
              </c:strCache>
            </c:strRef>
          </c:cat>
          <c:val>
            <c:numRef>
              <c:f>Sheet10!$T$2:$T$6</c:f>
              <c:numCache>
                <c:formatCode>0%</c:formatCode>
                <c:ptCount val="5"/>
                <c:pt idx="0">
                  <c:v>0.4</c:v>
                </c:pt>
                <c:pt idx="1">
                  <c:v>0.36</c:v>
                </c:pt>
                <c:pt idx="2">
                  <c:v>0.15</c:v>
                </c:pt>
                <c:pt idx="3">
                  <c:v>7.0416288472646263E-2</c:v>
                </c:pt>
                <c:pt idx="4">
                  <c:v>0.02</c:v>
                </c:pt>
              </c:numCache>
            </c:numRef>
          </c:val>
          <c:extLst>
            <c:ext xmlns:c16="http://schemas.microsoft.com/office/drawing/2014/chart" uri="{C3380CC4-5D6E-409C-BE32-E72D297353CC}">
              <c16:uniqueId val="{0000000A-16D5-4A84-B669-61E2B2CAB00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Quark" panose="02000000000000000000" pitchFamily="50" charset="-34"/>
              <a:ea typeface="+mn-ea"/>
              <a:cs typeface="Quark" panose="02000000000000000000" pitchFamily="50" charset="-34"/>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Quark" panose="02000000000000000000" pitchFamily="50" charset="-34"/>
                <a:ea typeface="+mn-ea"/>
                <a:cs typeface="Quark" panose="02000000000000000000" pitchFamily="50" charset="-34"/>
              </a:defRPr>
            </a:pPr>
            <a:r>
              <a:rPr lang="en-US" sz="1100"/>
              <a:t>Inchirieri in functie de locatie</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Quark" panose="02000000000000000000" pitchFamily="50" charset="-34"/>
              <a:ea typeface="+mn-ea"/>
              <a:cs typeface="Quark" panose="02000000000000000000" pitchFamily="50" charset="-34"/>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AF4-46EA-BF4F-EBE352A66AD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AF4-46EA-BF4F-EBE352A66AD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AF4-46EA-BF4F-EBE352A66AD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AF4-46EA-BF4F-EBE352A66AD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AF4-46EA-BF4F-EBE352A66AD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AF4-46EA-BF4F-EBE352A66ADB}"/>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Quark" panose="02000000000000000000" pitchFamily="50" charset="-34"/>
                    <a:ea typeface="+mn-ea"/>
                    <a:cs typeface="Quark" panose="02000000000000000000" pitchFamily="50" charset="-34"/>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Sheet12!$E$2:$E$7</c:f>
              <c:strCache>
                <c:ptCount val="6"/>
                <c:pt idx="0">
                  <c:v>Bucharest</c:v>
                </c:pt>
                <c:pt idx="1">
                  <c:v>West</c:v>
                </c:pt>
                <c:pt idx="2">
                  <c:v>South</c:v>
                </c:pt>
                <c:pt idx="3">
                  <c:v>East</c:v>
                </c:pt>
                <c:pt idx="4">
                  <c:v>South-East</c:v>
                </c:pt>
                <c:pt idx="5">
                  <c:v>Centre</c:v>
                </c:pt>
              </c:strCache>
            </c:strRef>
          </c:cat>
          <c:val>
            <c:numRef>
              <c:f>Sheet12!$G$2:$G$7</c:f>
              <c:numCache>
                <c:formatCode>0%</c:formatCode>
                <c:ptCount val="6"/>
                <c:pt idx="0">
                  <c:v>0.70070466501267636</c:v>
                </c:pt>
                <c:pt idx="1">
                  <c:v>0.16362967627754463</c:v>
                </c:pt>
                <c:pt idx="2">
                  <c:v>9.5602086850777146E-2</c:v>
                </c:pt>
                <c:pt idx="3">
                  <c:v>1.8593818708910376E-2</c:v>
                </c:pt>
                <c:pt idx="4">
                  <c:v>1.3979294357793931E-2</c:v>
                </c:pt>
                <c:pt idx="5">
                  <c:v>7.4904587922975446E-3</c:v>
                </c:pt>
              </c:numCache>
            </c:numRef>
          </c:val>
          <c:extLst>
            <c:ext xmlns:c16="http://schemas.microsoft.com/office/drawing/2014/chart" uri="{C3380CC4-5D6E-409C-BE32-E72D297353CC}">
              <c16:uniqueId val="{0000000C-EAF4-46EA-BF4F-EBE352A66AD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Quark" panose="02000000000000000000" pitchFamily="50" charset="-34"/>
              <a:ea typeface="+mn-ea"/>
              <a:cs typeface="Quark" panose="02000000000000000000" pitchFamily="50" charset="-34"/>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Quark" panose="02000000000000000000" pitchFamily="50" charset="-34"/>
          <a:cs typeface="Quark" panose="02000000000000000000" pitchFamily="50" charset="-34"/>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1"/>
        <c:ser>
          <c:idx val="1"/>
          <c:order val="0"/>
          <c:tx>
            <c:v>2018</c:v>
          </c:tx>
          <c:spPr>
            <a:ln w="22225" cap="rnd">
              <a:solidFill>
                <a:schemeClr val="accent2"/>
              </a:solidFill>
              <a:round/>
            </a:ln>
            <a:effectLst/>
          </c:spPr>
          <c:marker>
            <c:symbol val="circle"/>
            <c:size val="4"/>
            <c:spPr>
              <a:solidFill>
                <a:schemeClr val="accent2"/>
              </a:solidFill>
              <a:ln w="9525">
                <a:solidFill>
                  <a:schemeClr val="accent2"/>
                </a:solidFill>
                <a:round/>
              </a:ln>
              <a:effectLst/>
            </c:spPr>
          </c:marker>
          <c:cat>
            <c:strRef>
              <c:f>Sinteza!$B$6:$B$17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Sinteza!$D$6:$D$17</c:f>
              <c:numCache>
                <c:formatCode>_-* #,##0_-;\-* #,##0_-;_-* "-"??_-;_-@</c:formatCode>
                <c:ptCount val="12"/>
                <c:pt idx="0">
                  <c:v>2070</c:v>
                </c:pt>
                <c:pt idx="1">
                  <c:v>3094</c:v>
                </c:pt>
                <c:pt idx="2">
                  <c:v>3117</c:v>
                </c:pt>
                <c:pt idx="3">
                  <c:v>2707</c:v>
                </c:pt>
                <c:pt idx="4">
                  <c:v>3571</c:v>
                </c:pt>
                <c:pt idx="5">
                  <c:v>3250</c:v>
                </c:pt>
                <c:pt idx="6">
                  <c:v>3006</c:v>
                </c:pt>
                <c:pt idx="7">
                  <c:v>3404</c:v>
                </c:pt>
                <c:pt idx="8">
                  <c:v>2205</c:v>
                </c:pt>
                <c:pt idx="9">
                  <c:v>3188</c:v>
                </c:pt>
                <c:pt idx="10">
                  <c:v>2452</c:v>
                </c:pt>
                <c:pt idx="11">
                  <c:v>2749</c:v>
                </c:pt>
              </c:numCache>
            </c:numRef>
          </c:val>
          <c:smooth val="1"/>
          <c:extLst>
            <c:ext xmlns:c16="http://schemas.microsoft.com/office/drawing/2014/chart" uri="{C3380CC4-5D6E-409C-BE32-E72D297353CC}">
              <c16:uniqueId val="{00000000-F701-4227-8794-A53194263093}"/>
            </c:ext>
          </c:extLst>
        </c:ser>
        <c:ser>
          <c:idx val="0"/>
          <c:order val="1"/>
          <c:tx>
            <c:v>2017</c:v>
          </c:tx>
          <c:spPr>
            <a:ln w="22225" cap="rnd">
              <a:solidFill>
                <a:schemeClr val="accent1"/>
              </a:solidFill>
              <a:round/>
            </a:ln>
            <a:effectLst/>
          </c:spPr>
          <c:marker>
            <c:symbol val="none"/>
          </c:marker>
          <c:cat>
            <c:strRef>
              <c:f>Sinteza!$B$6:$B$17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Sinteza!$C$6:$C$17</c:f>
            </c:numRef>
          </c:val>
          <c:smooth val="1"/>
          <c:extLst>
            <c:ext xmlns:c16="http://schemas.microsoft.com/office/drawing/2014/chart" uri="{C3380CC4-5D6E-409C-BE32-E72D297353CC}">
              <c16:uniqueId val="{00000001-F701-4227-8794-A53194263093}"/>
            </c:ext>
          </c:extLst>
        </c:ser>
        <c:ser>
          <c:idx val="3"/>
          <c:order val="2"/>
          <c:tx>
            <c:strRef>
              <c:f>Sinteza!$E$5</c:f>
              <c:strCache>
                <c:ptCount val="1"/>
                <c:pt idx="0">
                  <c:v>2019</c:v>
                </c:pt>
              </c:strCache>
            </c:strRef>
          </c:tx>
          <c:spPr>
            <a:ln w="22225" cap="rnd">
              <a:solidFill>
                <a:schemeClr val="accent4"/>
              </a:solidFill>
              <a:round/>
            </a:ln>
            <a:effectLst/>
          </c:spPr>
          <c:marker>
            <c:symbol val="circle"/>
            <c:size val="4"/>
            <c:spPr>
              <a:solidFill>
                <a:schemeClr val="accent4"/>
              </a:solidFill>
              <a:ln w="9525">
                <a:solidFill>
                  <a:schemeClr val="accent4"/>
                </a:solidFill>
                <a:round/>
              </a:ln>
              <a:effectLst/>
            </c:spPr>
          </c:marker>
          <c:cat>
            <c:strRef>
              <c:f>Sinteza!$B$6:$B$17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Sinteza!$E$6:$E$17</c:f>
              <c:numCache>
                <c:formatCode>_-* #,##0_-;\-* #,##0_-;_-* "-"??_-;_-@</c:formatCode>
                <c:ptCount val="12"/>
                <c:pt idx="0">
                  <c:v>1619</c:v>
                </c:pt>
                <c:pt idx="1">
                  <c:v>2457</c:v>
                </c:pt>
                <c:pt idx="2">
                  <c:v>3030</c:v>
                </c:pt>
                <c:pt idx="3">
                  <c:v>2680</c:v>
                </c:pt>
                <c:pt idx="4">
                  <c:v>2849</c:v>
                </c:pt>
                <c:pt idx="5">
                  <c:v>2548</c:v>
                </c:pt>
                <c:pt idx="6">
                  <c:v>2964</c:v>
                </c:pt>
                <c:pt idx="7">
                  <c:v>3081</c:v>
                </c:pt>
                <c:pt idx="8">
                  <c:v>2856</c:v>
                </c:pt>
                <c:pt idx="9">
                  <c:v>3625</c:v>
                </c:pt>
                <c:pt idx="10">
                  <c:v>3164</c:v>
                </c:pt>
                <c:pt idx="11">
                  <c:v>3605</c:v>
                </c:pt>
              </c:numCache>
            </c:numRef>
          </c:val>
          <c:smooth val="1"/>
          <c:extLst>
            <c:ext xmlns:c16="http://schemas.microsoft.com/office/drawing/2014/chart" uri="{C3380CC4-5D6E-409C-BE32-E72D297353CC}">
              <c16:uniqueId val="{00000002-F701-4227-8794-A53194263093}"/>
            </c:ext>
          </c:extLst>
        </c:ser>
        <c:ser>
          <c:idx val="2"/>
          <c:order val="3"/>
          <c:tx>
            <c:v>2020</c:v>
          </c:tx>
          <c:spPr>
            <a:ln w="22225" cap="rnd">
              <a:solidFill>
                <a:schemeClr val="accent3"/>
              </a:solidFill>
              <a:round/>
            </a:ln>
            <a:effectLst/>
          </c:spPr>
          <c:marker>
            <c:symbol val="circle"/>
            <c:size val="4"/>
            <c:spPr>
              <a:solidFill>
                <a:schemeClr val="accent3"/>
              </a:solidFill>
              <a:ln w="9525">
                <a:solidFill>
                  <a:schemeClr val="accent3"/>
                </a:solidFill>
                <a:round/>
              </a:ln>
              <a:effectLst/>
            </c:spPr>
          </c:marker>
          <c:cat>
            <c:strRef>
              <c:f>Sinteza!$B$6:$B$17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Sinteza!$G$6:$G$17</c:f>
              <c:numCache>
                <c:formatCode>_-* #,##0_-;\-* #,##0_-;_-* "-"??_-;_-@</c:formatCode>
                <c:ptCount val="12"/>
                <c:pt idx="0">
                  <c:v>1920</c:v>
                </c:pt>
                <c:pt idx="1">
                  <c:v>3097</c:v>
                </c:pt>
                <c:pt idx="2">
                  <c:v>2729</c:v>
                </c:pt>
                <c:pt idx="3">
                  <c:v>1696</c:v>
                </c:pt>
                <c:pt idx="4">
                  <c:v>1517</c:v>
                </c:pt>
                <c:pt idx="5">
                  <c:v>2361</c:v>
                </c:pt>
                <c:pt idx="6">
                  <c:v>3118</c:v>
                </c:pt>
                <c:pt idx="7">
                  <c:v>2738</c:v>
                </c:pt>
                <c:pt idx="8">
                  <c:v>2955</c:v>
                </c:pt>
                <c:pt idx="9">
                  <c:v>5307</c:v>
                </c:pt>
                <c:pt idx="10">
                  <c:v>4343</c:v>
                </c:pt>
                <c:pt idx="11">
                  <c:v>5316</c:v>
                </c:pt>
              </c:numCache>
            </c:numRef>
          </c:val>
          <c:smooth val="1"/>
          <c:extLst>
            <c:ext xmlns:c16="http://schemas.microsoft.com/office/drawing/2014/chart" uri="{C3380CC4-5D6E-409C-BE32-E72D297353CC}">
              <c16:uniqueId val="{00000003-F701-4227-8794-A53194263093}"/>
            </c:ext>
          </c:extLst>
        </c:ser>
        <c:dLbls>
          <c:showLegendKey val="0"/>
          <c:showVal val="0"/>
          <c:showCatName val="0"/>
          <c:showSerName val="0"/>
          <c:showPercent val="0"/>
          <c:showBubbleSize val="0"/>
        </c:dLbls>
        <c:marker val="1"/>
        <c:smooth val="0"/>
        <c:axId val="799189382"/>
        <c:axId val="448800420"/>
      </c:lineChart>
      <c:catAx>
        <c:axId val="79918938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ro-RO"/>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448800420"/>
        <c:crosses val="autoZero"/>
        <c:auto val="1"/>
        <c:lblAlgn val="ctr"/>
        <c:lblOffset val="100"/>
        <c:noMultiLvlLbl val="1"/>
      </c:catAx>
      <c:valAx>
        <c:axId val="448800420"/>
        <c:scaling>
          <c:orientation val="minMax"/>
        </c:scaling>
        <c:delete val="0"/>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ro-RO"/>
              </a:p>
            </c:rich>
          </c:tx>
          <c:overlay val="0"/>
          <c:spPr>
            <a:noFill/>
            <a:ln>
              <a:noFill/>
            </a:ln>
            <a:effectLst/>
          </c:spPr>
        </c:title>
        <c:numFmt formatCode="_-* #,##0_-;\-* #,##0_-;_-* &quot;-&quot;??_-;_-@"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918938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1"/>
  </c:chart>
  <c:spPr>
    <a:no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New</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'preturi istoric'!$A$2:$A$13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'preturi istoric'!$C$2:$C$13</c:f>
              <c:numCache>
                <c:formatCode>#,##0</c:formatCode>
                <c:ptCount val="12"/>
                <c:pt idx="0">
                  <c:v>1505</c:v>
                </c:pt>
                <c:pt idx="1">
                  <c:v>1503</c:v>
                </c:pt>
                <c:pt idx="2">
                  <c:v>1416</c:v>
                </c:pt>
                <c:pt idx="3">
                  <c:v>1451</c:v>
                </c:pt>
                <c:pt idx="4">
                  <c:v>1427</c:v>
                </c:pt>
                <c:pt idx="5">
                  <c:v>1424</c:v>
                </c:pt>
                <c:pt idx="6">
                  <c:v>1400</c:v>
                </c:pt>
                <c:pt idx="7">
                  <c:v>1400</c:v>
                </c:pt>
                <c:pt idx="8">
                  <c:v>1376</c:v>
                </c:pt>
                <c:pt idx="9">
                  <c:v>1390</c:v>
                </c:pt>
                <c:pt idx="10">
                  <c:v>1445</c:v>
                </c:pt>
                <c:pt idx="11">
                  <c:v>1481</c:v>
                </c:pt>
              </c:numCache>
            </c:numRef>
          </c:val>
          <c:smooth val="1"/>
          <c:extLst>
            <c:ext xmlns:c16="http://schemas.microsoft.com/office/drawing/2014/chart" uri="{C3380CC4-5D6E-409C-BE32-E72D297353CC}">
              <c16:uniqueId val="{00000000-AA26-4B39-8B47-0905D4E31541}"/>
            </c:ext>
          </c:extLst>
        </c:ser>
        <c:ser>
          <c:idx val="1"/>
          <c:order val="1"/>
          <c:tx>
            <c:v>Old</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'preturi istoric'!$A$2:$A$13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'preturi istoric'!$G$2:$G$13</c:f>
              <c:numCache>
                <c:formatCode>#,##0</c:formatCode>
                <c:ptCount val="12"/>
                <c:pt idx="0">
                  <c:v>1368</c:v>
                </c:pt>
                <c:pt idx="1">
                  <c:v>1373</c:v>
                </c:pt>
                <c:pt idx="2">
                  <c:v>1369</c:v>
                </c:pt>
                <c:pt idx="3">
                  <c:v>1382</c:v>
                </c:pt>
                <c:pt idx="4">
                  <c:v>1346</c:v>
                </c:pt>
                <c:pt idx="5">
                  <c:v>1357</c:v>
                </c:pt>
                <c:pt idx="6">
                  <c:v>1345</c:v>
                </c:pt>
                <c:pt idx="7">
                  <c:v>1315</c:v>
                </c:pt>
                <c:pt idx="8">
                  <c:v>1328</c:v>
                </c:pt>
                <c:pt idx="9">
                  <c:v>1338</c:v>
                </c:pt>
                <c:pt idx="10">
                  <c:v>1343</c:v>
                </c:pt>
                <c:pt idx="11">
                  <c:v>1351</c:v>
                </c:pt>
              </c:numCache>
            </c:numRef>
          </c:val>
          <c:smooth val="1"/>
          <c:extLst>
            <c:ext xmlns:c16="http://schemas.microsoft.com/office/drawing/2014/chart" uri="{C3380CC4-5D6E-409C-BE32-E72D297353CC}">
              <c16:uniqueId val="{00000001-AA26-4B39-8B47-0905D4E31541}"/>
            </c:ext>
          </c:extLst>
        </c:ser>
        <c:dLbls>
          <c:showLegendKey val="0"/>
          <c:showVal val="0"/>
          <c:showCatName val="0"/>
          <c:showSerName val="0"/>
          <c:showPercent val="0"/>
          <c:showBubbleSize val="0"/>
        </c:dLbls>
        <c:marker val="1"/>
        <c:smooth val="0"/>
        <c:axId val="1538934928"/>
        <c:axId val="1538922864"/>
      </c:lineChart>
      <c:catAx>
        <c:axId val="1538934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8922864"/>
        <c:crosses val="autoZero"/>
        <c:auto val="1"/>
        <c:lblAlgn val="ctr"/>
        <c:lblOffset val="100"/>
        <c:noMultiLvlLbl val="0"/>
      </c:catAx>
      <c:valAx>
        <c:axId val="15389228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8934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Sheet1!$B$1:$M$1</cx:f>
        <cx:lvl ptCount="12">
          <cx:pt idx="0">ctp</cx:pt>
          <cx:pt idx="1">wdp</cx:pt>
          <cx:pt idx="2">p3</cx:pt>
          <cx:pt idx="3">zacaria</cx:pt>
          <cx:pt idx="4">alinso</cx:pt>
          <cx:pt idx="5">global vision</cx:pt>
          <cx:pt idx="6">logicor</cx:pt>
          <cx:pt idx="7">globalworth</cx:pt>
          <cx:pt idx="8">vgp</cx:pt>
          <cx:pt idx="9">incontro</cx:pt>
          <cx:pt idx="10">helios phoenix</cx:pt>
          <cx:pt idx="11">others</cx:pt>
        </cx:lvl>
      </cx:strDim>
      <cx:numDim type="size">
        <cx:f dir="row">Sheet1!$B$2:$M$2</cx:f>
        <cx:lvl ptCount="12" formatCode="#,##0">
          <cx:pt idx="0">1330000</cx:pt>
          <cx:pt idx="1">1080000</cx:pt>
          <cx:pt idx="2">482000</cx:pt>
          <cx:pt idx="3">300000</cx:pt>
          <cx:pt idx="4">275000</cx:pt>
          <cx:pt idx="5">260000</cx:pt>
          <cx:pt idx="6">210000</cx:pt>
          <cx:pt idx="7">189000</cx:pt>
          <cx:pt idx="8">171000</cx:pt>
          <cx:pt idx="9">100000</cx:pt>
          <cx:pt idx="10">95000</cx:pt>
          <cx:pt idx="11">638000</cx:pt>
        </cx:lvl>
      </cx:numDim>
    </cx:data>
    <cx:data id="1">
      <cx:strDim type="cat">
        <cx:f dir="row">Sheet1!$B$1:$M$1</cx:f>
        <cx:lvl ptCount="12">
          <cx:pt idx="0">ctp</cx:pt>
          <cx:pt idx="1">wdp</cx:pt>
          <cx:pt idx="2">p3</cx:pt>
          <cx:pt idx="3">zacaria</cx:pt>
          <cx:pt idx="4">alinso</cx:pt>
          <cx:pt idx="5">global vision</cx:pt>
          <cx:pt idx="6">logicor</cx:pt>
          <cx:pt idx="7">globalworth</cx:pt>
          <cx:pt idx="8">vgp</cx:pt>
          <cx:pt idx="9">incontro</cx:pt>
          <cx:pt idx="10">helios phoenix</cx:pt>
          <cx:pt idx="11">others</cx:pt>
        </cx:lvl>
      </cx:strDim>
      <cx:numDim type="size">
        <cx:f dir="row">Sheet1!$B$3:$M$3</cx:f>
        <cx:lvl ptCount="12" formatCode="0%">
          <cx:pt idx="0">0.25925925925925924</cx:pt>
          <cx:pt idx="1">0.21052631578947367</cx:pt>
          <cx:pt idx="2">0.093957115009746586</cx:pt>
          <cx:pt idx="3">0.058479532163742687</cx:pt>
          <cx:pt idx="4">0.05360623781676413</cx:pt>
          <cx:pt idx="5">0.050682261208576995</cx:pt>
          <cx:pt idx="6">0.040935672514619881</cx:pt>
          <cx:pt idx="7">0.036842105263157891</cx:pt>
          <cx:pt idx="8">0.033333333333333333</cx:pt>
          <cx:pt idx="9">0.019493177387914229</cx:pt>
          <cx:pt idx="10">0.018518518518518517</cx:pt>
          <cx:pt idx="11">0.12436647173489279</cx:pt>
        </cx:lvl>
      </cx:numDim>
    </cx:data>
  </cx:chartData>
  <cx:chart>
    <cx:plotArea>
      <cx:plotAreaRegion>
        <cx:series layoutId="treemap" uniqueId="{92FCE6AD-2A00-4DDE-9F15-5FC4D8DCA2E3}" formatIdx="0">
          <cx:dataLabels pos="inEnd">
            <cx:visibility seriesName="0" categoryName="1" value="0"/>
            <cx:dataLabelHidden idx="4"/>
            <cx:dataLabelHidden idx="5"/>
            <cx:dataLabelHidden idx="7"/>
            <cx:dataLabelHidden idx="8"/>
            <cx:dataLabelHidden idx="9"/>
            <cx:dataLabelHidden idx="10"/>
          </cx:dataLabels>
          <cx:dataId val="0"/>
          <cx:layoutPr>
            <cx:parentLabelLayout val="overlapping"/>
          </cx:layoutPr>
        </cx:series>
        <cx:series layoutId="treemap" hidden="1" uniqueId="{9654ED7E-7B10-47CF-99EA-D8410FB69E14}" formatIdx="1">
          <cx:dataLabels pos="inEnd">
            <cx:visibility seriesName="0" categoryName="1" value="0"/>
          </cx:dataLabels>
          <cx:dataId val="1"/>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7.png"/></Relationships>
</file>

<file path=ppt/drawings/drawing1.xml><?xml version="1.0" encoding="utf-8"?>
<c:userShapes xmlns:c="http://schemas.openxmlformats.org/drawingml/2006/chart">
  <cdr:relSizeAnchor xmlns:cdr="http://schemas.openxmlformats.org/drawingml/2006/chartDrawing">
    <cdr:from>
      <cdr:x>0.11993</cdr:x>
      <cdr:y>0.16027</cdr:y>
    </cdr:from>
    <cdr:to>
      <cdr:x>0.2638</cdr:x>
      <cdr:y>0.59083</cdr:y>
    </cdr:to>
    <cdr:sp macro="" textlink="">
      <cdr:nvSpPr>
        <cdr:cNvPr id="4" name="TextBox 3">
          <a:extLst xmlns:a="http://schemas.openxmlformats.org/drawingml/2006/main">
            <a:ext uri="{FF2B5EF4-FFF2-40B4-BE49-F238E27FC236}">
              <a16:creationId xmlns:a16="http://schemas.microsoft.com/office/drawing/2014/main" id="{E8931ADA-1ADC-4074-B91D-96C27BF321D1}"/>
            </a:ext>
          </a:extLst>
        </cdr:cNvPr>
        <cdr:cNvSpPr txBox="1"/>
      </cdr:nvSpPr>
      <cdr:spPr>
        <a:xfrm xmlns:a="http://schemas.openxmlformats.org/drawingml/2006/main" rot="5400000">
          <a:off x="696680" y="547612"/>
          <a:ext cx="1181112" cy="965212"/>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1100"/>
            <a:t>Reinnoire</a:t>
          </a:r>
        </a:p>
      </cdr:txBody>
    </cdr:sp>
  </cdr:relSizeAnchor>
  <cdr:relSizeAnchor xmlns:cdr="http://schemas.openxmlformats.org/drawingml/2006/chartDrawing">
    <cdr:from>
      <cdr:x>0.22816</cdr:x>
      <cdr:y>0.28472</cdr:y>
    </cdr:from>
    <cdr:to>
      <cdr:x>0.37203</cdr:x>
      <cdr:y>0.71528</cdr:y>
    </cdr:to>
    <cdr:sp macro="" textlink="">
      <cdr:nvSpPr>
        <cdr:cNvPr id="5" name="TextBox 1">
          <a:extLst xmlns:a="http://schemas.openxmlformats.org/drawingml/2006/main">
            <a:ext uri="{FF2B5EF4-FFF2-40B4-BE49-F238E27FC236}">
              <a16:creationId xmlns:a16="http://schemas.microsoft.com/office/drawing/2014/main" id="{54016464-BB47-428F-B85E-5824A4654535}"/>
            </a:ext>
          </a:extLst>
        </cdr:cNvPr>
        <cdr:cNvSpPr txBox="1"/>
      </cdr:nvSpPr>
      <cdr:spPr>
        <a:xfrm xmlns:a="http://schemas.openxmlformats.org/drawingml/2006/main" rot="5400000">
          <a:off x="1422728" y="888994"/>
          <a:ext cx="1181112" cy="965212"/>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Reinnoire</a:t>
          </a:r>
        </a:p>
      </cdr:txBody>
    </cdr:sp>
  </cdr:relSizeAnchor>
  <cdr:relSizeAnchor xmlns:cdr="http://schemas.openxmlformats.org/drawingml/2006/chartDrawing">
    <cdr:from>
      <cdr:x>0.22198</cdr:x>
      <cdr:y>0.85739</cdr:y>
    </cdr:from>
    <cdr:to>
      <cdr:x>0.32294</cdr:x>
      <cdr:y>0.98298</cdr:y>
    </cdr:to>
    <cdr:pic>
      <cdr:nvPicPr>
        <cdr:cNvPr id="7" name="Picture 6">
          <a:extLst xmlns:a="http://schemas.openxmlformats.org/drawingml/2006/main">
            <a:ext uri="{FF2B5EF4-FFF2-40B4-BE49-F238E27FC236}">
              <a16:creationId xmlns:a16="http://schemas.microsoft.com/office/drawing/2014/main" id="{3BD0ABA3-8292-44E9-B927-58F7A7E2636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489215" y="2351979"/>
          <a:ext cx="677334" cy="344534"/>
        </a:xfrm>
        <a:prstGeom xmlns:a="http://schemas.openxmlformats.org/drawingml/2006/main" prst="rect">
          <a:avLst/>
        </a:prstGeom>
        <a:solidFill xmlns:a="http://schemas.openxmlformats.org/drawingml/2006/main">
          <a:schemeClr val="bg1"/>
        </a:solidFill>
      </cdr:spPr>
    </cdr:pic>
  </cdr:relSizeAnchor>
  <cdr:relSizeAnchor xmlns:cdr="http://schemas.openxmlformats.org/drawingml/2006/chartDrawing">
    <cdr:from>
      <cdr:x>0.33415</cdr:x>
      <cdr:y>0.40107</cdr:y>
    </cdr:from>
    <cdr:to>
      <cdr:x>0.46182</cdr:x>
      <cdr:y>0.53987</cdr:y>
    </cdr:to>
    <cdr:sp macro="" textlink="">
      <cdr:nvSpPr>
        <cdr:cNvPr id="10" name="TextBox 9">
          <a:extLst xmlns:a="http://schemas.openxmlformats.org/drawingml/2006/main">
            <a:ext uri="{FF2B5EF4-FFF2-40B4-BE49-F238E27FC236}">
              <a16:creationId xmlns:a16="http://schemas.microsoft.com/office/drawing/2014/main" id="{439DFF43-1D54-40A6-8E10-B1C5B87C240D}"/>
            </a:ext>
          </a:extLst>
        </cdr:cNvPr>
        <cdr:cNvSpPr txBox="1"/>
      </cdr:nvSpPr>
      <cdr:spPr>
        <a:xfrm xmlns:a="http://schemas.openxmlformats.org/drawingml/2006/main">
          <a:off x="2241814" y="1100218"/>
          <a:ext cx="856527" cy="3807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t>R</a:t>
          </a:r>
          <a:r>
            <a:rPr lang="en-US" sz="1100"/>
            <a:t>elocare</a:t>
          </a:r>
        </a:p>
      </cdr:txBody>
    </cdr:sp>
  </cdr:relSizeAnchor>
  <cdr:relSizeAnchor xmlns:cdr="http://schemas.openxmlformats.org/drawingml/2006/chartDrawing">
    <cdr:from>
      <cdr:x>0.4389</cdr:x>
      <cdr:y>0.4306</cdr:y>
    </cdr:from>
    <cdr:to>
      <cdr:x>0.56658</cdr:x>
      <cdr:y>0.5694</cdr:y>
    </cdr:to>
    <cdr:sp macro="" textlink="">
      <cdr:nvSpPr>
        <cdr:cNvPr id="11" name="TextBox 1">
          <a:extLst xmlns:a="http://schemas.openxmlformats.org/drawingml/2006/main">
            <a:ext uri="{FF2B5EF4-FFF2-40B4-BE49-F238E27FC236}">
              <a16:creationId xmlns:a16="http://schemas.microsoft.com/office/drawing/2014/main" id="{E624BEED-85E2-492F-9F15-C4DAE0980C2E}"/>
            </a:ext>
          </a:extLst>
        </cdr:cNvPr>
        <cdr:cNvSpPr txBox="1"/>
      </cdr:nvSpPr>
      <cdr:spPr>
        <a:xfrm xmlns:a="http://schemas.openxmlformats.org/drawingml/2006/main">
          <a:off x="2944547" y="1181219"/>
          <a:ext cx="856567" cy="38076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Relocare</a:t>
          </a:r>
        </a:p>
      </cdr:txBody>
    </cdr:sp>
  </cdr:relSizeAnchor>
  <cdr:relSizeAnchor xmlns:cdr="http://schemas.openxmlformats.org/drawingml/2006/chartDrawing">
    <cdr:from>
      <cdr:x>0.56348</cdr:x>
      <cdr:y>0.50928</cdr:y>
    </cdr:from>
    <cdr:to>
      <cdr:x>0.70735</cdr:x>
      <cdr:y>0.93984</cdr:y>
    </cdr:to>
    <cdr:sp macro="" textlink="">
      <cdr:nvSpPr>
        <cdr:cNvPr id="12" name="TextBox 1">
          <a:extLst xmlns:a="http://schemas.openxmlformats.org/drawingml/2006/main">
            <a:ext uri="{FF2B5EF4-FFF2-40B4-BE49-F238E27FC236}">
              <a16:creationId xmlns:a16="http://schemas.microsoft.com/office/drawing/2014/main" id="{0D542289-D568-42F7-B7A0-FE001F8CD9FB}"/>
            </a:ext>
          </a:extLst>
        </cdr:cNvPr>
        <cdr:cNvSpPr txBox="1"/>
      </cdr:nvSpPr>
      <cdr:spPr>
        <a:xfrm xmlns:a="http://schemas.openxmlformats.org/drawingml/2006/main" rot="5400000">
          <a:off x="3672369" y="1505009"/>
          <a:ext cx="1181112" cy="965212"/>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Reinnoire</a:t>
          </a:r>
        </a:p>
      </cdr:txBody>
    </cdr:sp>
  </cdr:relSizeAnchor>
  <cdr:relSizeAnchor xmlns:cdr="http://schemas.openxmlformats.org/drawingml/2006/chartDrawing">
    <cdr:from>
      <cdr:x>0.66178</cdr:x>
      <cdr:y>0.52313</cdr:y>
    </cdr:from>
    <cdr:to>
      <cdr:x>0.80565</cdr:x>
      <cdr:y>0.95369</cdr:y>
    </cdr:to>
    <cdr:sp macro="" textlink="">
      <cdr:nvSpPr>
        <cdr:cNvPr id="13" name="TextBox 1">
          <a:extLst xmlns:a="http://schemas.openxmlformats.org/drawingml/2006/main">
            <a:ext uri="{FF2B5EF4-FFF2-40B4-BE49-F238E27FC236}">
              <a16:creationId xmlns:a16="http://schemas.microsoft.com/office/drawing/2014/main" id="{F0C7246C-EC35-49CF-AB70-8D3997EA2B35}"/>
            </a:ext>
          </a:extLst>
        </cdr:cNvPr>
        <cdr:cNvSpPr txBox="1"/>
      </cdr:nvSpPr>
      <cdr:spPr>
        <a:xfrm xmlns:a="http://schemas.openxmlformats.org/drawingml/2006/main" rot="5400000">
          <a:off x="4331895" y="1542992"/>
          <a:ext cx="1181112" cy="965212"/>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Reinnoire</a:t>
          </a:r>
        </a:p>
      </cdr:txBody>
    </cdr:sp>
  </cdr:relSizeAnchor>
  <cdr:relSizeAnchor xmlns:cdr="http://schemas.openxmlformats.org/drawingml/2006/chartDrawing">
    <cdr:from>
      <cdr:x>0.77141</cdr:x>
      <cdr:y>0.533</cdr:y>
    </cdr:from>
    <cdr:to>
      <cdr:x>0.91528</cdr:x>
      <cdr:y>0.96356</cdr:y>
    </cdr:to>
    <cdr:sp macro="" textlink="">
      <cdr:nvSpPr>
        <cdr:cNvPr id="18" name="TextBox 1">
          <a:extLst xmlns:a="http://schemas.openxmlformats.org/drawingml/2006/main">
            <a:ext uri="{FF2B5EF4-FFF2-40B4-BE49-F238E27FC236}">
              <a16:creationId xmlns:a16="http://schemas.microsoft.com/office/drawing/2014/main" id="{F0C7246C-EC35-49CF-AB70-8D3997EA2B35}"/>
            </a:ext>
          </a:extLst>
        </cdr:cNvPr>
        <cdr:cNvSpPr txBox="1"/>
      </cdr:nvSpPr>
      <cdr:spPr>
        <a:xfrm xmlns:a="http://schemas.openxmlformats.org/drawingml/2006/main" rot="5400000">
          <a:off x="5067357" y="1570070"/>
          <a:ext cx="1181112" cy="965212"/>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Reinnoire</a:t>
          </a:r>
        </a:p>
      </cdr:txBody>
    </cdr:sp>
  </cdr:relSizeAnchor>
  <cdr:relSizeAnchor xmlns:cdr="http://schemas.openxmlformats.org/drawingml/2006/chartDrawing">
    <cdr:from>
      <cdr:x>0.85613</cdr:x>
      <cdr:y>0.533</cdr:y>
    </cdr:from>
    <cdr:to>
      <cdr:x>1</cdr:x>
      <cdr:y>0.96356</cdr:y>
    </cdr:to>
    <cdr:sp macro="" textlink="">
      <cdr:nvSpPr>
        <cdr:cNvPr id="19" name="TextBox 1">
          <a:extLst xmlns:a="http://schemas.openxmlformats.org/drawingml/2006/main">
            <a:ext uri="{FF2B5EF4-FFF2-40B4-BE49-F238E27FC236}">
              <a16:creationId xmlns:a16="http://schemas.microsoft.com/office/drawing/2014/main" id="{F0C7246C-EC35-49CF-AB70-8D3997EA2B35}"/>
            </a:ext>
          </a:extLst>
        </cdr:cNvPr>
        <cdr:cNvSpPr txBox="1"/>
      </cdr:nvSpPr>
      <cdr:spPr>
        <a:xfrm xmlns:a="http://schemas.openxmlformats.org/drawingml/2006/main" rot="5400000">
          <a:off x="5635753" y="1570070"/>
          <a:ext cx="1181112" cy="965212"/>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Reinnoire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4C6028-B780-4A9A-8E34-1F1C8A47AC1C}" type="datetimeFigureOut">
              <a:rPr lang="en-US" smtClean="0"/>
              <a:t>4/13/2021</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04020E-A609-4FE9-AC4E-07F91A646346}" type="slidenum">
              <a:rPr lang="en-US" smtClean="0"/>
              <a:t>‹#›</a:t>
            </a:fld>
            <a:endParaRPr lang="en-US"/>
          </a:p>
        </p:txBody>
      </p:sp>
    </p:spTree>
    <p:extLst>
      <p:ext uri="{BB962C8B-B14F-4D97-AF65-F5344CB8AC3E}">
        <p14:creationId xmlns:p14="http://schemas.microsoft.com/office/powerpoint/2010/main" val="3447719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04020E-A609-4FE9-AC4E-07F91A646346}" type="slidenum">
              <a:rPr lang="en-US" smtClean="0"/>
              <a:t>1</a:t>
            </a:fld>
            <a:endParaRPr lang="en-US"/>
          </a:p>
        </p:txBody>
      </p:sp>
    </p:spTree>
    <p:extLst>
      <p:ext uri="{BB962C8B-B14F-4D97-AF65-F5344CB8AC3E}">
        <p14:creationId xmlns:p14="http://schemas.microsoft.com/office/powerpoint/2010/main" val="1893945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7F3840-984F-4A60-B505-2BCB51904526}"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54CB8-B3AD-4900-9F9D-D8F0F74E83B5}" type="slidenum">
              <a:rPr lang="en-US" smtClean="0"/>
              <a:t>‹#›</a:t>
            </a:fld>
            <a:endParaRPr lang="en-US"/>
          </a:p>
        </p:txBody>
      </p:sp>
    </p:spTree>
    <p:extLst>
      <p:ext uri="{BB962C8B-B14F-4D97-AF65-F5344CB8AC3E}">
        <p14:creationId xmlns:p14="http://schemas.microsoft.com/office/powerpoint/2010/main" val="459395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F3840-984F-4A60-B505-2BCB51904526}"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54CB8-B3AD-4900-9F9D-D8F0F74E83B5}" type="slidenum">
              <a:rPr lang="en-US" smtClean="0"/>
              <a:t>‹#›</a:t>
            </a:fld>
            <a:endParaRPr lang="en-US"/>
          </a:p>
        </p:txBody>
      </p:sp>
    </p:spTree>
    <p:extLst>
      <p:ext uri="{BB962C8B-B14F-4D97-AF65-F5344CB8AC3E}">
        <p14:creationId xmlns:p14="http://schemas.microsoft.com/office/powerpoint/2010/main" val="3415235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F3840-984F-4A60-B505-2BCB51904526}"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54CB8-B3AD-4900-9F9D-D8F0F74E83B5}" type="slidenum">
              <a:rPr lang="en-US" smtClean="0"/>
              <a:t>‹#›</a:t>
            </a:fld>
            <a:endParaRPr lang="en-US"/>
          </a:p>
        </p:txBody>
      </p:sp>
    </p:spTree>
    <p:extLst>
      <p:ext uri="{BB962C8B-B14F-4D97-AF65-F5344CB8AC3E}">
        <p14:creationId xmlns:p14="http://schemas.microsoft.com/office/powerpoint/2010/main" val="2043150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F3840-984F-4A60-B505-2BCB51904526}"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54CB8-B3AD-4900-9F9D-D8F0F74E83B5}" type="slidenum">
              <a:rPr lang="en-US" smtClean="0"/>
              <a:t>‹#›</a:t>
            </a:fld>
            <a:endParaRPr lang="en-US"/>
          </a:p>
        </p:txBody>
      </p:sp>
    </p:spTree>
    <p:extLst>
      <p:ext uri="{BB962C8B-B14F-4D97-AF65-F5344CB8AC3E}">
        <p14:creationId xmlns:p14="http://schemas.microsoft.com/office/powerpoint/2010/main" val="234133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7F3840-984F-4A60-B505-2BCB51904526}"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54CB8-B3AD-4900-9F9D-D8F0F74E83B5}" type="slidenum">
              <a:rPr lang="en-US" smtClean="0"/>
              <a:t>‹#›</a:t>
            </a:fld>
            <a:endParaRPr lang="en-US"/>
          </a:p>
        </p:txBody>
      </p:sp>
    </p:spTree>
    <p:extLst>
      <p:ext uri="{BB962C8B-B14F-4D97-AF65-F5344CB8AC3E}">
        <p14:creationId xmlns:p14="http://schemas.microsoft.com/office/powerpoint/2010/main" val="326420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7F3840-984F-4A60-B505-2BCB51904526}" type="datetimeFigureOut">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54CB8-B3AD-4900-9F9D-D8F0F74E83B5}" type="slidenum">
              <a:rPr lang="en-US" smtClean="0"/>
              <a:t>‹#›</a:t>
            </a:fld>
            <a:endParaRPr lang="en-US"/>
          </a:p>
        </p:txBody>
      </p:sp>
    </p:spTree>
    <p:extLst>
      <p:ext uri="{BB962C8B-B14F-4D97-AF65-F5344CB8AC3E}">
        <p14:creationId xmlns:p14="http://schemas.microsoft.com/office/powerpoint/2010/main" val="1890202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7F3840-984F-4A60-B505-2BCB51904526}" type="datetimeFigureOut">
              <a:rPr lang="en-US" smtClean="0"/>
              <a:t>4/13/2021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054CB8-B3AD-4900-9F9D-D8F0F74E83B5}" type="slidenum">
              <a:rPr lang="en-US" smtClean="0"/>
              <a:t>‹#›</a:t>
            </a:fld>
            <a:endParaRPr lang="en-US"/>
          </a:p>
        </p:txBody>
      </p:sp>
    </p:spTree>
    <p:extLst>
      <p:ext uri="{BB962C8B-B14F-4D97-AF65-F5344CB8AC3E}">
        <p14:creationId xmlns:p14="http://schemas.microsoft.com/office/powerpoint/2010/main" val="54348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7F3840-984F-4A60-B505-2BCB51904526}" type="datetimeFigureOut">
              <a:rPr lang="en-US" smtClean="0"/>
              <a:t>4/13/2021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54CB8-B3AD-4900-9F9D-D8F0F74E83B5}" type="slidenum">
              <a:rPr lang="en-US" smtClean="0"/>
              <a:t>‹#›</a:t>
            </a:fld>
            <a:endParaRPr lang="en-US"/>
          </a:p>
        </p:txBody>
      </p:sp>
    </p:spTree>
    <p:extLst>
      <p:ext uri="{BB962C8B-B14F-4D97-AF65-F5344CB8AC3E}">
        <p14:creationId xmlns:p14="http://schemas.microsoft.com/office/powerpoint/2010/main" val="1510585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F3840-984F-4A60-B505-2BCB51904526}" type="datetimeFigureOut">
              <a:rPr lang="en-US" smtClean="0"/>
              <a:t>4/13/2021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054CB8-B3AD-4900-9F9D-D8F0F74E83B5}" type="slidenum">
              <a:rPr lang="en-US" smtClean="0"/>
              <a:t>‹#›</a:t>
            </a:fld>
            <a:endParaRPr lang="en-US"/>
          </a:p>
        </p:txBody>
      </p:sp>
    </p:spTree>
    <p:extLst>
      <p:ext uri="{BB962C8B-B14F-4D97-AF65-F5344CB8AC3E}">
        <p14:creationId xmlns:p14="http://schemas.microsoft.com/office/powerpoint/2010/main" val="506437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57F3840-984F-4A60-B505-2BCB51904526}" type="datetimeFigureOut">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54CB8-B3AD-4900-9F9D-D8F0F74E83B5}" type="slidenum">
              <a:rPr lang="en-US" smtClean="0"/>
              <a:t>‹#›</a:t>
            </a:fld>
            <a:endParaRPr lang="en-US"/>
          </a:p>
        </p:txBody>
      </p:sp>
    </p:spTree>
    <p:extLst>
      <p:ext uri="{BB962C8B-B14F-4D97-AF65-F5344CB8AC3E}">
        <p14:creationId xmlns:p14="http://schemas.microsoft.com/office/powerpoint/2010/main" val="2269177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57F3840-984F-4A60-B505-2BCB51904526}" type="datetimeFigureOut">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54CB8-B3AD-4900-9F9D-D8F0F74E83B5}" type="slidenum">
              <a:rPr lang="en-US" smtClean="0"/>
              <a:t>‹#›</a:t>
            </a:fld>
            <a:endParaRPr lang="en-US"/>
          </a:p>
        </p:txBody>
      </p:sp>
    </p:spTree>
    <p:extLst>
      <p:ext uri="{BB962C8B-B14F-4D97-AF65-F5344CB8AC3E}">
        <p14:creationId xmlns:p14="http://schemas.microsoft.com/office/powerpoint/2010/main" val="2344306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57F3840-984F-4A60-B505-2BCB51904526}" type="datetimeFigureOut">
              <a:rPr lang="en-US" smtClean="0"/>
              <a:t>4/13/2021</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D054CB8-B3AD-4900-9F9D-D8F0F74E83B5}" type="slidenum">
              <a:rPr lang="en-US" smtClean="0"/>
              <a:t>‹#›</a:t>
            </a:fld>
            <a:endParaRPr lang="en-US"/>
          </a:p>
        </p:txBody>
      </p:sp>
    </p:spTree>
    <p:extLst>
      <p:ext uri="{BB962C8B-B14F-4D97-AF65-F5344CB8AC3E}">
        <p14:creationId xmlns:p14="http://schemas.microsoft.com/office/powerpoint/2010/main" val="10692872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hart" Target="../charts/chart4.xml"/><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chart" Target="../charts/chart5.xm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microsoft.com/office/2014/relationships/chartEx" Target="../charts/chartEx1.xml"/><Relationship Id="rId7" Type="http://schemas.openxmlformats.org/officeDocument/2006/relationships/image" Target="../media/image17.png"/><Relationship Id="rId12" Type="http://schemas.openxmlformats.org/officeDocument/2006/relationships/image" Target="../media/image22.jpeg"/><Relationship Id="rId17" Type="http://schemas.openxmlformats.org/officeDocument/2006/relationships/chart" Target="../charts/chart7.xml"/><Relationship Id="rId2" Type="http://schemas.openxmlformats.org/officeDocument/2006/relationships/image" Target="../media/image3.png"/><Relationship Id="rId16" Type="http://schemas.openxmlformats.org/officeDocument/2006/relationships/chart" Target="../charts/chart6.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jpeg"/><Relationship Id="rId15" Type="http://schemas.openxmlformats.org/officeDocument/2006/relationships/image" Target="../media/image25.jpeg"/><Relationship Id="rId10" Type="http://schemas.openxmlformats.org/officeDocument/2006/relationships/image" Target="../media/image20.jpe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9BBDE6-060E-4818-91B0-378A8C2D52F5}"/>
              </a:ext>
            </a:extLst>
          </p:cNvPr>
          <p:cNvSpPr/>
          <p:nvPr/>
        </p:nvSpPr>
        <p:spPr>
          <a:xfrm>
            <a:off x="6526023" y="-2130513"/>
            <a:ext cx="6507480" cy="126492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044668A-08BF-4858-A521-964C119344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80407"/>
            <a:ext cx="2030223" cy="1042027"/>
          </a:xfrm>
          <a:prstGeom prst="rect">
            <a:avLst/>
          </a:prstGeom>
        </p:spPr>
      </p:pic>
      <p:pic>
        <p:nvPicPr>
          <p:cNvPr id="1028" name="Picture 4" descr="Image result for magnifier icon">
            <a:extLst>
              <a:ext uri="{FF2B5EF4-FFF2-40B4-BE49-F238E27FC236}">
                <a16:creationId xmlns:a16="http://schemas.microsoft.com/office/drawing/2014/main" id="{5C151C44-AA08-4565-A13C-6AAB1593803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82037" y="474248"/>
            <a:ext cx="173621" cy="1736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CF1981C-4855-4E85-A095-99D43F070190}"/>
              </a:ext>
            </a:extLst>
          </p:cNvPr>
          <p:cNvSpPr txBox="1"/>
          <p:nvPr/>
        </p:nvSpPr>
        <p:spPr>
          <a:xfrm>
            <a:off x="1910715" y="4537501"/>
            <a:ext cx="3713471" cy="830997"/>
          </a:xfrm>
          <a:prstGeom prst="rect">
            <a:avLst/>
          </a:prstGeom>
          <a:noFill/>
        </p:spPr>
        <p:txBody>
          <a:bodyPr wrap="square" rtlCol="0">
            <a:spAutoFit/>
          </a:bodyPr>
          <a:lstStyle/>
          <a:p>
            <a:pPr algn="ctr"/>
            <a:r>
              <a:rPr lang="en-US" sz="2400">
                <a:latin typeface="Quark" panose="02000000000000000000" pitchFamily="50" charset="-34"/>
                <a:cs typeface="Quark" panose="02000000000000000000" pitchFamily="50" charset="-34"/>
              </a:rPr>
              <a:t>Piata imobiliara din Romania</a:t>
            </a:r>
          </a:p>
          <a:p>
            <a:pPr algn="ctr"/>
            <a:r>
              <a:rPr lang="en-US" sz="2400">
                <a:latin typeface="Quark" panose="02000000000000000000" pitchFamily="50" charset="-34"/>
                <a:cs typeface="Quark" panose="02000000000000000000" pitchFamily="50" charset="-34"/>
              </a:rPr>
              <a:t>2020</a:t>
            </a:r>
          </a:p>
        </p:txBody>
      </p:sp>
    </p:spTree>
    <p:extLst>
      <p:ext uri="{BB962C8B-B14F-4D97-AF65-F5344CB8AC3E}">
        <p14:creationId xmlns:p14="http://schemas.microsoft.com/office/powerpoint/2010/main" val="2246203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DB58329-3AC8-4326-A959-CE9C47233DE0}"/>
              </a:ext>
            </a:extLst>
          </p:cNvPr>
          <p:cNvCxnSpPr>
            <a:cxnSpLocks/>
          </p:cNvCxnSpPr>
          <p:nvPr/>
        </p:nvCxnSpPr>
        <p:spPr>
          <a:xfrm>
            <a:off x="3362317" y="1506951"/>
            <a:ext cx="0" cy="7901817"/>
          </a:xfrm>
          <a:prstGeom prst="line">
            <a:avLst/>
          </a:prstGeom>
          <a:ln w="952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D42D099-CB53-4E4A-B538-1DF83423E65B}"/>
              </a:ext>
            </a:extLst>
          </p:cNvPr>
          <p:cNvSpPr txBox="1"/>
          <p:nvPr/>
        </p:nvSpPr>
        <p:spPr>
          <a:xfrm>
            <a:off x="201143" y="1006538"/>
            <a:ext cx="3101815" cy="9064020"/>
          </a:xfrm>
          <a:prstGeom prst="rect">
            <a:avLst/>
          </a:prstGeom>
          <a:noFill/>
        </p:spPr>
        <p:txBody>
          <a:bodyPr wrap="square" rtlCol="0">
            <a:spAutoFit/>
          </a:bodyPr>
          <a:lstStyle/>
          <a:p>
            <a:pPr algn="just"/>
            <a:r>
              <a:rPr lang="en-US" sz="1200">
                <a:solidFill>
                  <a:srgbClr val="C00000"/>
                </a:solidFill>
                <a:latin typeface="Quark" panose="02000000000000000000" pitchFamily="50" charset="-34"/>
                <a:ea typeface="MS PGothic" panose="020B0600070205080204" pitchFamily="34" charset="-128"/>
                <a:cs typeface="Times New Roman" panose="02020603050405020304" pitchFamily="18" charset="0"/>
              </a:rPr>
              <a:t>INCEPUT LENT, REVENIRE RAPIDA</a:t>
            </a:r>
          </a:p>
          <a:p>
            <a:pPr algn="just"/>
            <a:endParaRPr lang="en-US" sz="1000">
              <a:solidFill>
                <a:srgbClr val="C00000"/>
              </a:solidFill>
              <a:latin typeface="Quark" panose="02000000000000000000" pitchFamily="50" charset="-34"/>
              <a:cs typeface="Quark" panose="02000000000000000000" pitchFamily="50" charset="-34"/>
            </a:endParaRPr>
          </a:p>
          <a:p>
            <a:pPr algn="just"/>
            <a:r>
              <a:rPr lang="en-US" sz="1100">
                <a:latin typeface="Quark" panose="02000000000000000000" pitchFamily="50" charset="-34"/>
                <a:cs typeface="Quark" panose="02000000000000000000" pitchFamily="50" charset="-34"/>
              </a:rPr>
              <a:t>Cu o rata a inflatiei mai mica (de la 3,8% in decembrie 2019 la 2,1% la sfarsitul lui 2020) si o scadere a ratei dobanzii de referinta, dar si o crestere a ratei de schimb de 4,8371 RON/EUR, parcursul sectorului residential in 2020 a fost unul surprinzator. Debutul sau a fost similar cu cel al anilor anteriori dar instaurarea starii de urgenta in luna martie a dus la oprirea lucrarilor de constructie pentru proiectele aflate in desfasurare cat si la un sentiment de nesiguranta din partea clientilor in ceea ce priveste proiectele aflate in stadiu de planificare. Cu toate acestea, odata cu redeschiderea santierelor in luna mai, activitatea a fost reluata rapid si dezvoltatorii nu au aratat semne de retragere, niciunul din proiectele anuntate nefiind anulat. Avand in vedere circumstantele neprevazute, s-au inregistrat insa intarzieri in livrarea proiectelor. </a:t>
            </a:r>
          </a:p>
          <a:p>
            <a:pPr algn="just"/>
            <a:r>
              <a:rPr lang="en-US" sz="1100">
                <a:latin typeface="Quark" panose="02000000000000000000" pitchFamily="50" charset="-34"/>
                <a:cs typeface="Quark" panose="02000000000000000000" pitchFamily="50" charset="-34"/>
              </a:rPr>
              <a:t>In ultimul trimestru al anului sectorul residential a trecut printr-o revenire brusca, fapt ce a determinat o schimbare de perspectiva atat din partea dezvoltatorilor dar mai ales din cea a clientilor, care initial au abordat cu scepticism viitorul sectorului rezidential. Ultimul trimestru al anului a compensat activitatea scazuta din primele luni printr-o perspectiva optimista Venita atat din partea dezvoltatorilor dar mai ales din partea clientilor, care avusesera initial o viziune sceptica in ceea ce priveste viitorul pietei rezidentiale. Per ansamblu, sectorul residential s-a dovedit a fi mult mai stabil decat s-a anticipat si, neluand in considerare perioada starii de urgenta, 2020 a avut un parcurs similar cu cel din anii anteriori, cu o crestere rapida atat la nivelul cererii cat si al ofertei in ultimele 3 luni ale anului. Schimbarile recente in programul “Prima Casa” - redenumit “Noua Casa” – precum cresterea plafonului de garantare de la 70.000 la 140.000 lei si eliminarea unor conditii restrictive pentru clientii cu venituri medii si mari, au adus o noua perspectiva asupra succesului pietei rezidentiale in perioada care va urma. </a:t>
            </a:r>
          </a:p>
          <a:p>
            <a:pPr algn="just"/>
            <a:r>
              <a:rPr lang="en-US" sz="1100">
                <a:latin typeface="Quark" panose="02000000000000000000" pitchFamily="50" charset="-34"/>
                <a:cs typeface="Quark" panose="02000000000000000000" pitchFamily="50" charset="-34"/>
              </a:rPr>
              <a:t>Mult asteptata lege care prevedea scaderea nivelului TVA la 5% pentru locuinte noi in valoare de pana la 140.000 EUR, desi promulgata initial de oficialitati si menita sa fie pusa in vigoare incepand cu 1 ianuarie 2021, a fost ulterior amanita pentru 2022. In comparatie cu anul 2019, costurile cu materialele de constructie au crescut in medie cu 30% in 2020. In plus, majorarea salariului minim a cauzat o crestere de 25% a cheltuielilor cu personalul pentru dezvoltatori. Ambele aspect raman esentiale in scumpirile inregistrate pe piata rezidentiala. </a:t>
            </a:r>
          </a:p>
        </p:txBody>
      </p:sp>
      <p:cxnSp>
        <p:nvCxnSpPr>
          <p:cNvPr id="18" name="Straight Connector 17">
            <a:extLst>
              <a:ext uri="{FF2B5EF4-FFF2-40B4-BE49-F238E27FC236}">
                <a16:creationId xmlns:a16="http://schemas.microsoft.com/office/drawing/2014/main" id="{A834B096-7AA8-4496-9083-60E3628B6E62}"/>
              </a:ext>
            </a:extLst>
          </p:cNvPr>
          <p:cNvCxnSpPr>
            <a:cxnSpLocks/>
          </p:cNvCxnSpPr>
          <p:nvPr/>
        </p:nvCxnSpPr>
        <p:spPr>
          <a:xfrm>
            <a:off x="4756038" y="8694744"/>
            <a:ext cx="0" cy="6715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D4298F7-00B3-42FF-9598-B2AE19CF3933}"/>
              </a:ext>
            </a:extLst>
          </p:cNvPr>
          <p:cNvSpPr txBox="1"/>
          <p:nvPr/>
        </p:nvSpPr>
        <p:spPr>
          <a:xfrm>
            <a:off x="3401281" y="1006538"/>
            <a:ext cx="3307634" cy="3154710"/>
          </a:xfrm>
          <a:prstGeom prst="rect">
            <a:avLst/>
          </a:prstGeom>
          <a:noFill/>
        </p:spPr>
        <p:txBody>
          <a:bodyPr wrap="square" rtlCol="0">
            <a:spAutoFit/>
          </a:bodyPr>
          <a:lstStyle/>
          <a:p>
            <a:pPr algn="just"/>
            <a:r>
              <a:rPr lang="en-US" altLang="ro-RO" sz="1200">
                <a:solidFill>
                  <a:srgbClr val="C00000"/>
                </a:solidFill>
                <a:latin typeface="Quark" panose="02000000000000000000" pitchFamily="50" charset="-34"/>
                <a:ea typeface="MS PGothic" panose="020B0600070205080204" pitchFamily="34" charset="-128"/>
                <a:cs typeface="Times New Roman" panose="02020603050405020304" pitchFamily="18" charset="0"/>
              </a:rPr>
              <a:t>LIVRARI NEAFECTATE DE CONTEXTUL ACTUAL</a:t>
            </a:r>
          </a:p>
          <a:p>
            <a:pPr algn="just"/>
            <a:endParaRPr lang="en-US" altLang="ro-RO" sz="1100">
              <a:latin typeface="Quark" panose="02000000000000000000" pitchFamily="50" charset="-34"/>
              <a:cs typeface="Quark" panose="02000000000000000000" pitchFamily="50" charset="-34"/>
            </a:endParaRPr>
          </a:p>
          <a:p>
            <a:pPr algn="just"/>
            <a:r>
              <a:rPr lang="en-US" altLang="ro-RO" sz="1100">
                <a:latin typeface="Quark" panose="02000000000000000000" pitchFamily="50" charset="-34"/>
                <a:cs typeface="Quark" panose="02000000000000000000" pitchFamily="50" charset="-34"/>
              </a:rPr>
              <a:t>Conform datelor INS, in 2020 s-au livrat la nivel national 67.816 unitati locative, putin peste nivelul anului precedent. In Bucuresti si Ilfov au fost date in folosinta 20.800 noi unitati rezidentiale. Din punct de vedere al preturilor, zonele cele mai accesibile raman sudul si vestul capitalei in timp ce zone precum Primaverii/Floreasca/Aviatiei au continuat sa se diferentieze ca destinatii rezidentiale de lux, iar zona de nord ca piata pentru clientii cu venituri medii spre mari. </a:t>
            </a:r>
          </a:p>
          <a:p>
            <a:pPr algn="just"/>
            <a:r>
              <a:rPr lang="en-US" altLang="ro-RO" sz="1100">
                <a:latin typeface="Quark" panose="02000000000000000000" pitchFamily="50" charset="-34"/>
                <a:cs typeface="Quark" panose="02000000000000000000" pitchFamily="50" charset="-34"/>
              </a:rPr>
              <a:t>In 2020 s-au emis 4.372 autorizatii de construire in Bucuresti si Ilfoc, o scadere de 3% fata de anul precedent. Aceeasi usoara scadere s-a inregostrat si la nivel national, cu un total de 41.395 de autorizatii de construire emise in 2020. </a:t>
            </a:r>
          </a:p>
          <a:p>
            <a:pPr algn="just"/>
            <a:r>
              <a:rPr lang="en-US" altLang="ro-RO" sz="1100">
                <a:latin typeface="Quark" panose="02000000000000000000" pitchFamily="50" charset="-34"/>
                <a:cs typeface="Quark" panose="02000000000000000000" pitchFamily="50" charset="-34"/>
              </a:rPr>
              <a:t>Pentru 2021, in jur de 180 noi ansambluri rezidentiale sunt planificate pentru livrare in Bucuresti si Ilfov. </a:t>
            </a:r>
            <a:endParaRPr lang="en-US" altLang="ro-RO" sz="1100">
              <a:solidFill>
                <a:srgbClr val="C00000"/>
              </a:solidFill>
              <a:latin typeface="Arial" panose="020B0604020202020204" pitchFamily="34" charset="0"/>
              <a:cs typeface="Arial" panose="020B0604020202020204" pitchFamily="34" charset="0"/>
            </a:endParaRPr>
          </a:p>
        </p:txBody>
      </p:sp>
      <p:graphicFrame>
        <p:nvGraphicFramePr>
          <p:cNvPr id="12" name="Table 11">
            <a:extLst>
              <a:ext uri="{FF2B5EF4-FFF2-40B4-BE49-F238E27FC236}">
                <a16:creationId xmlns:a16="http://schemas.microsoft.com/office/drawing/2014/main" id="{CE12DDB7-18C4-4637-95D1-9DA8C38D904E}"/>
              </a:ext>
            </a:extLst>
          </p:cNvPr>
          <p:cNvGraphicFramePr>
            <a:graphicFrameLocks noGrp="1"/>
          </p:cNvGraphicFramePr>
          <p:nvPr>
            <p:extLst>
              <p:ext uri="{D42A27DB-BD31-4B8C-83A1-F6EECF244321}">
                <p14:modId xmlns:p14="http://schemas.microsoft.com/office/powerpoint/2010/main" val="1155816915"/>
              </p:ext>
            </p:extLst>
          </p:nvPr>
        </p:nvGraphicFramePr>
        <p:xfrm>
          <a:off x="3695379" y="4336032"/>
          <a:ext cx="3022768" cy="1791171"/>
        </p:xfrm>
        <a:graphic>
          <a:graphicData uri="http://schemas.openxmlformats.org/drawingml/2006/table">
            <a:tbl>
              <a:tblPr>
                <a:tableStyleId>{E929F9F4-4A8F-4326-A1B4-22849713DDAB}</a:tableStyleId>
              </a:tblPr>
              <a:tblGrid>
                <a:gridCol w="1453174">
                  <a:extLst>
                    <a:ext uri="{9D8B030D-6E8A-4147-A177-3AD203B41FA5}">
                      <a16:colId xmlns:a16="http://schemas.microsoft.com/office/drawing/2014/main" val="1785518227"/>
                    </a:ext>
                  </a:extLst>
                </a:gridCol>
                <a:gridCol w="1569594">
                  <a:extLst>
                    <a:ext uri="{9D8B030D-6E8A-4147-A177-3AD203B41FA5}">
                      <a16:colId xmlns:a16="http://schemas.microsoft.com/office/drawing/2014/main" val="2088276258"/>
                    </a:ext>
                  </a:extLst>
                </a:gridCol>
              </a:tblGrid>
              <a:tr h="199019">
                <a:tc>
                  <a:txBody>
                    <a:bodyPr/>
                    <a:lstStyle/>
                    <a:p>
                      <a:pPr algn="l" fontAlgn="b"/>
                      <a:r>
                        <a:rPr lang="en-US" sz="1200" u="none" strike="noStrike">
                          <a:solidFill>
                            <a:schemeClr val="bg1"/>
                          </a:solidFill>
                          <a:effectLst/>
                          <a:latin typeface="Quark" panose="02000000000000000000" pitchFamily="50" charset="-34"/>
                          <a:cs typeface="Quark" panose="02000000000000000000" pitchFamily="50" charset="-34"/>
                        </a:rPr>
                        <a:t>Sector</a:t>
                      </a:r>
                      <a:endParaRPr lang="en-US" sz="1200" b="0" i="0" u="none" strike="noStrike">
                        <a:solidFill>
                          <a:schemeClr val="bg1"/>
                        </a:solidFill>
                        <a:effectLst/>
                        <a:latin typeface="Quark" panose="02000000000000000000" pitchFamily="50" charset="-34"/>
                        <a:cs typeface="Quark" panose="02000000000000000000" pitchFamily="50" charset="-34"/>
                      </a:endParaRPr>
                    </a:p>
                  </a:txBody>
                  <a:tcPr marL="7620" marR="7620" marT="7620" marB="0">
                    <a:solidFill>
                      <a:srgbClr val="0B1741"/>
                    </a:solidFill>
                  </a:tcPr>
                </a:tc>
                <a:tc>
                  <a:txBody>
                    <a:bodyPr/>
                    <a:lstStyle/>
                    <a:p>
                      <a:pPr algn="l" fontAlgn="b"/>
                      <a:r>
                        <a:rPr lang="en-US" sz="1200" u="none" strike="noStrike">
                          <a:solidFill>
                            <a:schemeClr val="bg1"/>
                          </a:solidFill>
                          <a:effectLst/>
                          <a:latin typeface="Quark" panose="02000000000000000000" pitchFamily="50" charset="-34"/>
                          <a:cs typeface="Quark" panose="02000000000000000000" pitchFamily="50" charset="-34"/>
                        </a:rPr>
                        <a:t>Nr. proiecte</a:t>
                      </a:r>
                      <a:endParaRPr lang="en-US" sz="1200" b="0" i="0" u="none" strike="noStrike">
                        <a:solidFill>
                          <a:schemeClr val="bg1"/>
                        </a:solidFill>
                        <a:effectLst/>
                        <a:latin typeface="Quark" panose="02000000000000000000" pitchFamily="50" charset="-34"/>
                        <a:cs typeface="Quark" panose="02000000000000000000" pitchFamily="50" charset="-34"/>
                      </a:endParaRPr>
                    </a:p>
                  </a:txBody>
                  <a:tcPr marL="7620" marR="7620" marT="7620" marB="0" anchor="b">
                    <a:solidFill>
                      <a:srgbClr val="0B1741"/>
                    </a:solidFill>
                  </a:tcPr>
                </a:tc>
                <a:extLst>
                  <a:ext uri="{0D108BD9-81ED-4DB2-BD59-A6C34878D82A}">
                    <a16:rowId xmlns:a16="http://schemas.microsoft.com/office/drawing/2014/main" val="3571706423"/>
                  </a:ext>
                </a:extLst>
              </a:tr>
              <a:tr h="199019">
                <a:tc>
                  <a:txBody>
                    <a:bodyPr/>
                    <a:lstStyle/>
                    <a:p>
                      <a:pPr algn="l" fontAlgn="b"/>
                      <a:r>
                        <a:rPr lang="en-US" sz="1200" u="none" strike="noStrike">
                          <a:solidFill>
                            <a:schemeClr val="tx1">
                              <a:lumMod val="75000"/>
                              <a:lumOff val="25000"/>
                            </a:schemeClr>
                          </a:solidFill>
                          <a:effectLst/>
                          <a:latin typeface="Quark" panose="02000000000000000000" pitchFamily="50" charset="-34"/>
                          <a:cs typeface="Quark" panose="02000000000000000000" pitchFamily="50" charset="-34"/>
                        </a:rPr>
                        <a:t>Sector 1</a:t>
                      </a:r>
                      <a:endParaRPr lang="en-US" sz="1200" b="0" i="0" u="none" strike="noStrike">
                        <a:solidFill>
                          <a:schemeClr val="tx1">
                            <a:lumMod val="75000"/>
                            <a:lumOff val="25000"/>
                          </a:schemeClr>
                        </a:solidFill>
                        <a:effectLst/>
                        <a:latin typeface="Quark" panose="02000000000000000000" pitchFamily="50" charset="-34"/>
                        <a:cs typeface="Quark" panose="02000000000000000000" pitchFamily="50" charset="-34"/>
                      </a:endParaRPr>
                    </a:p>
                  </a:txBody>
                  <a:tcPr marL="7620" marR="7620" marT="7620" marB="0" anchor="b">
                    <a:solidFill>
                      <a:srgbClr val="E7E9E4"/>
                    </a:solidFill>
                  </a:tcPr>
                </a:tc>
                <a:tc>
                  <a:txBody>
                    <a:bodyPr/>
                    <a:lstStyle/>
                    <a:p>
                      <a:pPr algn="r" fontAlgn="b"/>
                      <a:r>
                        <a:rPr lang="en-US" sz="1200" u="none" strike="noStrike">
                          <a:solidFill>
                            <a:schemeClr val="tx1">
                              <a:lumMod val="75000"/>
                              <a:lumOff val="25000"/>
                            </a:schemeClr>
                          </a:solidFill>
                          <a:effectLst/>
                          <a:latin typeface="Quark" panose="02000000000000000000" pitchFamily="50" charset="-34"/>
                          <a:cs typeface="Quark" panose="02000000000000000000" pitchFamily="50" charset="-34"/>
                        </a:rPr>
                        <a:t>23</a:t>
                      </a:r>
                      <a:endParaRPr lang="en-US" sz="1200" b="0" i="0" u="none" strike="noStrike">
                        <a:solidFill>
                          <a:schemeClr val="tx1">
                            <a:lumMod val="75000"/>
                            <a:lumOff val="25000"/>
                          </a:schemeClr>
                        </a:solidFill>
                        <a:effectLst/>
                        <a:latin typeface="Quark" panose="02000000000000000000" pitchFamily="50" charset="-34"/>
                        <a:cs typeface="Quark" panose="02000000000000000000" pitchFamily="50" charset="-34"/>
                      </a:endParaRPr>
                    </a:p>
                  </a:txBody>
                  <a:tcPr marL="7620" marR="7620" marT="7620" marB="0" anchor="b">
                    <a:solidFill>
                      <a:srgbClr val="E7E9E4"/>
                    </a:solidFill>
                  </a:tcPr>
                </a:tc>
                <a:extLst>
                  <a:ext uri="{0D108BD9-81ED-4DB2-BD59-A6C34878D82A}">
                    <a16:rowId xmlns:a16="http://schemas.microsoft.com/office/drawing/2014/main" val="3554642521"/>
                  </a:ext>
                </a:extLst>
              </a:tr>
              <a:tr h="199019">
                <a:tc>
                  <a:txBody>
                    <a:bodyPr/>
                    <a:lstStyle/>
                    <a:p>
                      <a:pPr algn="l" fontAlgn="b"/>
                      <a:r>
                        <a:rPr lang="en-US" sz="1200" u="none" strike="noStrike">
                          <a:solidFill>
                            <a:schemeClr val="tx1">
                              <a:lumMod val="75000"/>
                              <a:lumOff val="25000"/>
                            </a:schemeClr>
                          </a:solidFill>
                          <a:effectLst/>
                          <a:latin typeface="Quark" panose="02000000000000000000" pitchFamily="50" charset="-34"/>
                          <a:cs typeface="Quark" panose="02000000000000000000" pitchFamily="50" charset="-34"/>
                        </a:rPr>
                        <a:t>Sector 2</a:t>
                      </a:r>
                      <a:endParaRPr lang="en-US" sz="1200" b="0" i="0" u="none" strike="noStrike">
                        <a:solidFill>
                          <a:schemeClr val="tx1">
                            <a:lumMod val="75000"/>
                            <a:lumOff val="25000"/>
                          </a:schemeClr>
                        </a:solidFill>
                        <a:effectLst/>
                        <a:latin typeface="Quark" panose="02000000000000000000" pitchFamily="50" charset="-34"/>
                        <a:cs typeface="Quark" panose="02000000000000000000" pitchFamily="50" charset="-34"/>
                      </a:endParaRPr>
                    </a:p>
                  </a:txBody>
                  <a:tcPr marL="7620" marR="7620" marT="7620" marB="0" anchor="b">
                    <a:solidFill>
                      <a:srgbClr val="E7E9E4"/>
                    </a:solidFill>
                  </a:tcPr>
                </a:tc>
                <a:tc>
                  <a:txBody>
                    <a:bodyPr/>
                    <a:lstStyle/>
                    <a:p>
                      <a:pPr algn="r" fontAlgn="b"/>
                      <a:r>
                        <a:rPr lang="en-US" sz="1200" u="none" strike="noStrike">
                          <a:solidFill>
                            <a:schemeClr val="tx1">
                              <a:lumMod val="75000"/>
                              <a:lumOff val="25000"/>
                            </a:schemeClr>
                          </a:solidFill>
                          <a:effectLst/>
                          <a:latin typeface="Quark" panose="02000000000000000000" pitchFamily="50" charset="-34"/>
                          <a:cs typeface="Quark" panose="02000000000000000000" pitchFamily="50" charset="-34"/>
                        </a:rPr>
                        <a:t>9</a:t>
                      </a:r>
                      <a:endParaRPr lang="en-US" sz="1200" b="0" i="0" u="none" strike="noStrike">
                        <a:solidFill>
                          <a:schemeClr val="tx1">
                            <a:lumMod val="75000"/>
                            <a:lumOff val="25000"/>
                          </a:schemeClr>
                        </a:solidFill>
                        <a:effectLst/>
                        <a:latin typeface="Quark" panose="02000000000000000000" pitchFamily="50" charset="-34"/>
                        <a:cs typeface="Quark" panose="02000000000000000000" pitchFamily="50" charset="-34"/>
                      </a:endParaRPr>
                    </a:p>
                  </a:txBody>
                  <a:tcPr marL="7620" marR="7620" marT="7620" marB="0" anchor="b">
                    <a:solidFill>
                      <a:srgbClr val="E7E9E4"/>
                    </a:solidFill>
                  </a:tcPr>
                </a:tc>
                <a:extLst>
                  <a:ext uri="{0D108BD9-81ED-4DB2-BD59-A6C34878D82A}">
                    <a16:rowId xmlns:a16="http://schemas.microsoft.com/office/drawing/2014/main" val="3928299378"/>
                  </a:ext>
                </a:extLst>
              </a:tr>
              <a:tr h="199019">
                <a:tc>
                  <a:txBody>
                    <a:bodyPr/>
                    <a:lstStyle/>
                    <a:p>
                      <a:pPr algn="l" fontAlgn="b"/>
                      <a:r>
                        <a:rPr lang="en-US" sz="1200" u="none" strike="noStrike">
                          <a:solidFill>
                            <a:schemeClr val="tx1">
                              <a:lumMod val="75000"/>
                              <a:lumOff val="25000"/>
                            </a:schemeClr>
                          </a:solidFill>
                          <a:effectLst/>
                          <a:latin typeface="Quark" panose="02000000000000000000" pitchFamily="50" charset="-34"/>
                          <a:cs typeface="Quark" panose="02000000000000000000" pitchFamily="50" charset="-34"/>
                        </a:rPr>
                        <a:t>Sector 3</a:t>
                      </a:r>
                      <a:endParaRPr lang="en-US" sz="1200" b="0" i="0" u="none" strike="noStrike">
                        <a:solidFill>
                          <a:schemeClr val="tx1">
                            <a:lumMod val="75000"/>
                            <a:lumOff val="25000"/>
                          </a:schemeClr>
                        </a:solidFill>
                        <a:effectLst/>
                        <a:latin typeface="Quark" panose="02000000000000000000" pitchFamily="50" charset="-34"/>
                        <a:cs typeface="Quark" panose="02000000000000000000" pitchFamily="50" charset="-34"/>
                      </a:endParaRPr>
                    </a:p>
                  </a:txBody>
                  <a:tcPr marL="7620" marR="7620" marT="7620" marB="0" anchor="b">
                    <a:solidFill>
                      <a:srgbClr val="E7E9E4"/>
                    </a:solidFill>
                  </a:tcPr>
                </a:tc>
                <a:tc>
                  <a:txBody>
                    <a:bodyPr/>
                    <a:lstStyle/>
                    <a:p>
                      <a:pPr algn="r" fontAlgn="b"/>
                      <a:r>
                        <a:rPr lang="en-US" sz="1200" u="none" strike="noStrike">
                          <a:solidFill>
                            <a:schemeClr val="tx1">
                              <a:lumMod val="75000"/>
                              <a:lumOff val="25000"/>
                            </a:schemeClr>
                          </a:solidFill>
                          <a:effectLst/>
                          <a:latin typeface="Quark" panose="02000000000000000000" pitchFamily="50" charset="-34"/>
                          <a:cs typeface="Quark" panose="02000000000000000000" pitchFamily="50" charset="-34"/>
                        </a:rPr>
                        <a:t>17</a:t>
                      </a:r>
                      <a:endParaRPr lang="en-US" sz="1200" b="0" i="0" u="none" strike="noStrike">
                        <a:solidFill>
                          <a:schemeClr val="tx1">
                            <a:lumMod val="75000"/>
                            <a:lumOff val="25000"/>
                          </a:schemeClr>
                        </a:solidFill>
                        <a:effectLst/>
                        <a:latin typeface="Quark" panose="02000000000000000000" pitchFamily="50" charset="-34"/>
                        <a:cs typeface="Quark" panose="02000000000000000000" pitchFamily="50" charset="-34"/>
                      </a:endParaRPr>
                    </a:p>
                  </a:txBody>
                  <a:tcPr marL="7620" marR="7620" marT="7620" marB="0" anchor="b">
                    <a:solidFill>
                      <a:srgbClr val="E7E9E4"/>
                    </a:solidFill>
                  </a:tcPr>
                </a:tc>
                <a:extLst>
                  <a:ext uri="{0D108BD9-81ED-4DB2-BD59-A6C34878D82A}">
                    <a16:rowId xmlns:a16="http://schemas.microsoft.com/office/drawing/2014/main" val="891614838"/>
                  </a:ext>
                </a:extLst>
              </a:tr>
              <a:tr h="199019">
                <a:tc>
                  <a:txBody>
                    <a:bodyPr/>
                    <a:lstStyle/>
                    <a:p>
                      <a:pPr algn="l" fontAlgn="b"/>
                      <a:r>
                        <a:rPr lang="en-US" sz="1200" u="none" strike="noStrike">
                          <a:solidFill>
                            <a:schemeClr val="tx1">
                              <a:lumMod val="75000"/>
                              <a:lumOff val="25000"/>
                            </a:schemeClr>
                          </a:solidFill>
                          <a:effectLst/>
                          <a:latin typeface="Quark" panose="02000000000000000000" pitchFamily="50" charset="-34"/>
                          <a:cs typeface="Quark" panose="02000000000000000000" pitchFamily="50" charset="-34"/>
                        </a:rPr>
                        <a:t>Sector 4</a:t>
                      </a:r>
                      <a:endParaRPr lang="en-US" sz="1200" b="0" i="0" u="none" strike="noStrike">
                        <a:solidFill>
                          <a:schemeClr val="tx1">
                            <a:lumMod val="75000"/>
                            <a:lumOff val="25000"/>
                          </a:schemeClr>
                        </a:solidFill>
                        <a:effectLst/>
                        <a:latin typeface="Quark" panose="02000000000000000000" pitchFamily="50" charset="-34"/>
                        <a:cs typeface="Quark" panose="02000000000000000000" pitchFamily="50" charset="-34"/>
                      </a:endParaRPr>
                    </a:p>
                  </a:txBody>
                  <a:tcPr marL="7620" marR="7620" marT="7620" marB="0" anchor="b">
                    <a:solidFill>
                      <a:srgbClr val="E7E9E4"/>
                    </a:solidFill>
                  </a:tcPr>
                </a:tc>
                <a:tc>
                  <a:txBody>
                    <a:bodyPr/>
                    <a:lstStyle/>
                    <a:p>
                      <a:pPr algn="r" fontAlgn="b"/>
                      <a:r>
                        <a:rPr lang="en-US" sz="1200" u="none" strike="noStrike">
                          <a:solidFill>
                            <a:schemeClr val="tx1">
                              <a:lumMod val="75000"/>
                              <a:lumOff val="25000"/>
                            </a:schemeClr>
                          </a:solidFill>
                          <a:effectLst/>
                          <a:latin typeface="Quark" panose="02000000000000000000" pitchFamily="50" charset="-34"/>
                          <a:cs typeface="Quark" panose="02000000000000000000" pitchFamily="50" charset="-34"/>
                        </a:rPr>
                        <a:t>15</a:t>
                      </a:r>
                      <a:endParaRPr lang="en-US" sz="1200" b="0" i="0" u="none" strike="noStrike">
                        <a:solidFill>
                          <a:schemeClr val="tx1">
                            <a:lumMod val="75000"/>
                            <a:lumOff val="25000"/>
                          </a:schemeClr>
                        </a:solidFill>
                        <a:effectLst/>
                        <a:latin typeface="Quark" panose="02000000000000000000" pitchFamily="50" charset="-34"/>
                        <a:cs typeface="Quark" panose="02000000000000000000" pitchFamily="50" charset="-34"/>
                      </a:endParaRPr>
                    </a:p>
                  </a:txBody>
                  <a:tcPr marL="7620" marR="7620" marT="7620" marB="0" anchor="b">
                    <a:solidFill>
                      <a:srgbClr val="E7E9E4"/>
                    </a:solidFill>
                  </a:tcPr>
                </a:tc>
                <a:extLst>
                  <a:ext uri="{0D108BD9-81ED-4DB2-BD59-A6C34878D82A}">
                    <a16:rowId xmlns:a16="http://schemas.microsoft.com/office/drawing/2014/main" val="1094124254"/>
                  </a:ext>
                </a:extLst>
              </a:tr>
              <a:tr h="199019">
                <a:tc>
                  <a:txBody>
                    <a:bodyPr/>
                    <a:lstStyle/>
                    <a:p>
                      <a:pPr algn="l" fontAlgn="b"/>
                      <a:r>
                        <a:rPr lang="en-US" sz="1200" u="none" strike="noStrike">
                          <a:solidFill>
                            <a:schemeClr val="tx1">
                              <a:lumMod val="75000"/>
                              <a:lumOff val="25000"/>
                            </a:schemeClr>
                          </a:solidFill>
                          <a:effectLst/>
                          <a:latin typeface="Quark" panose="02000000000000000000" pitchFamily="50" charset="-34"/>
                          <a:cs typeface="Quark" panose="02000000000000000000" pitchFamily="50" charset="-34"/>
                        </a:rPr>
                        <a:t>Sector 5</a:t>
                      </a:r>
                      <a:endParaRPr lang="en-US" sz="1200" b="0" i="0" u="none" strike="noStrike">
                        <a:solidFill>
                          <a:schemeClr val="tx1">
                            <a:lumMod val="75000"/>
                            <a:lumOff val="25000"/>
                          </a:schemeClr>
                        </a:solidFill>
                        <a:effectLst/>
                        <a:latin typeface="Quark" panose="02000000000000000000" pitchFamily="50" charset="-34"/>
                        <a:cs typeface="Quark" panose="02000000000000000000" pitchFamily="50" charset="-34"/>
                      </a:endParaRPr>
                    </a:p>
                  </a:txBody>
                  <a:tcPr marL="7620" marR="7620" marT="7620" marB="0" anchor="b">
                    <a:solidFill>
                      <a:srgbClr val="E7E9E4"/>
                    </a:solidFill>
                  </a:tcPr>
                </a:tc>
                <a:tc>
                  <a:txBody>
                    <a:bodyPr/>
                    <a:lstStyle/>
                    <a:p>
                      <a:pPr algn="r" fontAlgn="b"/>
                      <a:r>
                        <a:rPr lang="en-US" sz="1200" u="none" strike="noStrike">
                          <a:solidFill>
                            <a:schemeClr val="tx1">
                              <a:lumMod val="75000"/>
                              <a:lumOff val="25000"/>
                            </a:schemeClr>
                          </a:solidFill>
                          <a:effectLst/>
                          <a:latin typeface="Quark" panose="02000000000000000000" pitchFamily="50" charset="-34"/>
                          <a:cs typeface="Quark" panose="02000000000000000000" pitchFamily="50" charset="-34"/>
                        </a:rPr>
                        <a:t>6</a:t>
                      </a:r>
                      <a:endParaRPr lang="en-US" sz="1200" b="0" i="0" u="none" strike="noStrike">
                        <a:solidFill>
                          <a:schemeClr val="tx1">
                            <a:lumMod val="75000"/>
                            <a:lumOff val="25000"/>
                          </a:schemeClr>
                        </a:solidFill>
                        <a:effectLst/>
                        <a:latin typeface="Quark" panose="02000000000000000000" pitchFamily="50" charset="-34"/>
                        <a:cs typeface="Quark" panose="02000000000000000000" pitchFamily="50" charset="-34"/>
                      </a:endParaRPr>
                    </a:p>
                  </a:txBody>
                  <a:tcPr marL="7620" marR="7620" marT="7620" marB="0" anchor="b">
                    <a:solidFill>
                      <a:srgbClr val="E7E9E4"/>
                    </a:solidFill>
                  </a:tcPr>
                </a:tc>
                <a:extLst>
                  <a:ext uri="{0D108BD9-81ED-4DB2-BD59-A6C34878D82A}">
                    <a16:rowId xmlns:a16="http://schemas.microsoft.com/office/drawing/2014/main" val="2202566270"/>
                  </a:ext>
                </a:extLst>
              </a:tr>
              <a:tr h="199019">
                <a:tc>
                  <a:txBody>
                    <a:bodyPr/>
                    <a:lstStyle/>
                    <a:p>
                      <a:pPr algn="l" fontAlgn="b"/>
                      <a:r>
                        <a:rPr lang="en-US" sz="1200" u="none" strike="noStrike">
                          <a:solidFill>
                            <a:schemeClr val="tx1">
                              <a:lumMod val="75000"/>
                              <a:lumOff val="25000"/>
                            </a:schemeClr>
                          </a:solidFill>
                          <a:effectLst/>
                          <a:latin typeface="Quark" panose="02000000000000000000" pitchFamily="50" charset="-34"/>
                          <a:cs typeface="Quark" panose="02000000000000000000" pitchFamily="50" charset="-34"/>
                        </a:rPr>
                        <a:t>Sector 6</a:t>
                      </a:r>
                      <a:endParaRPr lang="en-US" sz="1200" b="0" i="0" u="none" strike="noStrike">
                        <a:solidFill>
                          <a:schemeClr val="tx1">
                            <a:lumMod val="75000"/>
                            <a:lumOff val="25000"/>
                          </a:schemeClr>
                        </a:solidFill>
                        <a:effectLst/>
                        <a:latin typeface="Quark" panose="02000000000000000000" pitchFamily="50" charset="-34"/>
                        <a:cs typeface="Quark" panose="02000000000000000000" pitchFamily="50" charset="-34"/>
                      </a:endParaRPr>
                    </a:p>
                  </a:txBody>
                  <a:tcPr marL="7620" marR="7620" marT="7620" marB="0" anchor="b">
                    <a:solidFill>
                      <a:srgbClr val="E7E9E4"/>
                    </a:solidFill>
                  </a:tcPr>
                </a:tc>
                <a:tc>
                  <a:txBody>
                    <a:bodyPr/>
                    <a:lstStyle/>
                    <a:p>
                      <a:pPr algn="r" fontAlgn="b"/>
                      <a:r>
                        <a:rPr lang="en-US" sz="1200" u="none" strike="noStrike">
                          <a:solidFill>
                            <a:schemeClr val="tx1">
                              <a:lumMod val="75000"/>
                              <a:lumOff val="25000"/>
                            </a:schemeClr>
                          </a:solidFill>
                          <a:effectLst/>
                          <a:latin typeface="Quark" panose="02000000000000000000" pitchFamily="50" charset="-34"/>
                          <a:cs typeface="Quark" panose="02000000000000000000" pitchFamily="50" charset="-34"/>
                        </a:rPr>
                        <a:t>16</a:t>
                      </a:r>
                      <a:endParaRPr lang="en-US" sz="1200" b="0" i="0" u="none" strike="noStrike">
                        <a:solidFill>
                          <a:schemeClr val="tx1">
                            <a:lumMod val="75000"/>
                            <a:lumOff val="25000"/>
                          </a:schemeClr>
                        </a:solidFill>
                        <a:effectLst/>
                        <a:latin typeface="Quark" panose="02000000000000000000" pitchFamily="50" charset="-34"/>
                        <a:cs typeface="Quark" panose="02000000000000000000" pitchFamily="50" charset="-34"/>
                      </a:endParaRPr>
                    </a:p>
                  </a:txBody>
                  <a:tcPr marL="7620" marR="7620" marT="7620" marB="0" anchor="b">
                    <a:solidFill>
                      <a:srgbClr val="E7E9E4"/>
                    </a:solidFill>
                  </a:tcPr>
                </a:tc>
                <a:extLst>
                  <a:ext uri="{0D108BD9-81ED-4DB2-BD59-A6C34878D82A}">
                    <a16:rowId xmlns:a16="http://schemas.microsoft.com/office/drawing/2014/main" val="4163573283"/>
                  </a:ext>
                </a:extLst>
              </a:tr>
              <a:tr h="199019">
                <a:tc>
                  <a:txBody>
                    <a:bodyPr/>
                    <a:lstStyle/>
                    <a:p>
                      <a:pPr algn="l" fontAlgn="b"/>
                      <a:r>
                        <a:rPr lang="en-US" sz="1200" u="none" strike="noStrike">
                          <a:solidFill>
                            <a:schemeClr val="tx1">
                              <a:lumMod val="75000"/>
                              <a:lumOff val="25000"/>
                            </a:schemeClr>
                          </a:solidFill>
                          <a:effectLst/>
                          <a:latin typeface="Quark" panose="02000000000000000000" pitchFamily="50" charset="-34"/>
                          <a:cs typeface="Quark" panose="02000000000000000000" pitchFamily="50" charset="-34"/>
                        </a:rPr>
                        <a:t>Ilfov</a:t>
                      </a:r>
                      <a:endParaRPr lang="en-US" sz="1200" b="0" i="0" u="none" strike="noStrike">
                        <a:solidFill>
                          <a:schemeClr val="tx1">
                            <a:lumMod val="75000"/>
                            <a:lumOff val="25000"/>
                          </a:schemeClr>
                        </a:solidFill>
                        <a:effectLst/>
                        <a:latin typeface="Quark" panose="02000000000000000000" pitchFamily="50" charset="-34"/>
                        <a:cs typeface="Quark" panose="02000000000000000000" pitchFamily="50" charset="-34"/>
                      </a:endParaRPr>
                    </a:p>
                  </a:txBody>
                  <a:tcPr marL="7620" marR="7620" marT="7620" marB="0" anchor="b">
                    <a:solidFill>
                      <a:srgbClr val="E7E9E4"/>
                    </a:solidFill>
                  </a:tcPr>
                </a:tc>
                <a:tc>
                  <a:txBody>
                    <a:bodyPr/>
                    <a:lstStyle/>
                    <a:p>
                      <a:pPr algn="r" fontAlgn="b"/>
                      <a:r>
                        <a:rPr lang="en-US" sz="1200" u="none" strike="noStrike">
                          <a:solidFill>
                            <a:schemeClr val="tx1">
                              <a:lumMod val="75000"/>
                              <a:lumOff val="25000"/>
                            </a:schemeClr>
                          </a:solidFill>
                          <a:effectLst/>
                          <a:latin typeface="Quark" panose="02000000000000000000" pitchFamily="50" charset="-34"/>
                          <a:cs typeface="Quark" panose="02000000000000000000" pitchFamily="50" charset="-34"/>
                        </a:rPr>
                        <a:t>53</a:t>
                      </a:r>
                      <a:endParaRPr lang="en-US" sz="1200" b="0" i="0" u="none" strike="noStrike">
                        <a:solidFill>
                          <a:schemeClr val="tx1">
                            <a:lumMod val="75000"/>
                            <a:lumOff val="25000"/>
                          </a:schemeClr>
                        </a:solidFill>
                        <a:effectLst/>
                        <a:latin typeface="Quark" panose="02000000000000000000" pitchFamily="50" charset="-34"/>
                        <a:cs typeface="Quark" panose="02000000000000000000" pitchFamily="50" charset="-34"/>
                      </a:endParaRPr>
                    </a:p>
                  </a:txBody>
                  <a:tcPr marL="7620" marR="7620" marT="7620" marB="0" anchor="b">
                    <a:solidFill>
                      <a:srgbClr val="E7E9E4"/>
                    </a:solidFill>
                  </a:tcPr>
                </a:tc>
                <a:extLst>
                  <a:ext uri="{0D108BD9-81ED-4DB2-BD59-A6C34878D82A}">
                    <a16:rowId xmlns:a16="http://schemas.microsoft.com/office/drawing/2014/main" val="3181966657"/>
                  </a:ext>
                </a:extLst>
              </a:tr>
              <a:tr h="199019">
                <a:tc>
                  <a:txBody>
                    <a:bodyPr/>
                    <a:lstStyle/>
                    <a:p>
                      <a:pPr algn="l" fontAlgn="b"/>
                      <a:r>
                        <a:rPr lang="en-US" sz="1200" b="1" u="none" strike="noStrike">
                          <a:solidFill>
                            <a:schemeClr val="tx1">
                              <a:lumMod val="75000"/>
                              <a:lumOff val="25000"/>
                            </a:schemeClr>
                          </a:solidFill>
                          <a:effectLst/>
                          <a:latin typeface="Quark" panose="02000000000000000000" pitchFamily="50" charset="-34"/>
                          <a:cs typeface="Quark" panose="02000000000000000000" pitchFamily="50" charset="-34"/>
                        </a:rPr>
                        <a:t>TOTAL</a:t>
                      </a:r>
                      <a:endParaRPr lang="en-US" sz="1200" b="1" i="0" u="none" strike="noStrike">
                        <a:solidFill>
                          <a:schemeClr val="tx1">
                            <a:lumMod val="75000"/>
                            <a:lumOff val="25000"/>
                          </a:schemeClr>
                        </a:solidFill>
                        <a:effectLst/>
                        <a:latin typeface="Quark" panose="02000000000000000000" pitchFamily="50" charset="-34"/>
                        <a:cs typeface="Quark" panose="02000000000000000000" pitchFamily="50" charset="-34"/>
                      </a:endParaRPr>
                    </a:p>
                  </a:txBody>
                  <a:tcPr marL="7620" marR="7620" marT="7620" marB="0" anchor="b">
                    <a:solidFill>
                      <a:srgbClr val="D6B79A"/>
                    </a:solidFill>
                  </a:tcPr>
                </a:tc>
                <a:tc>
                  <a:txBody>
                    <a:bodyPr/>
                    <a:lstStyle/>
                    <a:p>
                      <a:pPr algn="r" fontAlgn="b"/>
                      <a:r>
                        <a:rPr lang="en-US" sz="1200" b="1" u="none" strike="noStrike">
                          <a:solidFill>
                            <a:schemeClr val="tx1">
                              <a:lumMod val="75000"/>
                              <a:lumOff val="25000"/>
                            </a:schemeClr>
                          </a:solidFill>
                          <a:effectLst/>
                          <a:latin typeface="Quark" panose="02000000000000000000" pitchFamily="50" charset="-34"/>
                          <a:cs typeface="Quark" panose="02000000000000000000" pitchFamily="50" charset="-34"/>
                        </a:rPr>
                        <a:t>179</a:t>
                      </a:r>
                      <a:endParaRPr lang="en-US" sz="1200" b="1" i="0" u="none" strike="noStrike">
                        <a:solidFill>
                          <a:schemeClr val="tx1">
                            <a:lumMod val="75000"/>
                            <a:lumOff val="25000"/>
                          </a:schemeClr>
                        </a:solidFill>
                        <a:effectLst/>
                        <a:latin typeface="Quark" panose="02000000000000000000" pitchFamily="50" charset="-34"/>
                        <a:cs typeface="Quark" panose="02000000000000000000" pitchFamily="50" charset="-34"/>
                      </a:endParaRPr>
                    </a:p>
                  </a:txBody>
                  <a:tcPr marL="7620" marR="7620" marT="7620" marB="0" anchor="b">
                    <a:solidFill>
                      <a:srgbClr val="D6B79A"/>
                    </a:solidFill>
                  </a:tcPr>
                </a:tc>
                <a:extLst>
                  <a:ext uri="{0D108BD9-81ED-4DB2-BD59-A6C34878D82A}">
                    <a16:rowId xmlns:a16="http://schemas.microsoft.com/office/drawing/2014/main" val="757948782"/>
                  </a:ext>
                </a:extLst>
              </a:tr>
            </a:tbl>
          </a:graphicData>
        </a:graphic>
      </p:graphicFrame>
      <p:sp>
        <p:nvSpPr>
          <p:cNvPr id="14" name="TextBox 13">
            <a:extLst>
              <a:ext uri="{FF2B5EF4-FFF2-40B4-BE49-F238E27FC236}">
                <a16:creationId xmlns:a16="http://schemas.microsoft.com/office/drawing/2014/main" id="{779AF73D-E143-4125-941C-EF08A91EE03B}"/>
              </a:ext>
            </a:extLst>
          </p:cNvPr>
          <p:cNvSpPr txBox="1"/>
          <p:nvPr/>
        </p:nvSpPr>
        <p:spPr>
          <a:xfrm>
            <a:off x="3976208" y="6255876"/>
            <a:ext cx="3022768" cy="400110"/>
          </a:xfrm>
          <a:prstGeom prst="rect">
            <a:avLst/>
          </a:prstGeom>
          <a:noFill/>
        </p:spPr>
        <p:txBody>
          <a:bodyPr wrap="square" rtlCol="0">
            <a:spAutoFit/>
          </a:bodyPr>
          <a:lstStyle/>
          <a:p>
            <a:r>
              <a:rPr lang="en-US" sz="1000" i="1">
                <a:latin typeface="Quark" panose="02000000000000000000" pitchFamily="50" charset="-34"/>
                <a:cs typeface="Quark" panose="02000000000000000000" pitchFamily="50" charset="-34"/>
              </a:rPr>
              <a:t>Numarul proiectelor rezidentiale noi ce urmeaza a fi livrate in 2021 in Bucuresti si Ilfov</a:t>
            </a:r>
          </a:p>
        </p:txBody>
      </p:sp>
      <p:pic>
        <p:nvPicPr>
          <p:cNvPr id="2" name="Picture 1">
            <a:extLst>
              <a:ext uri="{FF2B5EF4-FFF2-40B4-BE49-F238E27FC236}">
                <a16:creationId xmlns:a16="http://schemas.microsoft.com/office/drawing/2014/main" id="{A00AE2AB-93C3-4DAA-8E79-D62A3E8476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0542" y="33572"/>
            <a:ext cx="1118373" cy="574015"/>
          </a:xfrm>
          <a:prstGeom prst="rect">
            <a:avLst/>
          </a:prstGeom>
        </p:spPr>
      </p:pic>
      <p:sp>
        <p:nvSpPr>
          <p:cNvPr id="3" name="Rectangle 2">
            <a:extLst>
              <a:ext uri="{FF2B5EF4-FFF2-40B4-BE49-F238E27FC236}">
                <a16:creationId xmlns:a16="http://schemas.microsoft.com/office/drawing/2014/main" id="{A296F963-A1C8-4E40-94C7-40671A612648}"/>
              </a:ext>
            </a:extLst>
          </p:cNvPr>
          <p:cNvSpPr/>
          <p:nvPr/>
        </p:nvSpPr>
        <p:spPr>
          <a:xfrm>
            <a:off x="3722023" y="8184547"/>
            <a:ext cx="3010005" cy="7466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Quark" panose="02000000000000000000" pitchFamily="50" charset="-34"/>
              <a:cs typeface="Quark" panose="02000000000000000000" pitchFamily="50" charset="-34"/>
            </a:endParaRPr>
          </a:p>
        </p:txBody>
      </p:sp>
      <p:sp>
        <p:nvSpPr>
          <p:cNvPr id="4" name="TextBox 3">
            <a:extLst>
              <a:ext uri="{FF2B5EF4-FFF2-40B4-BE49-F238E27FC236}">
                <a16:creationId xmlns:a16="http://schemas.microsoft.com/office/drawing/2014/main" id="{9BE08486-92DD-4181-9E6B-36164A1ACE88}"/>
              </a:ext>
            </a:extLst>
          </p:cNvPr>
          <p:cNvSpPr txBox="1"/>
          <p:nvPr/>
        </p:nvSpPr>
        <p:spPr>
          <a:xfrm>
            <a:off x="3702910" y="8259406"/>
            <a:ext cx="1242433" cy="461665"/>
          </a:xfrm>
          <a:prstGeom prst="rect">
            <a:avLst/>
          </a:prstGeom>
          <a:noFill/>
        </p:spPr>
        <p:txBody>
          <a:bodyPr wrap="square" rtlCol="0">
            <a:spAutoFit/>
          </a:bodyPr>
          <a:lstStyle/>
          <a:p>
            <a:r>
              <a:rPr lang="en-US" sz="2400" b="1">
                <a:latin typeface="Quark" panose="02000000000000000000" pitchFamily="50" charset="-34"/>
                <a:ea typeface="Roboto" panose="02000000000000000000" pitchFamily="2" charset="0"/>
                <a:cs typeface="Quark" panose="02000000000000000000" pitchFamily="50" charset="-34"/>
              </a:rPr>
              <a:t>4.372</a:t>
            </a:r>
          </a:p>
        </p:txBody>
      </p:sp>
      <p:sp>
        <p:nvSpPr>
          <p:cNvPr id="5" name="TextBox 4">
            <a:extLst>
              <a:ext uri="{FF2B5EF4-FFF2-40B4-BE49-F238E27FC236}">
                <a16:creationId xmlns:a16="http://schemas.microsoft.com/office/drawing/2014/main" id="{953629F5-97BE-4346-8942-79BC23CD4021}"/>
              </a:ext>
            </a:extLst>
          </p:cNvPr>
          <p:cNvSpPr txBox="1"/>
          <p:nvPr/>
        </p:nvSpPr>
        <p:spPr>
          <a:xfrm>
            <a:off x="4964456" y="8281827"/>
            <a:ext cx="1786685" cy="461665"/>
          </a:xfrm>
          <a:prstGeom prst="rect">
            <a:avLst/>
          </a:prstGeom>
          <a:noFill/>
        </p:spPr>
        <p:txBody>
          <a:bodyPr wrap="square" rtlCol="0">
            <a:spAutoFit/>
          </a:bodyPr>
          <a:lstStyle/>
          <a:p>
            <a:r>
              <a:rPr lang="en-US" sz="1200" b="1">
                <a:latin typeface="Quark" panose="02000000000000000000" pitchFamily="50" charset="-34"/>
                <a:ea typeface="Roboto" panose="02000000000000000000" pitchFamily="2" charset="0"/>
                <a:cs typeface="Quark" panose="02000000000000000000" pitchFamily="50" charset="-34"/>
              </a:rPr>
              <a:t>Autorizatii de construire</a:t>
            </a:r>
          </a:p>
          <a:p>
            <a:r>
              <a:rPr lang="en-US" sz="1200" b="1">
                <a:latin typeface="Quark" panose="02000000000000000000" pitchFamily="50" charset="-34"/>
                <a:ea typeface="Roboto" panose="02000000000000000000" pitchFamily="2" charset="0"/>
                <a:cs typeface="Quark" panose="02000000000000000000" pitchFamily="50" charset="-34"/>
              </a:rPr>
              <a:t>Bucuresti&amp;Ilfov</a:t>
            </a:r>
          </a:p>
        </p:txBody>
      </p:sp>
      <p:sp>
        <p:nvSpPr>
          <p:cNvPr id="7" name="TextBox 6">
            <a:extLst>
              <a:ext uri="{FF2B5EF4-FFF2-40B4-BE49-F238E27FC236}">
                <a16:creationId xmlns:a16="http://schemas.microsoft.com/office/drawing/2014/main" id="{1A6B59AA-5C7E-40CD-A61D-97D828A6FE56}"/>
              </a:ext>
            </a:extLst>
          </p:cNvPr>
          <p:cNvSpPr txBox="1"/>
          <p:nvPr/>
        </p:nvSpPr>
        <p:spPr>
          <a:xfrm>
            <a:off x="3438877" y="8978775"/>
            <a:ext cx="3286801" cy="276999"/>
          </a:xfrm>
          <a:prstGeom prst="rect">
            <a:avLst/>
          </a:prstGeom>
          <a:noFill/>
        </p:spPr>
        <p:txBody>
          <a:bodyPr wrap="square" rtlCol="0">
            <a:spAutoFit/>
          </a:bodyPr>
          <a:lstStyle/>
          <a:p>
            <a:pPr algn="r"/>
            <a:r>
              <a:rPr lang="en-US" sz="1200" b="1">
                <a:latin typeface="Quark" panose="02000000000000000000" pitchFamily="50" charset="-34"/>
                <a:ea typeface="Roboto" panose="02000000000000000000" pitchFamily="2" charset="0"/>
                <a:cs typeface="Quark" panose="02000000000000000000" pitchFamily="50" charset="-34"/>
              </a:rPr>
              <a:t>-3% evolutie anuala</a:t>
            </a:r>
            <a:endParaRPr lang="en-US" sz="1200">
              <a:latin typeface="Quark" panose="02000000000000000000" pitchFamily="50" charset="-34"/>
              <a:ea typeface="Roboto" panose="02000000000000000000" pitchFamily="2" charset="0"/>
              <a:cs typeface="Quark" panose="02000000000000000000" pitchFamily="50" charset="-34"/>
            </a:endParaRPr>
          </a:p>
        </p:txBody>
      </p:sp>
      <p:cxnSp>
        <p:nvCxnSpPr>
          <p:cNvPr id="15" name="Straight Connector 14">
            <a:extLst>
              <a:ext uri="{FF2B5EF4-FFF2-40B4-BE49-F238E27FC236}">
                <a16:creationId xmlns:a16="http://schemas.microsoft.com/office/drawing/2014/main" id="{A7E24895-F66B-4211-B01B-C7A7D270275C}"/>
              </a:ext>
            </a:extLst>
          </p:cNvPr>
          <p:cNvCxnSpPr/>
          <p:nvPr/>
        </p:nvCxnSpPr>
        <p:spPr>
          <a:xfrm>
            <a:off x="-1" y="831753"/>
            <a:ext cx="6858000" cy="0"/>
          </a:xfrm>
          <a:prstGeom prst="line">
            <a:avLst/>
          </a:prstGeom>
          <a:ln w="28575">
            <a:solidFill>
              <a:srgbClr val="0B174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FA8B844-A45A-4638-8879-E5266729550D}"/>
              </a:ext>
            </a:extLst>
          </p:cNvPr>
          <p:cNvSpPr txBox="1"/>
          <p:nvPr/>
        </p:nvSpPr>
        <p:spPr>
          <a:xfrm>
            <a:off x="201143" y="167343"/>
            <a:ext cx="2878352"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prstClr val="black">
                    <a:lumMod val="85000"/>
                    <a:lumOff val="15000"/>
                  </a:prstClr>
                </a:solidFill>
                <a:effectLst/>
                <a:uLnTx/>
                <a:uFillTx/>
                <a:latin typeface="Quark" panose="02000000000000000000" pitchFamily="50" charset="-34"/>
                <a:ea typeface="+mn-ea"/>
                <a:cs typeface="Quark" panose="02000000000000000000" pitchFamily="50" charset="-34"/>
              </a:rPr>
              <a:t>Piata rezidentiala din Bucuresti 2020</a:t>
            </a:r>
          </a:p>
        </p:txBody>
      </p:sp>
      <p:sp>
        <p:nvSpPr>
          <p:cNvPr id="16" name="Rectangle 15">
            <a:extLst>
              <a:ext uri="{FF2B5EF4-FFF2-40B4-BE49-F238E27FC236}">
                <a16:creationId xmlns:a16="http://schemas.microsoft.com/office/drawing/2014/main" id="{D66961BB-F7D0-4D16-A465-0E6FF5C16F12}"/>
              </a:ext>
            </a:extLst>
          </p:cNvPr>
          <p:cNvSpPr/>
          <p:nvPr/>
        </p:nvSpPr>
        <p:spPr>
          <a:xfrm>
            <a:off x="3722023" y="7354873"/>
            <a:ext cx="3010005" cy="7466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Quark" panose="02000000000000000000" pitchFamily="50" charset="-34"/>
              <a:cs typeface="Quark" panose="02000000000000000000" pitchFamily="50" charset="-34"/>
            </a:endParaRPr>
          </a:p>
        </p:txBody>
      </p:sp>
      <p:sp>
        <p:nvSpPr>
          <p:cNvPr id="17" name="TextBox 16">
            <a:extLst>
              <a:ext uri="{FF2B5EF4-FFF2-40B4-BE49-F238E27FC236}">
                <a16:creationId xmlns:a16="http://schemas.microsoft.com/office/drawing/2014/main" id="{D78C342C-8990-4FE3-A6BD-B27D03C99E38}"/>
              </a:ext>
            </a:extLst>
          </p:cNvPr>
          <p:cNvSpPr txBox="1"/>
          <p:nvPr/>
        </p:nvSpPr>
        <p:spPr>
          <a:xfrm>
            <a:off x="3702910" y="7429732"/>
            <a:ext cx="1242433" cy="461665"/>
          </a:xfrm>
          <a:prstGeom prst="rect">
            <a:avLst/>
          </a:prstGeom>
          <a:noFill/>
        </p:spPr>
        <p:txBody>
          <a:bodyPr wrap="square" rtlCol="0">
            <a:spAutoFit/>
          </a:bodyPr>
          <a:lstStyle/>
          <a:p>
            <a:r>
              <a:rPr lang="en-US" sz="2400" b="1">
                <a:latin typeface="Quark" panose="02000000000000000000" pitchFamily="50" charset="-34"/>
                <a:ea typeface="Roboto" panose="02000000000000000000" pitchFamily="2" charset="0"/>
                <a:cs typeface="Quark" panose="02000000000000000000" pitchFamily="50" charset="-34"/>
              </a:rPr>
              <a:t>41.395</a:t>
            </a:r>
          </a:p>
        </p:txBody>
      </p:sp>
      <p:sp>
        <p:nvSpPr>
          <p:cNvPr id="19" name="TextBox 18">
            <a:extLst>
              <a:ext uri="{FF2B5EF4-FFF2-40B4-BE49-F238E27FC236}">
                <a16:creationId xmlns:a16="http://schemas.microsoft.com/office/drawing/2014/main" id="{695C4E8F-763D-48B9-B683-FF8B5A1174A8}"/>
              </a:ext>
            </a:extLst>
          </p:cNvPr>
          <p:cNvSpPr txBox="1"/>
          <p:nvPr/>
        </p:nvSpPr>
        <p:spPr>
          <a:xfrm>
            <a:off x="4964456" y="7452153"/>
            <a:ext cx="1786685" cy="461665"/>
          </a:xfrm>
          <a:prstGeom prst="rect">
            <a:avLst/>
          </a:prstGeom>
          <a:noFill/>
        </p:spPr>
        <p:txBody>
          <a:bodyPr wrap="square" rtlCol="0">
            <a:spAutoFit/>
          </a:bodyPr>
          <a:lstStyle/>
          <a:p>
            <a:r>
              <a:rPr lang="en-US" sz="1200" b="1">
                <a:latin typeface="Quark" panose="02000000000000000000" pitchFamily="50" charset="-34"/>
                <a:ea typeface="Roboto" panose="02000000000000000000" pitchFamily="2" charset="0"/>
                <a:cs typeface="Quark" panose="02000000000000000000" pitchFamily="50" charset="-34"/>
              </a:rPr>
              <a:t>Autorizatii de construire </a:t>
            </a:r>
          </a:p>
          <a:p>
            <a:r>
              <a:rPr lang="en-US" sz="1200" b="1">
                <a:latin typeface="Quark" panose="02000000000000000000" pitchFamily="50" charset="-34"/>
                <a:ea typeface="Roboto" panose="02000000000000000000" pitchFamily="2" charset="0"/>
                <a:cs typeface="Quark" panose="02000000000000000000" pitchFamily="50" charset="-34"/>
              </a:rPr>
              <a:t>Romania</a:t>
            </a:r>
          </a:p>
        </p:txBody>
      </p:sp>
    </p:spTree>
    <p:extLst>
      <p:ext uri="{BB962C8B-B14F-4D97-AF65-F5344CB8AC3E}">
        <p14:creationId xmlns:p14="http://schemas.microsoft.com/office/powerpoint/2010/main" val="872799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A834B096-7AA8-4496-9083-60E3628B6E62}"/>
              </a:ext>
            </a:extLst>
          </p:cNvPr>
          <p:cNvCxnSpPr>
            <a:cxnSpLocks/>
          </p:cNvCxnSpPr>
          <p:nvPr/>
        </p:nvCxnSpPr>
        <p:spPr>
          <a:xfrm>
            <a:off x="4756038" y="8219800"/>
            <a:ext cx="0" cy="6715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3D00B3A-1B42-4C92-8387-EC36446B08B5}"/>
              </a:ext>
            </a:extLst>
          </p:cNvPr>
          <p:cNvSpPr txBox="1"/>
          <p:nvPr/>
        </p:nvSpPr>
        <p:spPr>
          <a:xfrm>
            <a:off x="2327177" y="9546473"/>
            <a:ext cx="4346911" cy="246221"/>
          </a:xfrm>
          <a:prstGeom prst="rect">
            <a:avLst/>
          </a:prstGeom>
          <a:noFill/>
        </p:spPr>
        <p:txBody>
          <a:bodyPr wrap="square" rtlCol="0">
            <a:spAutoFit/>
          </a:bodyPr>
          <a:lstStyle/>
          <a:p>
            <a:r>
              <a:rPr lang="en-US" sz="1000" i="1">
                <a:solidFill>
                  <a:srgbClr val="4A4647"/>
                </a:solidFill>
                <a:latin typeface="Quark" panose="02000000000000000000" pitchFamily="50" charset="-34"/>
                <a:ea typeface="MS PGothic" panose="020B0600070205080204" pitchFamily="34" charset="-128"/>
                <a:cs typeface="Times New Roman" panose="02020603050405020304" pitchFamily="18" charset="0"/>
              </a:rPr>
              <a:t>Nr. tranzactii individuale in Bucuresti, 2018, 2019, 2020 Sursa: ANCPI</a:t>
            </a:r>
          </a:p>
        </p:txBody>
      </p:sp>
      <p:pic>
        <p:nvPicPr>
          <p:cNvPr id="2" name="Picture 1">
            <a:extLst>
              <a:ext uri="{FF2B5EF4-FFF2-40B4-BE49-F238E27FC236}">
                <a16:creationId xmlns:a16="http://schemas.microsoft.com/office/drawing/2014/main" id="{E50C09CF-9B1E-48C5-AE49-964CDFCB92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0542" y="33572"/>
            <a:ext cx="1118373" cy="574015"/>
          </a:xfrm>
          <a:prstGeom prst="rect">
            <a:avLst/>
          </a:prstGeom>
        </p:spPr>
      </p:pic>
      <p:sp>
        <p:nvSpPr>
          <p:cNvPr id="4" name="TextBox 3">
            <a:extLst>
              <a:ext uri="{FF2B5EF4-FFF2-40B4-BE49-F238E27FC236}">
                <a16:creationId xmlns:a16="http://schemas.microsoft.com/office/drawing/2014/main" id="{7AC254BE-04AD-4943-A6D5-24397AC699E4}"/>
              </a:ext>
            </a:extLst>
          </p:cNvPr>
          <p:cNvSpPr txBox="1"/>
          <p:nvPr/>
        </p:nvSpPr>
        <p:spPr>
          <a:xfrm>
            <a:off x="0" y="632737"/>
            <a:ext cx="6472945" cy="2754600"/>
          </a:xfrm>
          <a:prstGeom prst="rect">
            <a:avLst/>
          </a:prstGeom>
          <a:noFill/>
        </p:spPr>
        <p:txBody>
          <a:bodyPr wrap="square" rtlCol="0">
            <a:spAutoFit/>
          </a:bodyPr>
          <a:lstStyle/>
          <a:p>
            <a:pPr algn="just">
              <a:lnSpc>
                <a:spcPct val="150000"/>
              </a:lnSpc>
            </a:pPr>
            <a:endParaRPr lang="en-US" sz="1200">
              <a:solidFill>
                <a:srgbClr val="C00000"/>
              </a:solidFill>
              <a:latin typeface="Quark" panose="02000000000000000000" pitchFamily="50" charset="-34"/>
              <a:ea typeface="MS PGothic" panose="020B0600070205080204" pitchFamily="34" charset="-128"/>
              <a:cs typeface="Quark" panose="02000000000000000000" pitchFamily="50" charset="-34"/>
            </a:endParaRPr>
          </a:p>
          <a:p>
            <a:pPr algn="just"/>
            <a:r>
              <a:rPr lang="en-US" sz="1200">
                <a:solidFill>
                  <a:srgbClr val="C00000"/>
                </a:solidFill>
                <a:latin typeface="Quark" panose="02000000000000000000" pitchFamily="50" charset="-34"/>
                <a:cs typeface="Quark" panose="02000000000000000000" pitchFamily="50" charset="-34"/>
              </a:rPr>
              <a:t>VANZARILE DEPASESC ASTEPTARILE</a:t>
            </a:r>
          </a:p>
          <a:p>
            <a:pPr algn="just"/>
            <a:endParaRPr lang="en-US" sz="1100">
              <a:solidFill>
                <a:srgbClr val="3B3D3F"/>
              </a:solidFill>
              <a:latin typeface="Quark-Light" panose="02000000000000000000" pitchFamily="50" charset="-34"/>
              <a:cs typeface="Times New Roman" panose="02020603050405020304" pitchFamily="18" charset="0"/>
            </a:endParaRPr>
          </a:p>
          <a:p>
            <a:pPr algn="just"/>
            <a:r>
              <a:rPr lang="en-US" sz="1100">
                <a:latin typeface="Quark" panose="02000000000000000000" pitchFamily="50" charset="-34"/>
                <a:cs typeface="Quark" panose="02000000000000000000" pitchFamily="50" charset="-34"/>
              </a:rPr>
              <a:t>Debutul anului 2020 a urmarit aceeasi traiectorie a anilor precedenti, cu o crestere de 9% a vanzarilor in primul trimestru al anului. Asa cum era de asteptat, instaurarea starii de urgenta in perioada martie-mai a rezultat intr-o scadere a numarului de tranzactii dar pana la sfarsitul lunii iunie vanzarile au crescut incet si piata a inceput sa dea semne de revenire. Tranzactiile pe piata rezidentiala au crescut semnificativ in ultimul trimestru al anului, astfel incat 2020 s-a incheiat cu un avans de 9% fata de 2019 in totalul de unitati tranzactionate. Tendinta pozitiva a fost observata si la nivel national, unde piete regionale precum Cluj sau Timis au inregistrari cresteri ale cererii de 30% respectiv 25%. Principala schimbare in preferintele clientilor, influentata puternic de criza COVID-19 si repercusiunile sale asupra stilului nostrum de viata, a fost cresterea cererilor pentru case. Daca aceasta schimbare va continua si in anii urmatori, piata rezidentiala s-ar putea transforma conform noii cereri, printr-o expansiune pe orizontala catre localitatile periferice din Ilfov, unde este posibila dezvoltarea unor proiecte de case de mari dimensiuni. Deocamdata insa, locuintele din interiorul orasului au fost preferate de client in 2020, judetul Ilfov inregistrand o scadere a cererii fata de 2019 de 6%.  </a:t>
            </a:r>
          </a:p>
        </p:txBody>
      </p:sp>
      <p:cxnSp>
        <p:nvCxnSpPr>
          <p:cNvPr id="11" name="Straight Connector 10">
            <a:extLst>
              <a:ext uri="{FF2B5EF4-FFF2-40B4-BE49-F238E27FC236}">
                <a16:creationId xmlns:a16="http://schemas.microsoft.com/office/drawing/2014/main" id="{F168F35A-7B19-46F6-8F5E-D1FF0A11DA38}"/>
              </a:ext>
            </a:extLst>
          </p:cNvPr>
          <p:cNvCxnSpPr/>
          <p:nvPr/>
        </p:nvCxnSpPr>
        <p:spPr>
          <a:xfrm>
            <a:off x="-1" y="831753"/>
            <a:ext cx="6858000" cy="0"/>
          </a:xfrm>
          <a:prstGeom prst="line">
            <a:avLst/>
          </a:prstGeom>
          <a:ln w="28575">
            <a:solidFill>
              <a:srgbClr val="0B1741"/>
            </a:solidFill>
          </a:ln>
        </p:spPr>
        <p:style>
          <a:lnRef idx="1">
            <a:schemeClr val="accent1"/>
          </a:lnRef>
          <a:fillRef idx="0">
            <a:schemeClr val="accent1"/>
          </a:fillRef>
          <a:effectRef idx="0">
            <a:schemeClr val="accent1"/>
          </a:effectRef>
          <a:fontRef idx="minor">
            <a:schemeClr val="tx1"/>
          </a:fontRef>
        </p:style>
      </p:cxnSp>
      <p:graphicFrame>
        <p:nvGraphicFramePr>
          <p:cNvPr id="14" name="Chart 13">
            <a:extLst>
              <a:ext uri="{FF2B5EF4-FFF2-40B4-BE49-F238E27FC236}">
                <a16:creationId xmlns:a16="http://schemas.microsoft.com/office/drawing/2014/main" id="{00000000-0008-0000-0900-0000CB2A3535}"/>
              </a:ext>
            </a:extLst>
          </p:cNvPr>
          <p:cNvGraphicFramePr>
            <a:graphicFrameLocks/>
          </p:cNvGraphicFramePr>
          <p:nvPr>
            <p:extLst>
              <p:ext uri="{D42A27DB-BD31-4B8C-83A1-F6EECF244321}">
                <p14:modId xmlns:p14="http://schemas.microsoft.com/office/powerpoint/2010/main" val="3440183527"/>
              </p:ext>
            </p:extLst>
          </p:nvPr>
        </p:nvGraphicFramePr>
        <p:xfrm>
          <a:off x="533401" y="6764396"/>
          <a:ext cx="5616327" cy="26550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5AD9D2D9-3703-4187-B01B-40002AA8CE91}"/>
              </a:ext>
            </a:extLst>
          </p:cNvPr>
          <p:cNvGraphicFramePr>
            <a:graphicFrameLocks noGrp="1"/>
          </p:cNvGraphicFramePr>
          <p:nvPr>
            <p:extLst>
              <p:ext uri="{D42A27DB-BD31-4B8C-83A1-F6EECF244321}">
                <p14:modId xmlns:p14="http://schemas.microsoft.com/office/powerpoint/2010/main" val="1457769961"/>
              </p:ext>
            </p:extLst>
          </p:nvPr>
        </p:nvGraphicFramePr>
        <p:xfrm>
          <a:off x="533400" y="3467813"/>
          <a:ext cx="5772150" cy="3135630"/>
        </p:xfrm>
        <a:graphic>
          <a:graphicData uri="http://schemas.openxmlformats.org/drawingml/2006/table">
            <a:tbl>
              <a:tblPr/>
              <a:tblGrid>
                <a:gridCol w="1690415">
                  <a:extLst>
                    <a:ext uri="{9D8B030D-6E8A-4147-A177-3AD203B41FA5}">
                      <a16:colId xmlns:a16="http://schemas.microsoft.com/office/drawing/2014/main" val="659731188"/>
                    </a:ext>
                  </a:extLst>
                </a:gridCol>
                <a:gridCol w="762748">
                  <a:extLst>
                    <a:ext uri="{9D8B030D-6E8A-4147-A177-3AD203B41FA5}">
                      <a16:colId xmlns:a16="http://schemas.microsoft.com/office/drawing/2014/main" val="619949032"/>
                    </a:ext>
                  </a:extLst>
                </a:gridCol>
                <a:gridCol w="1071971">
                  <a:extLst>
                    <a:ext uri="{9D8B030D-6E8A-4147-A177-3AD203B41FA5}">
                      <a16:colId xmlns:a16="http://schemas.microsoft.com/office/drawing/2014/main" val="320699895"/>
                    </a:ext>
                  </a:extLst>
                </a:gridCol>
                <a:gridCol w="1154430">
                  <a:extLst>
                    <a:ext uri="{9D8B030D-6E8A-4147-A177-3AD203B41FA5}">
                      <a16:colId xmlns:a16="http://schemas.microsoft.com/office/drawing/2014/main" val="151422173"/>
                    </a:ext>
                  </a:extLst>
                </a:gridCol>
                <a:gridCol w="1092586">
                  <a:extLst>
                    <a:ext uri="{9D8B030D-6E8A-4147-A177-3AD203B41FA5}">
                      <a16:colId xmlns:a16="http://schemas.microsoft.com/office/drawing/2014/main" val="2142795616"/>
                    </a:ext>
                  </a:extLst>
                </a:gridCol>
              </a:tblGrid>
              <a:tr h="266700">
                <a:tc>
                  <a:txBody>
                    <a:bodyPr/>
                    <a:lstStyle/>
                    <a:p>
                      <a:pPr algn="ctr" fontAlgn="ctr"/>
                      <a:r>
                        <a:rPr lang="en-US" sz="1100" b="1" i="0" u="none" strike="noStrike">
                          <a:solidFill>
                            <a:srgbClr val="000000"/>
                          </a:solidFill>
                          <a:effectLst/>
                          <a:latin typeface="Calibri" panose="020F0502020204030204" pitchFamily="34" charset="0"/>
                        </a:rPr>
                        <a:t>Luna</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2018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2019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2020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y/y 20/19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848545043"/>
                  </a:ext>
                </a:extLst>
              </a:tr>
              <a:tr h="180975">
                <a:tc>
                  <a:txBody>
                    <a:bodyPr/>
                    <a:lstStyle/>
                    <a:p>
                      <a:pPr algn="ctr" fontAlgn="ctr"/>
                      <a:r>
                        <a:rPr lang="en-US" sz="1100" b="0" i="0" u="none" strike="noStrike">
                          <a:solidFill>
                            <a:srgbClr val="000000"/>
                          </a:solidFill>
                          <a:effectLst/>
                          <a:latin typeface="Calibri" panose="020F0502020204030204" pitchFamily="34" charset="0"/>
                        </a:rPr>
                        <a:t>Ianuarie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2.070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1.619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1.920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8D4"/>
                    </a:solidFill>
                  </a:tcPr>
                </a:tc>
                <a:extLst>
                  <a:ext uri="{0D108BD9-81ED-4DB2-BD59-A6C34878D82A}">
                    <a16:rowId xmlns:a16="http://schemas.microsoft.com/office/drawing/2014/main" val="3964434244"/>
                  </a:ext>
                </a:extLst>
              </a:tr>
              <a:tr h="180975">
                <a:tc>
                  <a:txBody>
                    <a:bodyPr/>
                    <a:lstStyle/>
                    <a:p>
                      <a:pPr algn="ctr" fontAlgn="ctr"/>
                      <a:r>
                        <a:rPr lang="en-US" sz="1100" b="0" i="0" u="none" strike="noStrike">
                          <a:solidFill>
                            <a:srgbClr val="000000"/>
                          </a:solidFill>
                          <a:effectLst/>
                          <a:latin typeface="Calibri" panose="020F0502020204030204" pitchFamily="34" charset="0"/>
                        </a:rPr>
                        <a:t>Februarie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3.094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2.457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3.097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DDBD"/>
                    </a:solidFill>
                  </a:tcPr>
                </a:tc>
                <a:extLst>
                  <a:ext uri="{0D108BD9-81ED-4DB2-BD59-A6C34878D82A}">
                    <a16:rowId xmlns:a16="http://schemas.microsoft.com/office/drawing/2014/main" val="1263465746"/>
                  </a:ext>
                </a:extLst>
              </a:tr>
              <a:tr h="180975">
                <a:tc>
                  <a:txBody>
                    <a:bodyPr/>
                    <a:lstStyle/>
                    <a:p>
                      <a:pPr algn="ctr" fontAlgn="ctr"/>
                      <a:r>
                        <a:rPr lang="en-US" sz="1100" b="0" i="0" u="none" strike="noStrike">
                          <a:solidFill>
                            <a:srgbClr val="000000"/>
                          </a:solidFill>
                          <a:effectLst/>
                          <a:latin typeface="Calibri" panose="020F0502020204030204" pitchFamily="34" charset="0"/>
                        </a:rPr>
                        <a:t>Martie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3.117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3.030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2.729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D2D5"/>
                    </a:solidFill>
                  </a:tcPr>
                </a:tc>
                <a:extLst>
                  <a:ext uri="{0D108BD9-81ED-4DB2-BD59-A6C34878D82A}">
                    <a16:rowId xmlns:a16="http://schemas.microsoft.com/office/drawing/2014/main" val="1254961911"/>
                  </a:ext>
                </a:extLst>
              </a:tr>
              <a:tr h="180975">
                <a:tc>
                  <a:txBody>
                    <a:bodyPr/>
                    <a:lstStyle/>
                    <a:p>
                      <a:pPr algn="ctr" fontAlgn="ctr"/>
                      <a:r>
                        <a:rPr lang="en-US" sz="1100" b="0" i="0" u="none" strike="noStrike">
                          <a:solidFill>
                            <a:srgbClr val="000000"/>
                          </a:solidFill>
                          <a:effectLst/>
                          <a:latin typeface="Calibri" panose="020F0502020204030204" pitchFamily="34" charset="0"/>
                        </a:rPr>
                        <a:t>Aprilie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2.707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2.680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1.696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8588"/>
                    </a:solidFill>
                  </a:tcPr>
                </a:tc>
                <a:extLst>
                  <a:ext uri="{0D108BD9-81ED-4DB2-BD59-A6C34878D82A}">
                    <a16:rowId xmlns:a16="http://schemas.microsoft.com/office/drawing/2014/main" val="692133291"/>
                  </a:ext>
                </a:extLst>
              </a:tr>
              <a:tr h="180975">
                <a:tc>
                  <a:txBody>
                    <a:bodyPr/>
                    <a:lstStyle/>
                    <a:p>
                      <a:pPr algn="ctr" fontAlgn="ctr"/>
                      <a:r>
                        <a:rPr lang="en-US" sz="1100" b="0" i="0" u="none" strike="noStrike">
                          <a:solidFill>
                            <a:srgbClr val="000000"/>
                          </a:solidFill>
                          <a:effectLst/>
                          <a:latin typeface="Calibri" panose="020F0502020204030204" pitchFamily="34" charset="0"/>
                        </a:rPr>
                        <a:t>Mai</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3.571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2.849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1.517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-47%</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696B"/>
                    </a:solidFill>
                  </a:tcPr>
                </a:tc>
                <a:extLst>
                  <a:ext uri="{0D108BD9-81ED-4DB2-BD59-A6C34878D82A}">
                    <a16:rowId xmlns:a16="http://schemas.microsoft.com/office/drawing/2014/main" val="193388826"/>
                  </a:ext>
                </a:extLst>
              </a:tr>
              <a:tr h="180975">
                <a:tc>
                  <a:txBody>
                    <a:bodyPr/>
                    <a:lstStyle/>
                    <a:p>
                      <a:pPr algn="ctr" fontAlgn="ctr"/>
                      <a:r>
                        <a:rPr lang="en-US" sz="1100" b="0" i="0" u="none" strike="noStrike">
                          <a:solidFill>
                            <a:srgbClr val="000000"/>
                          </a:solidFill>
                          <a:effectLst/>
                          <a:latin typeface="Calibri" panose="020F0502020204030204" pitchFamily="34" charset="0"/>
                        </a:rPr>
                        <a:t>Iunie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3.250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2.548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2.361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DADD"/>
                    </a:solidFill>
                  </a:tcPr>
                </a:tc>
                <a:extLst>
                  <a:ext uri="{0D108BD9-81ED-4DB2-BD59-A6C34878D82A}">
                    <a16:rowId xmlns:a16="http://schemas.microsoft.com/office/drawing/2014/main" val="4201458655"/>
                  </a:ext>
                </a:extLst>
              </a:tr>
              <a:tr h="180975">
                <a:tc>
                  <a:txBody>
                    <a:bodyPr/>
                    <a:lstStyle/>
                    <a:p>
                      <a:pPr algn="ctr" fontAlgn="ctr"/>
                      <a:r>
                        <a:rPr lang="en-US" sz="1100" b="0" i="0" u="none" strike="noStrike">
                          <a:solidFill>
                            <a:srgbClr val="000000"/>
                          </a:solidFill>
                          <a:effectLst/>
                          <a:latin typeface="Calibri" panose="020F0502020204030204" pitchFamily="34" charset="0"/>
                        </a:rPr>
                        <a:t>Iulie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3.006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2.964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3.118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BFD"/>
                    </a:solidFill>
                  </a:tcPr>
                </a:tc>
                <a:extLst>
                  <a:ext uri="{0D108BD9-81ED-4DB2-BD59-A6C34878D82A}">
                    <a16:rowId xmlns:a16="http://schemas.microsoft.com/office/drawing/2014/main" val="1299816167"/>
                  </a:ext>
                </a:extLst>
              </a:tr>
              <a:tr h="180975">
                <a:tc>
                  <a:txBody>
                    <a:bodyPr/>
                    <a:lstStyle/>
                    <a:p>
                      <a:pPr algn="ctr" fontAlgn="ctr"/>
                      <a:r>
                        <a:rPr lang="en-US" sz="1100" b="0" i="0" u="none" strike="noStrike">
                          <a:solidFill>
                            <a:srgbClr val="000000"/>
                          </a:solidFill>
                          <a:effectLst/>
                          <a:latin typeface="Calibri" panose="020F0502020204030204" pitchFamily="34" charset="0"/>
                        </a:rPr>
                        <a:t>August</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3.404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3.081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2.738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CFD2"/>
                    </a:solidFill>
                  </a:tcPr>
                </a:tc>
                <a:extLst>
                  <a:ext uri="{0D108BD9-81ED-4DB2-BD59-A6C34878D82A}">
                    <a16:rowId xmlns:a16="http://schemas.microsoft.com/office/drawing/2014/main" val="2546229377"/>
                  </a:ext>
                </a:extLst>
              </a:tr>
              <a:tr h="180975">
                <a:tc>
                  <a:txBody>
                    <a:bodyPr/>
                    <a:lstStyle/>
                    <a:p>
                      <a:pPr algn="ctr" fontAlgn="ctr"/>
                      <a:r>
                        <a:rPr lang="en-US" sz="1100" b="0" i="0" u="none" strike="noStrike">
                          <a:solidFill>
                            <a:srgbClr val="000000"/>
                          </a:solidFill>
                          <a:effectLst/>
                          <a:latin typeface="Calibri" panose="020F0502020204030204" pitchFamily="34" charset="0"/>
                        </a:rPr>
                        <a:t>Septembrie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2.205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2.856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2.955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9FC"/>
                    </a:solidFill>
                  </a:tcPr>
                </a:tc>
                <a:extLst>
                  <a:ext uri="{0D108BD9-81ED-4DB2-BD59-A6C34878D82A}">
                    <a16:rowId xmlns:a16="http://schemas.microsoft.com/office/drawing/2014/main" val="3650683137"/>
                  </a:ext>
                </a:extLst>
              </a:tr>
              <a:tr h="180975">
                <a:tc>
                  <a:txBody>
                    <a:bodyPr/>
                    <a:lstStyle/>
                    <a:p>
                      <a:pPr algn="ctr" fontAlgn="ctr"/>
                      <a:r>
                        <a:rPr lang="en-US" sz="1100" b="0" i="0" u="none" strike="noStrike">
                          <a:solidFill>
                            <a:srgbClr val="000000"/>
                          </a:solidFill>
                          <a:effectLst/>
                          <a:latin typeface="Calibri" panose="020F0502020204030204" pitchFamily="34" charset="0"/>
                        </a:rPr>
                        <a:t>Octombrie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3.188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3.625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5.307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46%</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67C07F"/>
                    </a:solidFill>
                  </a:tcPr>
                </a:tc>
                <a:extLst>
                  <a:ext uri="{0D108BD9-81ED-4DB2-BD59-A6C34878D82A}">
                    <a16:rowId xmlns:a16="http://schemas.microsoft.com/office/drawing/2014/main" val="2427807065"/>
                  </a:ext>
                </a:extLst>
              </a:tr>
              <a:tr h="180975">
                <a:tc>
                  <a:txBody>
                    <a:bodyPr/>
                    <a:lstStyle/>
                    <a:p>
                      <a:pPr algn="ctr" fontAlgn="ctr"/>
                      <a:r>
                        <a:rPr lang="en-US" sz="1100" b="0" i="0" u="none" strike="noStrike">
                          <a:solidFill>
                            <a:srgbClr val="000000"/>
                          </a:solidFill>
                          <a:effectLst/>
                          <a:latin typeface="Calibri" panose="020F0502020204030204" pitchFamily="34" charset="0"/>
                        </a:rPr>
                        <a:t>Noiembrie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2.452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3.164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4.343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8CD9B"/>
                    </a:solidFill>
                  </a:tcPr>
                </a:tc>
                <a:extLst>
                  <a:ext uri="{0D108BD9-81ED-4DB2-BD59-A6C34878D82A}">
                    <a16:rowId xmlns:a16="http://schemas.microsoft.com/office/drawing/2014/main" val="1732645234"/>
                  </a:ext>
                </a:extLst>
              </a:tr>
              <a:tr h="180975">
                <a:tc>
                  <a:txBody>
                    <a:bodyPr/>
                    <a:lstStyle/>
                    <a:p>
                      <a:pPr algn="ctr" fontAlgn="ctr"/>
                      <a:r>
                        <a:rPr lang="en-US" sz="1100" b="0" i="0" u="none" strike="noStrike">
                          <a:solidFill>
                            <a:srgbClr val="000000"/>
                          </a:solidFill>
                          <a:effectLst/>
                          <a:latin typeface="Calibri" panose="020F0502020204030204" pitchFamily="34" charset="0"/>
                        </a:rPr>
                        <a:t>Decembrie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2.749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3.605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5.316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47%</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63BE7B"/>
                    </a:solidFill>
                  </a:tcPr>
                </a:tc>
                <a:extLst>
                  <a:ext uri="{0D108BD9-81ED-4DB2-BD59-A6C34878D82A}">
                    <a16:rowId xmlns:a16="http://schemas.microsoft.com/office/drawing/2014/main" val="1798091278"/>
                  </a:ext>
                </a:extLst>
              </a:tr>
              <a:tr h="38100">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608224113"/>
                  </a:ext>
                </a:extLst>
              </a:tr>
              <a:tr h="180975">
                <a:tc>
                  <a:txBody>
                    <a:bodyPr/>
                    <a:lstStyle/>
                    <a:p>
                      <a:pPr algn="ctr" fontAlgn="b"/>
                      <a:r>
                        <a:rPr lang="en-US" sz="1100" b="0" i="0" u="none" strike="noStrike">
                          <a:solidFill>
                            <a:srgbClr val="000000"/>
                          </a:solidFill>
                          <a:effectLst/>
                          <a:latin typeface="Calibri" panose="020F0502020204030204" pitchFamily="34" charset="0"/>
                        </a:rPr>
                        <a:t>Total</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34.813</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34.478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37.097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380980603"/>
                  </a:ext>
                </a:extLst>
              </a:tr>
              <a:tr h="76200">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BFBFBF"/>
                      </a:solidFill>
                      <a:prstDash val="solid"/>
                      <a:round/>
                      <a:headEnd type="none" w="med" len="med"/>
                      <a:tailEnd type="none" w="med" len="med"/>
                    </a:lnT>
                    <a:lnB>
                      <a:noFill/>
                    </a:lnB>
                  </a:tcPr>
                </a:tc>
                <a:extLst>
                  <a:ext uri="{0D108BD9-81ED-4DB2-BD59-A6C34878D82A}">
                    <a16:rowId xmlns:a16="http://schemas.microsoft.com/office/drawing/2014/main" val="1039481785"/>
                  </a:ext>
                </a:extLst>
              </a:tr>
              <a:tr h="180975">
                <a:tc>
                  <a:txBody>
                    <a:bodyPr/>
                    <a:lstStyle/>
                    <a:p>
                      <a:pPr algn="ctr" fontAlgn="ctr"/>
                      <a:r>
                        <a:rPr lang="en-US" sz="900" b="0" i="0" u="none" strike="noStrike">
                          <a:solidFill>
                            <a:srgbClr val="000000"/>
                          </a:solidFill>
                          <a:effectLst/>
                          <a:latin typeface="Calibri" panose="020F0502020204030204" pitchFamily="34" charset="0"/>
                        </a:rPr>
                        <a:t>Medie lunara</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2.901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2.873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3.091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lnL w="6350" cap="flat" cmpd="sng" algn="ctr">
                      <a:solidFill>
                        <a:srgbClr val="BFBFB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04165217"/>
                  </a:ext>
                </a:extLst>
              </a:tr>
            </a:tbl>
          </a:graphicData>
        </a:graphic>
      </p:graphicFrame>
      <p:sp>
        <p:nvSpPr>
          <p:cNvPr id="10" name="TextBox 9">
            <a:extLst>
              <a:ext uri="{FF2B5EF4-FFF2-40B4-BE49-F238E27FC236}">
                <a16:creationId xmlns:a16="http://schemas.microsoft.com/office/drawing/2014/main" id="{4DAAAB37-BBBB-442D-A2EB-9629E7ED86C6}"/>
              </a:ext>
            </a:extLst>
          </p:cNvPr>
          <p:cNvSpPr txBox="1"/>
          <p:nvPr/>
        </p:nvSpPr>
        <p:spPr>
          <a:xfrm>
            <a:off x="201143" y="167343"/>
            <a:ext cx="2878352"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prstClr val="black">
                    <a:lumMod val="85000"/>
                    <a:lumOff val="15000"/>
                  </a:prstClr>
                </a:solidFill>
                <a:effectLst/>
                <a:uLnTx/>
                <a:uFillTx/>
                <a:latin typeface="Quark" panose="02000000000000000000" pitchFamily="50" charset="-34"/>
                <a:ea typeface="+mn-ea"/>
                <a:cs typeface="Quark" panose="02000000000000000000" pitchFamily="50" charset="-34"/>
              </a:rPr>
              <a:t>Piata rezidentiala din Bucuresti 2020</a:t>
            </a:r>
          </a:p>
        </p:txBody>
      </p:sp>
    </p:spTree>
    <p:extLst>
      <p:ext uri="{BB962C8B-B14F-4D97-AF65-F5344CB8AC3E}">
        <p14:creationId xmlns:p14="http://schemas.microsoft.com/office/powerpoint/2010/main" val="1275237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D42D099-CB53-4E4A-B538-1DF83423E65B}"/>
              </a:ext>
            </a:extLst>
          </p:cNvPr>
          <p:cNvSpPr txBox="1"/>
          <p:nvPr/>
        </p:nvSpPr>
        <p:spPr>
          <a:xfrm>
            <a:off x="97821" y="768290"/>
            <a:ext cx="6653610" cy="8017579"/>
          </a:xfrm>
          <a:prstGeom prst="rect">
            <a:avLst/>
          </a:prstGeom>
          <a:noFill/>
        </p:spPr>
        <p:txBody>
          <a:bodyPr wrap="square" rtlCol="0">
            <a:spAutoFit/>
          </a:bodyPr>
          <a:lstStyle/>
          <a:p>
            <a:pPr algn="just"/>
            <a:endParaRPr lang="en-US" sz="1100">
              <a:solidFill>
                <a:srgbClr val="4A4647"/>
              </a:solidFill>
              <a:latin typeface="Quark" panose="02000000000000000000" pitchFamily="50" charset="-34"/>
              <a:ea typeface="MS PGothic" panose="020B0600070205080204" pitchFamily="34" charset="-128"/>
              <a:cs typeface="Quark" panose="02000000000000000000" pitchFamily="50" charset="-34"/>
            </a:endParaRPr>
          </a:p>
          <a:p>
            <a:pPr algn="just"/>
            <a:endParaRPr lang="en-US" sz="1200">
              <a:solidFill>
                <a:srgbClr val="C00000"/>
              </a:solidFill>
              <a:latin typeface="Quark" panose="02000000000000000000" pitchFamily="50" charset="-34"/>
              <a:ea typeface="MS PGothic" panose="020B0600070205080204" pitchFamily="34" charset="-128"/>
              <a:cs typeface="Quark" panose="02000000000000000000" pitchFamily="50" charset="-34"/>
            </a:endParaRPr>
          </a:p>
          <a:p>
            <a:pPr algn="just"/>
            <a:r>
              <a:rPr lang="en-US" sz="1200">
                <a:solidFill>
                  <a:srgbClr val="C00000"/>
                </a:solidFill>
                <a:latin typeface="Quark" panose="02000000000000000000" pitchFamily="50" charset="-34"/>
                <a:ea typeface="MS PGothic" panose="020B0600070205080204" pitchFamily="34" charset="-128"/>
                <a:cs typeface="Quark" panose="02000000000000000000" pitchFamily="50" charset="-34"/>
              </a:rPr>
              <a:t>CERERE CRESCUTA PENTRU LOCUINTE DE LUX</a:t>
            </a:r>
          </a:p>
          <a:p>
            <a:pPr algn="just"/>
            <a:endParaRPr lang="en-US" sz="1200">
              <a:solidFill>
                <a:srgbClr val="C00000"/>
              </a:solidFill>
              <a:latin typeface="Quark" panose="02000000000000000000" pitchFamily="50" charset="-34"/>
              <a:ea typeface="MS PGothic" panose="020B0600070205080204" pitchFamily="34" charset="-128"/>
              <a:cs typeface="Quark" panose="02000000000000000000" pitchFamily="50" charset="-34"/>
            </a:endParaRPr>
          </a:p>
          <a:p>
            <a:pPr algn="just">
              <a:spcBef>
                <a:spcPts val="600"/>
              </a:spcBef>
              <a:spcAft>
                <a:spcPts val="600"/>
              </a:spcAft>
            </a:pPr>
            <a:r>
              <a:rPr lang="en-US" sz="1100">
                <a:latin typeface="Quark" panose="02000000000000000000" pitchFamily="50" charset="-34"/>
                <a:cs typeface="Quark" panose="02000000000000000000" pitchFamily="50" charset="-34"/>
              </a:rPr>
              <a:t>Preturile medii pentru unitati rezidentiale au crescut in 2020 atat pentru locuintele vechi cat si pentru cele nou construite. Locuintele vechi au inregistrat insa o crestere mult mai mare, de 7%, in timp ce pretul/mp al locuintelor noi a crescut in medie cu 2%. In cazul in care acelasi ritm de crestere va fi inregistrat si anul viitor, tendinta aceasta ar putea incuraja dezvoltatorii si ar putea conduce potentialii cumparatori catre piata de locuinte noi, avand in vedere ca diferenta de pret intre unitatile vechi si cele noi deja s-a micsorat considerabil. Pretiul mediu pentru locuinte noi a fost de 1.435 EUR/mp in timp ce pentru cele vechi acesta a fost de 1.351 EUR/mp.  </a:t>
            </a:r>
          </a:p>
          <a:p>
            <a:pPr algn="just">
              <a:spcBef>
                <a:spcPts val="600"/>
              </a:spcBef>
              <a:spcAft>
                <a:spcPts val="600"/>
              </a:spcAft>
            </a:pPr>
            <a:r>
              <a:rPr lang="en-US" altLang="ro-RO" sz="1100">
                <a:latin typeface="Quark" panose="02000000000000000000" pitchFamily="50" charset="-34"/>
                <a:cs typeface="Quark" panose="02000000000000000000" pitchFamily="50" charset="-34"/>
              </a:rPr>
              <a:t>In ceea ce priveste pretul mediu in fucntie de zona, zona de sud  Bucurestiului ramane cea mai accesibila, cu preturi medii de 1.000 EUR/mp, in timp ce preturile din centru-nord au o medie de 3.000 EUR/mp. In timp ce preturile minime s-au mentinut relativ la aceleasi niveluri din 2019, piata locuintelor de lux, sustinuta de o cerere ridicata, a inregistrat cresteri semnificative ale preturilor. </a:t>
            </a:r>
            <a:endParaRPr lang="en-US" sz="1200">
              <a:solidFill>
                <a:srgbClr val="C00000"/>
              </a:solidFill>
              <a:latin typeface="Quark" panose="02000000000000000000" pitchFamily="50" charset="-34"/>
              <a:ea typeface="MS PGothic" panose="020B0600070205080204" pitchFamily="34" charset="-128"/>
              <a:cs typeface="Quark" panose="02000000000000000000" pitchFamily="50" charset="-34"/>
            </a:endParaRPr>
          </a:p>
          <a:p>
            <a:pPr algn="just"/>
            <a:endParaRPr lang="en-US" sz="1200">
              <a:solidFill>
                <a:srgbClr val="C00000"/>
              </a:solidFill>
              <a:latin typeface="Quark" panose="02000000000000000000" pitchFamily="50" charset="-34"/>
              <a:ea typeface="MS PGothic" panose="020B0600070205080204" pitchFamily="34" charset="-128"/>
              <a:cs typeface="Quark" panose="02000000000000000000" pitchFamily="50" charset="-34"/>
            </a:endParaRPr>
          </a:p>
          <a:p>
            <a:pPr algn="just"/>
            <a:endParaRPr lang="en-US" sz="1200">
              <a:solidFill>
                <a:srgbClr val="C00000"/>
              </a:solidFill>
              <a:latin typeface="Quark" panose="02000000000000000000" pitchFamily="50" charset="-34"/>
              <a:ea typeface="MS PGothic" panose="020B0600070205080204" pitchFamily="34" charset="-128"/>
              <a:cs typeface="Quark" panose="02000000000000000000" pitchFamily="50" charset="-34"/>
            </a:endParaRPr>
          </a:p>
          <a:p>
            <a:pPr algn="just"/>
            <a:endParaRPr lang="en-US" sz="1200">
              <a:solidFill>
                <a:srgbClr val="C00000"/>
              </a:solidFill>
              <a:latin typeface="Quark" panose="02000000000000000000" pitchFamily="50" charset="-34"/>
              <a:ea typeface="MS PGothic" panose="020B0600070205080204" pitchFamily="34" charset="-128"/>
              <a:cs typeface="Quark" panose="02000000000000000000" pitchFamily="50" charset="-34"/>
            </a:endParaRPr>
          </a:p>
          <a:p>
            <a:pPr algn="just"/>
            <a:endParaRPr lang="en-US" sz="1200">
              <a:solidFill>
                <a:srgbClr val="C00000"/>
              </a:solidFill>
              <a:latin typeface="Quark" panose="02000000000000000000" pitchFamily="50" charset="-34"/>
              <a:ea typeface="MS PGothic" panose="020B0600070205080204" pitchFamily="34" charset="-128"/>
              <a:cs typeface="Quark" panose="02000000000000000000" pitchFamily="50" charset="-34"/>
            </a:endParaRPr>
          </a:p>
          <a:p>
            <a:pPr algn="just"/>
            <a:endParaRPr lang="en-US" sz="1200">
              <a:solidFill>
                <a:srgbClr val="C00000"/>
              </a:solidFill>
              <a:latin typeface="Quark" panose="02000000000000000000" pitchFamily="50" charset="-34"/>
              <a:ea typeface="MS PGothic" panose="020B0600070205080204" pitchFamily="34" charset="-128"/>
              <a:cs typeface="Quark" panose="02000000000000000000" pitchFamily="50" charset="-34"/>
            </a:endParaRPr>
          </a:p>
          <a:p>
            <a:pPr algn="just"/>
            <a:endParaRPr lang="en-US" sz="1200">
              <a:solidFill>
                <a:srgbClr val="C00000"/>
              </a:solidFill>
              <a:latin typeface="Quark" panose="02000000000000000000" pitchFamily="50" charset="-34"/>
              <a:ea typeface="MS PGothic" panose="020B0600070205080204" pitchFamily="34" charset="-128"/>
              <a:cs typeface="Quark" panose="02000000000000000000" pitchFamily="50" charset="-34"/>
            </a:endParaRPr>
          </a:p>
          <a:p>
            <a:pPr algn="just"/>
            <a:endParaRPr lang="en-US" sz="1200">
              <a:solidFill>
                <a:srgbClr val="C00000"/>
              </a:solidFill>
              <a:latin typeface="Quark" panose="02000000000000000000" pitchFamily="50" charset="-34"/>
              <a:ea typeface="MS PGothic" panose="020B0600070205080204" pitchFamily="34" charset="-128"/>
              <a:cs typeface="Quark" panose="02000000000000000000" pitchFamily="50" charset="-34"/>
            </a:endParaRPr>
          </a:p>
          <a:p>
            <a:pPr algn="just"/>
            <a:endParaRPr lang="en-US" sz="1200">
              <a:solidFill>
                <a:srgbClr val="C00000"/>
              </a:solidFill>
              <a:latin typeface="Quark" panose="02000000000000000000" pitchFamily="50" charset="-34"/>
              <a:ea typeface="MS PGothic" panose="020B0600070205080204" pitchFamily="34" charset="-128"/>
              <a:cs typeface="Quark" panose="02000000000000000000" pitchFamily="50" charset="-34"/>
            </a:endParaRPr>
          </a:p>
          <a:p>
            <a:pPr algn="just"/>
            <a:endParaRPr lang="en-US" sz="1200">
              <a:solidFill>
                <a:srgbClr val="C00000"/>
              </a:solidFill>
              <a:latin typeface="Quark" panose="02000000000000000000" pitchFamily="50" charset="-34"/>
              <a:ea typeface="MS PGothic" panose="020B0600070205080204" pitchFamily="34" charset="-128"/>
              <a:cs typeface="Quark" panose="02000000000000000000" pitchFamily="50" charset="-34"/>
            </a:endParaRPr>
          </a:p>
          <a:p>
            <a:pPr algn="just"/>
            <a:endParaRPr lang="en-US" sz="1200">
              <a:solidFill>
                <a:srgbClr val="C00000"/>
              </a:solidFill>
              <a:latin typeface="Quark" panose="02000000000000000000" pitchFamily="50" charset="-34"/>
              <a:ea typeface="MS PGothic" panose="020B0600070205080204" pitchFamily="34" charset="-128"/>
              <a:cs typeface="Quark" panose="02000000000000000000" pitchFamily="50" charset="-34"/>
            </a:endParaRPr>
          </a:p>
          <a:p>
            <a:pPr algn="just"/>
            <a:endParaRPr lang="en-US" sz="1200">
              <a:solidFill>
                <a:srgbClr val="C00000"/>
              </a:solidFill>
              <a:latin typeface="Quark" panose="02000000000000000000" pitchFamily="50" charset="-34"/>
              <a:ea typeface="MS PGothic" panose="020B0600070205080204" pitchFamily="34" charset="-128"/>
              <a:cs typeface="Quark" panose="02000000000000000000" pitchFamily="50" charset="-34"/>
            </a:endParaRPr>
          </a:p>
          <a:p>
            <a:pPr algn="just"/>
            <a:endParaRPr lang="en-US" sz="1200">
              <a:solidFill>
                <a:srgbClr val="C00000"/>
              </a:solidFill>
              <a:latin typeface="Quark" panose="02000000000000000000" pitchFamily="50" charset="-34"/>
              <a:ea typeface="MS PGothic" panose="020B0600070205080204" pitchFamily="34" charset="-128"/>
              <a:cs typeface="Quark" panose="02000000000000000000" pitchFamily="50" charset="-34"/>
            </a:endParaRPr>
          </a:p>
          <a:p>
            <a:pPr algn="just"/>
            <a:endParaRPr lang="en-US" sz="1200">
              <a:solidFill>
                <a:srgbClr val="C00000"/>
              </a:solidFill>
              <a:latin typeface="Quark" panose="02000000000000000000" pitchFamily="50" charset="-34"/>
              <a:ea typeface="MS PGothic" panose="020B0600070205080204" pitchFamily="34" charset="-128"/>
              <a:cs typeface="Quark" panose="02000000000000000000" pitchFamily="50" charset="-34"/>
            </a:endParaRPr>
          </a:p>
          <a:p>
            <a:pPr algn="just"/>
            <a:endParaRPr lang="en-US" sz="1200">
              <a:solidFill>
                <a:srgbClr val="C00000"/>
              </a:solidFill>
              <a:latin typeface="Quark" panose="02000000000000000000" pitchFamily="50" charset="-34"/>
              <a:ea typeface="MS PGothic" panose="020B0600070205080204" pitchFamily="34" charset="-128"/>
              <a:cs typeface="Quark" panose="02000000000000000000" pitchFamily="50" charset="-34"/>
            </a:endParaRPr>
          </a:p>
          <a:p>
            <a:pPr algn="just"/>
            <a:endParaRPr lang="en-US" sz="1200">
              <a:solidFill>
                <a:srgbClr val="C00000"/>
              </a:solidFill>
              <a:latin typeface="Quark" panose="02000000000000000000" pitchFamily="50" charset="-34"/>
              <a:ea typeface="MS PGothic" panose="020B0600070205080204" pitchFamily="34" charset="-128"/>
              <a:cs typeface="Quark" panose="02000000000000000000" pitchFamily="50" charset="-34"/>
            </a:endParaRPr>
          </a:p>
          <a:p>
            <a:pPr algn="just"/>
            <a:endParaRPr lang="en-US" sz="1200">
              <a:solidFill>
                <a:srgbClr val="C00000"/>
              </a:solidFill>
              <a:latin typeface="Quark" panose="02000000000000000000" pitchFamily="50" charset="-34"/>
              <a:ea typeface="MS PGothic" panose="020B0600070205080204" pitchFamily="34" charset="-128"/>
              <a:cs typeface="Quark" panose="02000000000000000000" pitchFamily="50" charset="-34"/>
            </a:endParaRPr>
          </a:p>
          <a:p>
            <a:pPr algn="just"/>
            <a:endParaRPr lang="en-US" sz="1200">
              <a:solidFill>
                <a:srgbClr val="C00000"/>
              </a:solidFill>
              <a:latin typeface="Quark" panose="02000000000000000000" pitchFamily="50" charset="-34"/>
              <a:ea typeface="MS PGothic" panose="020B0600070205080204" pitchFamily="34" charset="-128"/>
              <a:cs typeface="Quark" panose="02000000000000000000" pitchFamily="50" charset="-34"/>
            </a:endParaRPr>
          </a:p>
          <a:p>
            <a:pPr algn="just"/>
            <a:endParaRPr lang="en-US" sz="1200">
              <a:solidFill>
                <a:srgbClr val="C00000"/>
              </a:solidFill>
              <a:latin typeface="Quark" panose="02000000000000000000" pitchFamily="50" charset="-34"/>
              <a:ea typeface="MS PGothic" panose="020B0600070205080204" pitchFamily="34" charset="-128"/>
              <a:cs typeface="Quark" panose="02000000000000000000" pitchFamily="50" charset="-34"/>
            </a:endParaRPr>
          </a:p>
          <a:p>
            <a:pPr algn="just"/>
            <a:endParaRPr lang="en-US" sz="1200">
              <a:solidFill>
                <a:srgbClr val="C00000"/>
              </a:solidFill>
              <a:latin typeface="Quark" panose="02000000000000000000" pitchFamily="50" charset="-34"/>
              <a:ea typeface="MS PGothic" panose="020B0600070205080204" pitchFamily="34" charset="-128"/>
              <a:cs typeface="Quark" panose="02000000000000000000" pitchFamily="50" charset="-34"/>
            </a:endParaRPr>
          </a:p>
          <a:p>
            <a:pPr algn="just"/>
            <a:endParaRPr lang="en-US" sz="1100">
              <a:solidFill>
                <a:srgbClr val="C00000"/>
              </a:solidFill>
              <a:latin typeface="Quark" panose="02000000000000000000" pitchFamily="50" charset="-34"/>
              <a:ea typeface="MS PGothic" panose="020B0600070205080204" pitchFamily="34" charset="-128"/>
              <a:cs typeface="Quark" panose="02000000000000000000" pitchFamily="50" charset="-34"/>
            </a:endParaRPr>
          </a:p>
          <a:p>
            <a:pPr algn="just"/>
            <a:r>
              <a:rPr lang="en-US" sz="1100">
                <a:solidFill>
                  <a:srgbClr val="C00000"/>
                </a:solidFill>
                <a:latin typeface="Quark" panose="02000000000000000000" pitchFamily="50" charset="-34"/>
                <a:ea typeface="MS PGothic" panose="020B0600070205080204" pitchFamily="34" charset="-128"/>
                <a:cs typeface="Quark" panose="02000000000000000000" pitchFamily="50" charset="-34"/>
              </a:rPr>
              <a:t>PRESIUNE NEGATIVA ASUPRA CHIRIILOR</a:t>
            </a:r>
          </a:p>
          <a:p>
            <a:pPr algn="just"/>
            <a:endParaRPr lang="en-US" sz="1100">
              <a:solidFill>
                <a:srgbClr val="C00000"/>
              </a:solidFill>
              <a:latin typeface="Quark" panose="02000000000000000000" pitchFamily="50" charset="-34"/>
              <a:ea typeface="MS PGothic" panose="020B0600070205080204" pitchFamily="34" charset="-128"/>
              <a:cs typeface="Quark" panose="02000000000000000000" pitchFamily="50" charset="-34"/>
            </a:endParaRPr>
          </a:p>
          <a:p>
            <a:pPr algn="just"/>
            <a:r>
              <a:rPr lang="en-US" sz="1100">
                <a:latin typeface="Quark" panose="02000000000000000000" pitchFamily="50" charset="-34"/>
                <a:cs typeface="Quark" panose="02000000000000000000" pitchFamily="50" charset="-34"/>
              </a:rPr>
              <a:t>Impactul pandemiei a fost mult mai evident in ceea ce priveste valoarea chiriilor. Scaderi de pana la 15% au fost inregistrate incepand cu luna martie si oferta a crescut. Evolutia vanzarilor, faptul ca majoritatea chiriasilor au preferat sa plece din capitala si sa lucreze din alte locatii au fost prinipalele cauze care au dus la gradul mare de neocupare de pe piata chiriilor. In plus, studentii, generatorii unei mari parti din cererea de apartamente pentru inchiriat, nu s-au reintors in centrele universitare. </a:t>
            </a:r>
            <a:r>
              <a:rPr lang="ro-RO" altLang="ro-RO" sz="1100">
                <a:latin typeface="Quark" panose="02000000000000000000" pitchFamily="50" charset="-34"/>
                <a:cs typeface="Quark" panose="02000000000000000000" pitchFamily="50" charset="-34"/>
              </a:rPr>
              <a:t>Intrarea pe pia</a:t>
            </a:r>
            <a:r>
              <a:rPr lang="en-US" altLang="ro-RO" sz="1100">
                <a:latin typeface="Quark" panose="02000000000000000000" pitchFamily="50" charset="-34"/>
                <a:cs typeface="Quark" panose="02000000000000000000" pitchFamily="50" charset="-34"/>
              </a:rPr>
              <a:t>t</a:t>
            </a:r>
            <a:r>
              <a:rPr lang="ro-RO" altLang="ro-RO" sz="1100">
                <a:latin typeface="Quark" panose="02000000000000000000" pitchFamily="50" charset="-34"/>
                <a:cs typeface="Quark" panose="02000000000000000000" pitchFamily="50" charset="-34"/>
              </a:rPr>
              <a:t>a </a:t>
            </a:r>
            <a:r>
              <a:rPr lang="en-US" altLang="ro-RO" sz="1100">
                <a:latin typeface="Quark" panose="02000000000000000000" pitchFamily="50" charset="-34"/>
                <a:cs typeface="Quark" panose="02000000000000000000" pitchFamily="50" charset="-34"/>
              </a:rPr>
              <a:t>i</a:t>
            </a:r>
            <a:r>
              <a:rPr lang="ro-RO" altLang="ro-RO" sz="1100">
                <a:latin typeface="Quark" panose="02000000000000000000" pitchFamily="50" charset="-34"/>
                <a:cs typeface="Quark" panose="02000000000000000000" pitchFamily="50" charset="-34"/>
              </a:rPr>
              <a:t>nchirierii pe termen lung a proprietarilor de </a:t>
            </a:r>
            <a:r>
              <a:rPr lang="en-US" altLang="ro-RO" sz="1100">
                <a:latin typeface="Quark" panose="02000000000000000000" pitchFamily="50" charset="-34"/>
                <a:cs typeface="Quark" panose="02000000000000000000" pitchFamily="50" charset="-34"/>
              </a:rPr>
              <a:t>apartamente inchiriate in regim hotelier</a:t>
            </a:r>
            <a:r>
              <a:rPr lang="ro-RO" altLang="ro-RO" sz="1100">
                <a:latin typeface="Quark" panose="02000000000000000000" pitchFamily="50" charset="-34"/>
                <a:cs typeface="Quark" panose="02000000000000000000" pitchFamily="50" charset="-34"/>
              </a:rPr>
              <a:t> este, de asemenea, un factor care va determina o sc</a:t>
            </a:r>
            <a:r>
              <a:rPr lang="en-US" altLang="ro-RO" sz="1100">
                <a:latin typeface="Quark" panose="02000000000000000000" pitchFamily="50" charset="-34"/>
                <a:cs typeface="Quark" panose="02000000000000000000" pitchFamily="50" charset="-34"/>
              </a:rPr>
              <a:t>a</a:t>
            </a:r>
            <a:r>
              <a:rPr lang="ro-RO" altLang="ro-RO" sz="1100">
                <a:latin typeface="Quark" panose="02000000000000000000" pitchFamily="50" charset="-34"/>
                <a:cs typeface="Quark" panose="02000000000000000000" pitchFamily="50" charset="-34"/>
              </a:rPr>
              <a:t>dere suplimentar</a:t>
            </a:r>
            <a:r>
              <a:rPr lang="en-US" altLang="ro-RO" sz="1100">
                <a:latin typeface="Quark" panose="02000000000000000000" pitchFamily="50" charset="-34"/>
                <a:cs typeface="Quark" panose="02000000000000000000" pitchFamily="50" charset="-34"/>
              </a:rPr>
              <a:t>a</a:t>
            </a:r>
            <a:r>
              <a:rPr lang="ro-RO" altLang="ro-RO" sz="1100">
                <a:latin typeface="Quark" panose="02000000000000000000" pitchFamily="50" charset="-34"/>
                <a:cs typeface="Quark" panose="02000000000000000000" pitchFamily="50" charset="-34"/>
              </a:rPr>
              <a:t> a nivelului</a:t>
            </a:r>
            <a:r>
              <a:rPr lang="en-US" altLang="ro-RO" sz="1100">
                <a:latin typeface="Quark" panose="02000000000000000000" pitchFamily="50" charset="-34"/>
                <a:cs typeface="Quark" panose="02000000000000000000" pitchFamily="50" charset="-34"/>
              </a:rPr>
              <a:t> chiriilor </a:t>
            </a:r>
            <a:r>
              <a:rPr lang="ro-RO" altLang="ro-RO" sz="1100">
                <a:latin typeface="Quark" panose="02000000000000000000" pitchFamily="50" charset="-34"/>
                <a:cs typeface="Quark" panose="02000000000000000000" pitchFamily="50" charset="-34"/>
              </a:rPr>
              <a:t> pe pia</a:t>
            </a:r>
            <a:r>
              <a:rPr lang="en-US" altLang="ro-RO" sz="1100">
                <a:latin typeface="Quark" panose="02000000000000000000" pitchFamily="50" charset="-34"/>
                <a:cs typeface="Quark" panose="02000000000000000000" pitchFamily="50" charset="-34"/>
              </a:rPr>
              <a:t>t</a:t>
            </a:r>
            <a:r>
              <a:rPr lang="ro-RO" altLang="ro-RO" sz="1100">
                <a:latin typeface="Quark" panose="02000000000000000000" pitchFamily="50" charset="-34"/>
                <a:cs typeface="Quark" panose="02000000000000000000" pitchFamily="50" charset="-34"/>
              </a:rPr>
              <a:t>a tradi</a:t>
            </a:r>
            <a:r>
              <a:rPr lang="en-US" altLang="ro-RO" sz="1100">
                <a:latin typeface="Quark" panose="02000000000000000000" pitchFamily="50" charset="-34"/>
                <a:cs typeface="Quark" panose="02000000000000000000" pitchFamily="50" charset="-34"/>
              </a:rPr>
              <a:t>t</a:t>
            </a:r>
            <a:r>
              <a:rPr lang="ro-RO" altLang="ro-RO" sz="1100">
                <a:latin typeface="Quark" panose="02000000000000000000" pitchFamily="50" charset="-34"/>
                <a:cs typeface="Quark" panose="02000000000000000000" pitchFamily="50" charset="-34"/>
              </a:rPr>
              <a:t>ional</a:t>
            </a:r>
            <a:r>
              <a:rPr lang="en-US" altLang="ro-RO" sz="1100">
                <a:latin typeface="Quark" panose="02000000000000000000" pitchFamily="50" charset="-34"/>
                <a:cs typeface="Quark" panose="02000000000000000000" pitchFamily="50" charset="-34"/>
              </a:rPr>
              <a:t>a</a:t>
            </a:r>
            <a:r>
              <a:rPr lang="ro-RO" altLang="ro-RO" sz="1100">
                <a:latin typeface="Quark" panose="02000000000000000000" pitchFamily="50" charset="-34"/>
                <a:cs typeface="Quark" panose="02000000000000000000" pitchFamily="50" charset="-34"/>
              </a:rPr>
              <a:t>.</a:t>
            </a:r>
          </a:p>
        </p:txBody>
      </p:sp>
      <p:pic>
        <p:nvPicPr>
          <p:cNvPr id="2" name="Picture 1">
            <a:extLst>
              <a:ext uri="{FF2B5EF4-FFF2-40B4-BE49-F238E27FC236}">
                <a16:creationId xmlns:a16="http://schemas.microsoft.com/office/drawing/2014/main" id="{91A8D3C0-21C3-4527-AE4F-12A0C601F8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0542" y="33572"/>
            <a:ext cx="1118373" cy="574015"/>
          </a:xfrm>
          <a:prstGeom prst="rect">
            <a:avLst/>
          </a:prstGeom>
        </p:spPr>
      </p:pic>
      <p:cxnSp>
        <p:nvCxnSpPr>
          <p:cNvPr id="8" name="Straight Connector 7">
            <a:extLst>
              <a:ext uri="{FF2B5EF4-FFF2-40B4-BE49-F238E27FC236}">
                <a16:creationId xmlns:a16="http://schemas.microsoft.com/office/drawing/2014/main" id="{DB3E1333-54DC-42CF-9998-08B5B3E73210}"/>
              </a:ext>
            </a:extLst>
          </p:cNvPr>
          <p:cNvCxnSpPr/>
          <p:nvPr/>
        </p:nvCxnSpPr>
        <p:spPr>
          <a:xfrm>
            <a:off x="-1" y="831753"/>
            <a:ext cx="6858000" cy="0"/>
          </a:xfrm>
          <a:prstGeom prst="line">
            <a:avLst/>
          </a:prstGeom>
          <a:ln w="28575">
            <a:solidFill>
              <a:srgbClr val="0B174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E7E6234-0C1F-4E4F-BE95-591C083AB907}"/>
              </a:ext>
            </a:extLst>
          </p:cNvPr>
          <p:cNvSpPr txBox="1"/>
          <p:nvPr/>
        </p:nvSpPr>
        <p:spPr>
          <a:xfrm>
            <a:off x="201143" y="167343"/>
            <a:ext cx="2792496"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lumMod val="85000"/>
                    <a:lumOff val="15000"/>
                  </a:prstClr>
                </a:solidFill>
                <a:effectLst/>
                <a:uLnTx/>
                <a:uFillTx/>
                <a:latin typeface="Quark" panose="02000000000000000000" pitchFamily="50" charset="-34"/>
                <a:ea typeface="+mn-ea"/>
                <a:cs typeface="Quark" panose="02000000000000000000" pitchFamily="50" charset="-34"/>
              </a:rPr>
              <a:t>2020 Bucharest residential market</a:t>
            </a:r>
          </a:p>
        </p:txBody>
      </p:sp>
      <p:sp>
        <p:nvSpPr>
          <p:cNvPr id="7" name="TextBox 6">
            <a:extLst>
              <a:ext uri="{FF2B5EF4-FFF2-40B4-BE49-F238E27FC236}">
                <a16:creationId xmlns:a16="http://schemas.microsoft.com/office/drawing/2014/main" id="{5DFEB222-50FC-495D-A334-9F6E51982E03}"/>
              </a:ext>
            </a:extLst>
          </p:cNvPr>
          <p:cNvSpPr txBox="1"/>
          <p:nvPr/>
        </p:nvSpPr>
        <p:spPr>
          <a:xfrm>
            <a:off x="3101340" y="6369861"/>
            <a:ext cx="3607575" cy="400110"/>
          </a:xfrm>
          <a:prstGeom prst="rect">
            <a:avLst/>
          </a:prstGeom>
          <a:noFill/>
        </p:spPr>
        <p:txBody>
          <a:bodyPr wrap="square" rtlCol="0">
            <a:spAutoFit/>
          </a:bodyPr>
          <a:lstStyle/>
          <a:p>
            <a:pPr algn="r"/>
            <a:r>
              <a:rPr lang="en-US" sz="1000" i="1">
                <a:solidFill>
                  <a:srgbClr val="4A4647"/>
                </a:solidFill>
                <a:latin typeface="Quark" panose="02000000000000000000" pitchFamily="50" charset="-34"/>
                <a:ea typeface="MS PGothic" panose="020B0600070205080204" pitchFamily="34" charset="-128"/>
                <a:cs typeface="Times New Roman" panose="02020603050405020304" pitchFamily="18" charset="0"/>
              </a:rPr>
              <a:t>Evolutia preturilor/mp in 2020, locuinte noi vs. locuinte vechi </a:t>
            </a:r>
          </a:p>
          <a:p>
            <a:pPr algn="r"/>
            <a:r>
              <a:rPr lang="en-US" sz="1000" i="1">
                <a:solidFill>
                  <a:srgbClr val="4A4647"/>
                </a:solidFill>
                <a:latin typeface="Quark" panose="02000000000000000000" pitchFamily="50" charset="-34"/>
                <a:ea typeface="MS PGothic" panose="020B0600070205080204" pitchFamily="34" charset="-128"/>
                <a:cs typeface="Times New Roman" panose="02020603050405020304" pitchFamily="18" charset="0"/>
              </a:rPr>
              <a:t>Sursa: imobiliare.ro</a:t>
            </a:r>
          </a:p>
        </p:txBody>
      </p:sp>
      <p:graphicFrame>
        <p:nvGraphicFramePr>
          <p:cNvPr id="10" name="Chart 9">
            <a:extLst>
              <a:ext uri="{FF2B5EF4-FFF2-40B4-BE49-F238E27FC236}">
                <a16:creationId xmlns:a16="http://schemas.microsoft.com/office/drawing/2014/main" id="{6F84C9FB-D581-42D2-8838-7EBBF6C9112A}"/>
              </a:ext>
            </a:extLst>
          </p:cNvPr>
          <p:cNvGraphicFramePr>
            <a:graphicFrameLocks/>
          </p:cNvGraphicFramePr>
          <p:nvPr>
            <p:extLst>
              <p:ext uri="{D42A27DB-BD31-4B8C-83A1-F6EECF244321}">
                <p14:modId xmlns:p14="http://schemas.microsoft.com/office/powerpoint/2010/main" val="3606700881"/>
              </p:ext>
            </p:extLst>
          </p:nvPr>
        </p:nvGraphicFramePr>
        <p:xfrm>
          <a:off x="201143" y="3546592"/>
          <a:ext cx="6507772" cy="28128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8326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D42D099-CB53-4E4A-B538-1DF83423E65B}"/>
              </a:ext>
            </a:extLst>
          </p:cNvPr>
          <p:cNvSpPr txBox="1"/>
          <p:nvPr/>
        </p:nvSpPr>
        <p:spPr>
          <a:xfrm>
            <a:off x="97821" y="768290"/>
            <a:ext cx="6653610" cy="2723823"/>
          </a:xfrm>
          <a:prstGeom prst="rect">
            <a:avLst/>
          </a:prstGeom>
          <a:noFill/>
        </p:spPr>
        <p:txBody>
          <a:bodyPr wrap="square" rtlCol="0">
            <a:spAutoFit/>
          </a:bodyPr>
          <a:lstStyle/>
          <a:p>
            <a:pPr algn="just"/>
            <a:endParaRPr lang="en-US" sz="1100">
              <a:solidFill>
                <a:srgbClr val="4A4647"/>
              </a:solidFill>
              <a:latin typeface="Quark" panose="02000000000000000000" pitchFamily="50" charset="-34"/>
              <a:ea typeface="MS PGothic" panose="020B0600070205080204" pitchFamily="34" charset="-128"/>
              <a:cs typeface="Times New Roman" panose="02020603050405020304" pitchFamily="18" charset="0"/>
            </a:endParaRPr>
          </a:p>
          <a:p>
            <a:pPr algn="just"/>
            <a:r>
              <a:rPr lang="en-US" sz="1200">
                <a:solidFill>
                  <a:srgbClr val="C00000"/>
                </a:solidFill>
                <a:latin typeface="Quark" panose="02000000000000000000" pitchFamily="50" charset="-34"/>
                <a:ea typeface="MS PGothic" panose="020B0600070205080204" pitchFamily="34" charset="-128"/>
                <a:cs typeface="Times New Roman" panose="02020603050405020304" pitchFamily="18" charset="0"/>
              </a:rPr>
              <a:t>DESTINATII LIMITATE, NUMAR DUBLU DE TRANZACTII</a:t>
            </a:r>
          </a:p>
          <a:p>
            <a:pPr algn="just"/>
            <a:endParaRPr lang="en-US" sz="1100">
              <a:latin typeface="Quark" panose="02000000000000000000" pitchFamily="50" charset="-34"/>
              <a:cs typeface="Quark" panose="02000000000000000000" pitchFamily="50" charset="-34"/>
            </a:endParaRPr>
          </a:p>
          <a:p>
            <a:pPr algn="just"/>
            <a:r>
              <a:rPr lang="en-US" sz="1100">
                <a:latin typeface="Quark" panose="02000000000000000000" pitchFamily="50" charset="-34"/>
                <a:cs typeface="Quark" panose="02000000000000000000" pitchFamily="50" charset="-34"/>
              </a:rPr>
              <a:t>Cele mai mari tranzactii cu terenuri in Bucuresti au totalizat peste 220 milioane EUR in 2020, cu 7 tranzactii individuale de peste 10 milioane EUR fiecare. Dezvoltatorii si investitorii au tinut pasul cu schimbarile pietei si si-au mutat focusul spre piata rezidentiala, in timp ce planurile de dezvoltare pentru proiecte de birouri au fost puse in asteptare. </a:t>
            </a:r>
          </a:p>
          <a:p>
            <a:pPr algn="just"/>
            <a:r>
              <a:rPr lang="en-US" sz="1100">
                <a:latin typeface="Quark" panose="02000000000000000000" pitchFamily="50" charset="-34"/>
                <a:cs typeface="Quark" panose="02000000000000000000" pitchFamily="50" charset="-34"/>
              </a:rPr>
              <a:t>Piata tranzactiilor cu terenuri a fost una extrem de dinamica in 2020, cu peste 118.000 tranzactii inregistrate in Bucuresti si Ilfov, o crestere de 95%, din care 72.175 tranzactii numai in Bucuresti. </a:t>
            </a:r>
            <a:endParaRPr lang="en-US" sz="1200">
              <a:solidFill>
                <a:srgbClr val="C00000"/>
              </a:solidFill>
              <a:latin typeface="Quark" panose="02000000000000000000" pitchFamily="50" charset="-34"/>
              <a:ea typeface="MS PGothic" panose="020B0600070205080204" pitchFamily="34" charset="-128"/>
              <a:cs typeface="Times New Roman" panose="02020603050405020304" pitchFamily="18" charset="0"/>
            </a:endParaRPr>
          </a:p>
          <a:p>
            <a:pPr algn="just"/>
            <a:endParaRPr lang="en-US" sz="1200">
              <a:solidFill>
                <a:srgbClr val="C00000"/>
              </a:solidFill>
              <a:latin typeface="Quark" panose="02000000000000000000" pitchFamily="50" charset="-34"/>
              <a:ea typeface="MS PGothic" panose="020B0600070205080204" pitchFamily="34" charset="-128"/>
              <a:cs typeface="Times New Roman" panose="02020603050405020304" pitchFamily="18" charset="0"/>
            </a:endParaRPr>
          </a:p>
          <a:p>
            <a:pPr algn="just"/>
            <a:endParaRPr lang="en-US" sz="1200">
              <a:solidFill>
                <a:srgbClr val="C00000"/>
              </a:solidFill>
              <a:latin typeface="Quark" panose="02000000000000000000" pitchFamily="50" charset="-34"/>
              <a:ea typeface="MS PGothic" panose="020B0600070205080204" pitchFamily="34" charset="-128"/>
              <a:cs typeface="Times New Roman" panose="02020603050405020304" pitchFamily="18" charset="0"/>
            </a:endParaRPr>
          </a:p>
          <a:p>
            <a:pPr algn="just"/>
            <a:endParaRPr lang="en-US" sz="1200">
              <a:solidFill>
                <a:srgbClr val="C00000"/>
              </a:solidFill>
              <a:latin typeface="Quark" panose="02000000000000000000" pitchFamily="50" charset="-34"/>
              <a:ea typeface="MS PGothic" panose="020B0600070205080204" pitchFamily="34" charset="-128"/>
              <a:cs typeface="Times New Roman" panose="02020603050405020304" pitchFamily="18" charset="0"/>
            </a:endParaRPr>
          </a:p>
          <a:p>
            <a:pPr algn="just"/>
            <a:endParaRPr lang="en-US" sz="1200">
              <a:solidFill>
                <a:srgbClr val="C00000"/>
              </a:solidFill>
              <a:latin typeface="Quark" panose="02000000000000000000" pitchFamily="50" charset="-34"/>
              <a:ea typeface="MS PGothic" panose="020B0600070205080204" pitchFamily="34" charset="-128"/>
              <a:cs typeface="Times New Roman" panose="02020603050405020304" pitchFamily="18" charset="0"/>
            </a:endParaRPr>
          </a:p>
          <a:p>
            <a:pPr algn="just"/>
            <a:endParaRPr lang="en-US" sz="1200">
              <a:solidFill>
                <a:srgbClr val="C00000"/>
              </a:solidFill>
              <a:latin typeface="Quark" panose="02000000000000000000" pitchFamily="50" charset="-34"/>
              <a:ea typeface="MS PGothic" panose="020B0600070205080204" pitchFamily="34" charset="-128"/>
              <a:cs typeface="Times New Roman" panose="02020603050405020304" pitchFamily="18" charset="0"/>
            </a:endParaRPr>
          </a:p>
          <a:p>
            <a:pPr algn="just"/>
            <a:endParaRPr lang="en-US" sz="1100">
              <a:solidFill>
                <a:srgbClr val="C00000"/>
              </a:solidFill>
              <a:latin typeface="Quark" panose="02000000000000000000" pitchFamily="50" charset="-34"/>
              <a:ea typeface="MS PGothic" panose="020B0600070205080204" pitchFamily="34" charset="-128"/>
              <a:cs typeface="Times New Roman" panose="02020603050405020304" pitchFamily="18" charset="0"/>
            </a:endParaRPr>
          </a:p>
        </p:txBody>
      </p:sp>
      <p:pic>
        <p:nvPicPr>
          <p:cNvPr id="2" name="Picture 1">
            <a:extLst>
              <a:ext uri="{FF2B5EF4-FFF2-40B4-BE49-F238E27FC236}">
                <a16:creationId xmlns:a16="http://schemas.microsoft.com/office/drawing/2014/main" id="{91A8D3C0-21C3-4527-AE4F-12A0C601F8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0542" y="33572"/>
            <a:ext cx="1118373" cy="574015"/>
          </a:xfrm>
          <a:prstGeom prst="rect">
            <a:avLst/>
          </a:prstGeom>
        </p:spPr>
      </p:pic>
      <p:cxnSp>
        <p:nvCxnSpPr>
          <p:cNvPr id="8" name="Straight Connector 7">
            <a:extLst>
              <a:ext uri="{FF2B5EF4-FFF2-40B4-BE49-F238E27FC236}">
                <a16:creationId xmlns:a16="http://schemas.microsoft.com/office/drawing/2014/main" id="{DB3E1333-54DC-42CF-9998-08B5B3E73210}"/>
              </a:ext>
            </a:extLst>
          </p:cNvPr>
          <p:cNvCxnSpPr/>
          <p:nvPr/>
        </p:nvCxnSpPr>
        <p:spPr>
          <a:xfrm>
            <a:off x="-1" y="831753"/>
            <a:ext cx="6858000" cy="0"/>
          </a:xfrm>
          <a:prstGeom prst="line">
            <a:avLst/>
          </a:prstGeom>
          <a:ln w="28575">
            <a:solidFill>
              <a:srgbClr val="0B174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E7E6234-0C1F-4E4F-BE95-591C083AB907}"/>
              </a:ext>
            </a:extLst>
          </p:cNvPr>
          <p:cNvSpPr txBox="1"/>
          <p:nvPr/>
        </p:nvSpPr>
        <p:spPr>
          <a:xfrm>
            <a:off x="201143" y="167343"/>
            <a:ext cx="2799421"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prstClr val="black">
                    <a:lumMod val="85000"/>
                    <a:lumOff val="15000"/>
                  </a:prstClr>
                </a:solidFill>
                <a:effectLst/>
                <a:uLnTx/>
                <a:uFillTx/>
                <a:latin typeface="Quark" panose="02000000000000000000" pitchFamily="50" charset="-34"/>
                <a:ea typeface="+mn-ea"/>
                <a:cs typeface="Quark" panose="02000000000000000000" pitchFamily="50" charset="-34"/>
              </a:rPr>
              <a:t>Piata terenurilor din Bucuresti 2020</a:t>
            </a:r>
          </a:p>
        </p:txBody>
      </p:sp>
      <p:graphicFrame>
        <p:nvGraphicFramePr>
          <p:cNvPr id="4" name="Table 3">
            <a:extLst>
              <a:ext uri="{FF2B5EF4-FFF2-40B4-BE49-F238E27FC236}">
                <a16:creationId xmlns:a16="http://schemas.microsoft.com/office/drawing/2014/main" id="{E5CDF603-3708-4530-9900-38930A893ADF}"/>
              </a:ext>
            </a:extLst>
          </p:cNvPr>
          <p:cNvGraphicFramePr>
            <a:graphicFrameLocks noGrp="1"/>
          </p:cNvGraphicFramePr>
          <p:nvPr>
            <p:extLst>
              <p:ext uri="{D42A27DB-BD31-4B8C-83A1-F6EECF244321}">
                <p14:modId xmlns:p14="http://schemas.microsoft.com/office/powerpoint/2010/main" val="1577601221"/>
              </p:ext>
            </p:extLst>
          </p:nvPr>
        </p:nvGraphicFramePr>
        <p:xfrm>
          <a:off x="401241" y="4922311"/>
          <a:ext cx="6181072" cy="1803768"/>
        </p:xfrm>
        <a:graphic>
          <a:graphicData uri="http://schemas.openxmlformats.org/drawingml/2006/table">
            <a:tbl>
              <a:tblPr>
                <a:tableStyleId>{EB344D84-9AFB-497E-A393-DC336BA19D2E}</a:tableStyleId>
              </a:tblPr>
              <a:tblGrid>
                <a:gridCol w="1024522">
                  <a:extLst>
                    <a:ext uri="{9D8B030D-6E8A-4147-A177-3AD203B41FA5}">
                      <a16:colId xmlns:a16="http://schemas.microsoft.com/office/drawing/2014/main" val="4030978627"/>
                    </a:ext>
                  </a:extLst>
                </a:gridCol>
                <a:gridCol w="687983">
                  <a:extLst>
                    <a:ext uri="{9D8B030D-6E8A-4147-A177-3AD203B41FA5}">
                      <a16:colId xmlns:a16="http://schemas.microsoft.com/office/drawing/2014/main" val="1555429734"/>
                    </a:ext>
                  </a:extLst>
                </a:gridCol>
                <a:gridCol w="1551957">
                  <a:extLst>
                    <a:ext uri="{9D8B030D-6E8A-4147-A177-3AD203B41FA5}">
                      <a16:colId xmlns:a16="http://schemas.microsoft.com/office/drawing/2014/main" val="3110026867"/>
                    </a:ext>
                  </a:extLst>
                </a:gridCol>
                <a:gridCol w="1271000">
                  <a:extLst>
                    <a:ext uri="{9D8B030D-6E8A-4147-A177-3AD203B41FA5}">
                      <a16:colId xmlns:a16="http://schemas.microsoft.com/office/drawing/2014/main" val="1751301354"/>
                    </a:ext>
                  </a:extLst>
                </a:gridCol>
                <a:gridCol w="762600">
                  <a:extLst>
                    <a:ext uri="{9D8B030D-6E8A-4147-A177-3AD203B41FA5}">
                      <a16:colId xmlns:a16="http://schemas.microsoft.com/office/drawing/2014/main" val="436471874"/>
                    </a:ext>
                  </a:extLst>
                </a:gridCol>
                <a:gridCol w="883010">
                  <a:extLst>
                    <a:ext uri="{9D8B030D-6E8A-4147-A177-3AD203B41FA5}">
                      <a16:colId xmlns:a16="http://schemas.microsoft.com/office/drawing/2014/main" val="3097877121"/>
                    </a:ext>
                  </a:extLst>
                </a:gridCol>
              </a:tblGrid>
              <a:tr h="209784">
                <a:tc>
                  <a:txBody>
                    <a:bodyPr/>
                    <a:lstStyle/>
                    <a:p>
                      <a:pPr algn="ctr" fontAlgn="b"/>
                      <a:r>
                        <a:rPr lang="en-US" sz="1100" b="1" i="0" u="none" strike="noStrike">
                          <a:solidFill>
                            <a:srgbClr val="000000"/>
                          </a:solidFill>
                          <a:effectLst/>
                          <a:latin typeface="Quark" panose="02000000000000000000" pitchFamily="50" charset="-34"/>
                          <a:cs typeface="Quark" panose="02000000000000000000" pitchFamily="50" charset="-34"/>
                        </a:rPr>
                        <a:t>Localizare</a:t>
                      </a:r>
                    </a:p>
                  </a:txBody>
                  <a:tcPr marL="0" marR="0" marT="0" marB="0" anchor="b"/>
                </a:tc>
                <a:tc>
                  <a:txBody>
                    <a:bodyPr/>
                    <a:lstStyle/>
                    <a:p>
                      <a:pPr algn="ctr" fontAlgn="b"/>
                      <a:r>
                        <a:rPr lang="en-US" sz="1100" b="1" u="none" strike="noStrike">
                          <a:effectLst/>
                          <a:latin typeface="Quark" panose="02000000000000000000" pitchFamily="50" charset="-34"/>
                          <a:cs typeface="Quark" panose="02000000000000000000" pitchFamily="50" charset="-34"/>
                        </a:rPr>
                        <a:t>Suprafata</a:t>
                      </a:r>
                      <a:endParaRPr lang="en-US" sz="1100" b="1"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tc>
                  <a:txBody>
                    <a:bodyPr/>
                    <a:lstStyle/>
                    <a:p>
                      <a:pPr algn="ctr" fontAlgn="b"/>
                      <a:r>
                        <a:rPr lang="en-US" sz="1100" b="1" u="none" strike="noStrike">
                          <a:effectLst/>
                          <a:latin typeface="Quark" panose="02000000000000000000" pitchFamily="50" charset="-34"/>
                          <a:cs typeface="Quark" panose="02000000000000000000" pitchFamily="50" charset="-34"/>
                        </a:rPr>
                        <a:t>Vanzator</a:t>
                      </a:r>
                      <a:endParaRPr lang="en-US" sz="1100" b="1"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tc>
                  <a:txBody>
                    <a:bodyPr/>
                    <a:lstStyle/>
                    <a:p>
                      <a:pPr algn="ctr" fontAlgn="b"/>
                      <a:r>
                        <a:rPr lang="en-US" sz="1100" b="1" u="none" strike="noStrike">
                          <a:effectLst/>
                          <a:latin typeface="Quark" panose="02000000000000000000" pitchFamily="50" charset="-34"/>
                          <a:cs typeface="Quark" panose="02000000000000000000" pitchFamily="50" charset="-34"/>
                        </a:rPr>
                        <a:t>Comparator</a:t>
                      </a:r>
                      <a:endParaRPr lang="en-US" sz="1100" b="1"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tc>
                  <a:txBody>
                    <a:bodyPr/>
                    <a:lstStyle/>
                    <a:p>
                      <a:pPr algn="ctr" fontAlgn="b"/>
                      <a:r>
                        <a:rPr lang="en-US" sz="1100" b="1" u="none" strike="noStrike">
                          <a:effectLst/>
                          <a:latin typeface="Quark" panose="02000000000000000000" pitchFamily="50" charset="-34"/>
                          <a:cs typeface="Quark" panose="02000000000000000000" pitchFamily="50" charset="-34"/>
                        </a:rPr>
                        <a:t>Destinatie</a:t>
                      </a:r>
                      <a:endParaRPr lang="en-US" sz="1100" b="1"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tc>
                  <a:txBody>
                    <a:bodyPr/>
                    <a:lstStyle/>
                    <a:p>
                      <a:pPr algn="ctr" fontAlgn="b"/>
                      <a:r>
                        <a:rPr lang="en-US" sz="1100" b="1" u="none" strike="noStrike">
                          <a:effectLst/>
                          <a:latin typeface="Quark" panose="02000000000000000000" pitchFamily="50" charset="-34"/>
                          <a:cs typeface="Quark" panose="02000000000000000000" pitchFamily="50" charset="-34"/>
                        </a:rPr>
                        <a:t>Zona</a:t>
                      </a:r>
                      <a:endParaRPr lang="en-US" sz="1100" b="1"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extLst>
                  <a:ext uri="{0D108BD9-81ED-4DB2-BD59-A6C34878D82A}">
                    <a16:rowId xmlns:a16="http://schemas.microsoft.com/office/drawing/2014/main" val="3354697809"/>
                  </a:ext>
                </a:extLst>
              </a:tr>
              <a:tr h="209784">
                <a:tc>
                  <a:txBody>
                    <a:bodyPr/>
                    <a:lstStyle/>
                    <a:p>
                      <a:pPr algn="l" fontAlgn="b"/>
                      <a:r>
                        <a:rPr lang="en-US" sz="1100" u="none" strike="noStrike" err="1">
                          <a:effectLst/>
                          <a:latin typeface="Quark" panose="02000000000000000000" pitchFamily="50" charset="-34"/>
                          <a:cs typeface="Quark" panose="02000000000000000000" pitchFamily="50" charset="-34"/>
                        </a:rPr>
                        <a:t>Afumati</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tc>
                  <a:txBody>
                    <a:bodyPr/>
                    <a:lstStyle/>
                    <a:p>
                      <a:pPr algn="r" fontAlgn="b"/>
                      <a:r>
                        <a:rPr lang="en-US" sz="1100" u="none" strike="noStrike">
                          <a:effectLst/>
                          <a:latin typeface="Quark" panose="02000000000000000000" pitchFamily="50" charset="-34"/>
                          <a:cs typeface="Quark" panose="02000000000000000000" pitchFamily="50" charset="-34"/>
                        </a:rPr>
                        <a:t>180.000</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tc>
                  <a:txBody>
                    <a:bodyPr/>
                    <a:lstStyle/>
                    <a:p>
                      <a:pPr algn="ctr" fontAlgn="b"/>
                      <a:r>
                        <a:rPr lang="en-US" sz="1000" u="none" strike="noStrike">
                          <a:effectLst/>
                          <a:latin typeface="Quark" panose="02000000000000000000" pitchFamily="50" charset="-34"/>
                          <a:cs typeface="Quark" panose="02000000000000000000" pitchFamily="50" charset="-34"/>
                        </a:rPr>
                        <a:t>Privat</a:t>
                      </a:r>
                      <a:endParaRPr lang="en-US" sz="1000" b="0" i="0" u="none" strike="noStrike">
                        <a:solidFill>
                          <a:srgbClr val="001B44"/>
                        </a:solidFill>
                        <a:effectLst/>
                        <a:latin typeface="Quark" panose="02000000000000000000" pitchFamily="50" charset="-34"/>
                        <a:cs typeface="Quark" panose="02000000000000000000" pitchFamily="50" charset="-34"/>
                      </a:endParaRPr>
                    </a:p>
                  </a:txBody>
                  <a:tcPr marL="0" marR="0" marT="0" marB="0" anchor="b"/>
                </a:tc>
                <a:tc>
                  <a:txBody>
                    <a:bodyPr/>
                    <a:lstStyle/>
                    <a:p>
                      <a:pPr algn="ctr" fontAlgn="b"/>
                      <a:r>
                        <a:rPr lang="en-US" sz="1100" u="none" strike="noStrike">
                          <a:effectLst/>
                          <a:latin typeface="Quark" panose="02000000000000000000" pitchFamily="50" charset="-34"/>
                          <a:cs typeface="Quark" panose="02000000000000000000" pitchFamily="50" charset="-34"/>
                        </a:rPr>
                        <a:t>CTP</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tc>
                  <a:txBody>
                    <a:bodyPr/>
                    <a:lstStyle/>
                    <a:p>
                      <a:pPr algn="ctr" fontAlgn="b"/>
                      <a:r>
                        <a:rPr lang="en-US" sz="1100" u="none" strike="noStrike">
                          <a:effectLst/>
                          <a:latin typeface="Quark" panose="02000000000000000000" pitchFamily="50" charset="-34"/>
                          <a:cs typeface="Quark" panose="02000000000000000000" pitchFamily="50" charset="-34"/>
                        </a:rPr>
                        <a:t>Industrial</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tc>
                  <a:txBody>
                    <a:bodyPr/>
                    <a:lstStyle/>
                    <a:p>
                      <a:pPr algn="ctr" fontAlgn="b"/>
                      <a:r>
                        <a:rPr lang="en-US" sz="1100" u="none" strike="noStrike">
                          <a:effectLst/>
                          <a:latin typeface="Quark" panose="02000000000000000000" pitchFamily="50" charset="-34"/>
                          <a:cs typeface="Quark" panose="02000000000000000000" pitchFamily="50" charset="-34"/>
                        </a:rPr>
                        <a:t>Ilfov</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extLst>
                  <a:ext uri="{0D108BD9-81ED-4DB2-BD59-A6C34878D82A}">
                    <a16:rowId xmlns:a16="http://schemas.microsoft.com/office/drawing/2014/main" val="2926124978"/>
                  </a:ext>
                </a:extLst>
              </a:tr>
              <a:tr h="209784">
                <a:tc>
                  <a:txBody>
                    <a:bodyPr/>
                    <a:lstStyle/>
                    <a:p>
                      <a:pPr algn="l" fontAlgn="b"/>
                      <a:r>
                        <a:rPr lang="en-US" sz="1100" u="none" strike="noStrike">
                          <a:effectLst/>
                          <a:latin typeface="Quark" panose="02000000000000000000" pitchFamily="50" charset="-34"/>
                          <a:cs typeface="Quark" panose="02000000000000000000" pitchFamily="50" charset="-34"/>
                        </a:rPr>
                        <a:t>Berceni</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tc>
                  <a:txBody>
                    <a:bodyPr/>
                    <a:lstStyle/>
                    <a:p>
                      <a:pPr algn="r" fontAlgn="b"/>
                      <a:r>
                        <a:rPr lang="en-US" sz="1100" u="none" strike="noStrike">
                          <a:effectLst/>
                          <a:latin typeface="Quark" panose="02000000000000000000" pitchFamily="50" charset="-34"/>
                          <a:cs typeface="Quark" panose="02000000000000000000" pitchFamily="50" charset="-34"/>
                        </a:rPr>
                        <a:t>540.000</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tc>
                  <a:txBody>
                    <a:bodyPr/>
                    <a:lstStyle/>
                    <a:p>
                      <a:pPr algn="ctr" fontAlgn="b"/>
                      <a:r>
                        <a:rPr lang="en-US" sz="1000" u="none" strike="noStrike">
                          <a:effectLst/>
                          <a:latin typeface="Quark" panose="02000000000000000000" pitchFamily="50" charset="-34"/>
                          <a:cs typeface="Quark" panose="02000000000000000000" pitchFamily="50" charset="-34"/>
                        </a:rPr>
                        <a:t>Doosan Heavy Industries</a:t>
                      </a:r>
                      <a:endParaRPr lang="en-US" sz="1000" b="0" i="0" u="none" strike="noStrike">
                        <a:solidFill>
                          <a:srgbClr val="001B44"/>
                        </a:solidFill>
                        <a:effectLst/>
                        <a:latin typeface="Quark" panose="02000000000000000000" pitchFamily="50" charset="-34"/>
                        <a:cs typeface="Quark" panose="02000000000000000000" pitchFamily="50" charset="-34"/>
                      </a:endParaRPr>
                    </a:p>
                  </a:txBody>
                  <a:tcPr marL="0" marR="0" marT="0" marB="0" anchor="b"/>
                </a:tc>
                <a:tc>
                  <a:txBody>
                    <a:bodyPr/>
                    <a:lstStyle/>
                    <a:p>
                      <a:pPr algn="ctr" fontAlgn="b"/>
                      <a:r>
                        <a:rPr lang="en-US" sz="1100" u="none" strike="noStrike">
                          <a:effectLst/>
                          <a:latin typeface="Quark" panose="02000000000000000000" pitchFamily="50" charset="-34"/>
                          <a:cs typeface="Quark" panose="02000000000000000000" pitchFamily="50" charset="-34"/>
                        </a:rPr>
                        <a:t>SIF Banat-Crisana</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tc>
                  <a:txBody>
                    <a:bodyPr/>
                    <a:lstStyle/>
                    <a:p>
                      <a:pPr algn="ctr" fontAlgn="b"/>
                      <a:r>
                        <a:rPr lang="en-US" sz="1100" u="none" strike="noStrike">
                          <a:effectLst/>
                          <a:latin typeface="Quark" panose="02000000000000000000" pitchFamily="50" charset="-34"/>
                          <a:cs typeface="Quark" panose="02000000000000000000" pitchFamily="50" charset="-34"/>
                        </a:rPr>
                        <a:t>Mixt</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tc>
                  <a:txBody>
                    <a:bodyPr/>
                    <a:lstStyle/>
                    <a:p>
                      <a:pPr algn="ctr" fontAlgn="b"/>
                      <a:r>
                        <a:rPr lang="en-US" sz="1100" u="none" strike="noStrike">
                          <a:effectLst/>
                          <a:latin typeface="Quark" panose="02000000000000000000" pitchFamily="50" charset="-34"/>
                          <a:cs typeface="Quark" panose="02000000000000000000" pitchFamily="50" charset="-34"/>
                        </a:rPr>
                        <a:t>Sud</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extLst>
                  <a:ext uri="{0D108BD9-81ED-4DB2-BD59-A6C34878D82A}">
                    <a16:rowId xmlns:a16="http://schemas.microsoft.com/office/drawing/2014/main" val="3736657210"/>
                  </a:ext>
                </a:extLst>
              </a:tr>
              <a:tr h="209784">
                <a:tc>
                  <a:txBody>
                    <a:bodyPr/>
                    <a:lstStyle/>
                    <a:p>
                      <a:pPr algn="l" fontAlgn="b"/>
                      <a:r>
                        <a:rPr lang="en-US" sz="1100" u="none" strike="noStrike">
                          <a:effectLst/>
                          <a:latin typeface="Quark" panose="02000000000000000000" pitchFamily="50" charset="-34"/>
                          <a:cs typeface="Quark" panose="02000000000000000000" pitchFamily="50" charset="-34"/>
                        </a:rPr>
                        <a:t>Tineretului</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tc>
                  <a:txBody>
                    <a:bodyPr/>
                    <a:lstStyle/>
                    <a:p>
                      <a:pPr algn="r" fontAlgn="b"/>
                      <a:r>
                        <a:rPr lang="en-US" sz="1100" u="none" strike="noStrike">
                          <a:effectLst/>
                          <a:latin typeface="Quark" panose="02000000000000000000" pitchFamily="50" charset="-34"/>
                          <a:cs typeface="Quark" panose="02000000000000000000" pitchFamily="50" charset="-34"/>
                        </a:rPr>
                        <a:t>13.726</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tc>
                  <a:txBody>
                    <a:bodyPr/>
                    <a:lstStyle/>
                    <a:p>
                      <a:pPr algn="ctr" fontAlgn="b"/>
                      <a:r>
                        <a:rPr lang="en-US" sz="1000" u="none" strike="noStrike" err="1">
                          <a:effectLst/>
                          <a:latin typeface="Quark" panose="02000000000000000000" pitchFamily="50" charset="-34"/>
                          <a:cs typeface="Quark" panose="02000000000000000000" pitchFamily="50" charset="-34"/>
                        </a:rPr>
                        <a:t>Adesgo</a:t>
                      </a:r>
                      <a:endParaRPr lang="en-US" sz="1000" b="0" i="0" u="none" strike="noStrike">
                        <a:solidFill>
                          <a:srgbClr val="001B44"/>
                        </a:solidFill>
                        <a:effectLst/>
                        <a:latin typeface="Quark" panose="02000000000000000000" pitchFamily="50" charset="-34"/>
                        <a:cs typeface="Quark" panose="02000000000000000000" pitchFamily="50" charset="-34"/>
                      </a:endParaRPr>
                    </a:p>
                  </a:txBody>
                  <a:tcPr marL="0" marR="0" marT="0" marB="0" anchor="b"/>
                </a:tc>
                <a:tc>
                  <a:txBody>
                    <a:bodyPr/>
                    <a:lstStyle/>
                    <a:p>
                      <a:pPr algn="ctr" fontAlgn="b"/>
                      <a:r>
                        <a:rPr lang="en-US" sz="1100" u="none" strike="noStrike">
                          <a:effectLst/>
                          <a:latin typeface="Quark" panose="02000000000000000000" pitchFamily="50" charset="-34"/>
                          <a:cs typeface="Quark" panose="02000000000000000000" pitchFamily="50" charset="-34"/>
                        </a:rPr>
                        <a:t>Forte Partners</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tc>
                  <a:txBody>
                    <a:bodyPr/>
                    <a:lstStyle/>
                    <a:p>
                      <a:pPr algn="ctr" fontAlgn="b"/>
                      <a:r>
                        <a:rPr lang="en-US" sz="1100" u="none" strike="noStrike">
                          <a:effectLst/>
                          <a:latin typeface="Quark" panose="02000000000000000000" pitchFamily="50" charset="-34"/>
                          <a:cs typeface="Quark" panose="02000000000000000000" pitchFamily="50" charset="-34"/>
                        </a:rPr>
                        <a:t>n/a</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tc>
                  <a:txBody>
                    <a:bodyPr/>
                    <a:lstStyle/>
                    <a:p>
                      <a:pPr algn="ctr" fontAlgn="b"/>
                      <a:r>
                        <a:rPr lang="en-US" sz="1100" u="none" strike="noStrike">
                          <a:effectLst/>
                          <a:latin typeface="Quark" panose="02000000000000000000" pitchFamily="50" charset="-34"/>
                          <a:cs typeface="Quark" panose="02000000000000000000" pitchFamily="50" charset="-34"/>
                        </a:rPr>
                        <a:t>Centru-sud</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extLst>
                  <a:ext uri="{0D108BD9-81ED-4DB2-BD59-A6C34878D82A}">
                    <a16:rowId xmlns:a16="http://schemas.microsoft.com/office/drawing/2014/main" val="2451075650"/>
                  </a:ext>
                </a:extLst>
              </a:tr>
              <a:tr h="209784">
                <a:tc>
                  <a:txBody>
                    <a:bodyPr/>
                    <a:lstStyle/>
                    <a:p>
                      <a:pPr algn="l" fontAlgn="b"/>
                      <a:r>
                        <a:rPr lang="en-US" sz="1100" u="none" strike="noStrike">
                          <a:effectLst/>
                          <a:latin typeface="Quark" panose="02000000000000000000" pitchFamily="50" charset="-34"/>
                          <a:cs typeface="Quark" panose="02000000000000000000" pitchFamily="50" charset="-34"/>
                        </a:rPr>
                        <a:t>Berceni</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tc>
                  <a:txBody>
                    <a:bodyPr/>
                    <a:lstStyle/>
                    <a:p>
                      <a:pPr algn="r" fontAlgn="b"/>
                      <a:r>
                        <a:rPr lang="en-US" sz="1100" u="none" strike="noStrike">
                          <a:effectLst/>
                          <a:latin typeface="Quark" panose="02000000000000000000" pitchFamily="50" charset="-34"/>
                          <a:cs typeface="Quark" panose="02000000000000000000" pitchFamily="50" charset="-34"/>
                        </a:rPr>
                        <a:t>40.000</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tc>
                  <a:txBody>
                    <a:bodyPr/>
                    <a:lstStyle/>
                    <a:p>
                      <a:pPr algn="ctr" fontAlgn="b"/>
                      <a:r>
                        <a:rPr lang="en-US" sz="1100" u="none" strike="noStrike">
                          <a:effectLst/>
                          <a:latin typeface="Quark" panose="02000000000000000000" pitchFamily="50" charset="-34"/>
                          <a:cs typeface="Quark" panose="02000000000000000000" pitchFamily="50" charset="-34"/>
                        </a:rPr>
                        <a:t>Privat</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tc>
                  <a:txBody>
                    <a:bodyPr/>
                    <a:lstStyle/>
                    <a:p>
                      <a:pPr algn="ctr" fontAlgn="b"/>
                      <a:r>
                        <a:rPr lang="en-US" sz="1100" u="none" strike="noStrike">
                          <a:effectLst/>
                          <a:latin typeface="Quark" panose="02000000000000000000" pitchFamily="50" charset="-34"/>
                          <a:cs typeface="Quark" panose="02000000000000000000" pitchFamily="50" charset="-34"/>
                        </a:rPr>
                        <a:t>Kaufland</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tc>
                  <a:txBody>
                    <a:bodyPr/>
                    <a:lstStyle/>
                    <a:p>
                      <a:pPr algn="ctr" fontAlgn="b"/>
                      <a:r>
                        <a:rPr lang="en-US" sz="1100" u="none" strike="noStrike">
                          <a:effectLst/>
                          <a:latin typeface="Quark" panose="02000000000000000000" pitchFamily="50" charset="-34"/>
                          <a:cs typeface="Quark" panose="02000000000000000000" pitchFamily="50" charset="-34"/>
                        </a:rPr>
                        <a:t>Retail</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tc>
                  <a:txBody>
                    <a:bodyPr/>
                    <a:lstStyle/>
                    <a:p>
                      <a:pPr algn="ctr" fontAlgn="b"/>
                      <a:r>
                        <a:rPr lang="en-US" sz="1100" u="none" strike="noStrike">
                          <a:effectLst/>
                          <a:latin typeface="Quark" panose="02000000000000000000" pitchFamily="50" charset="-34"/>
                          <a:cs typeface="Quark" panose="02000000000000000000" pitchFamily="50" charset="-34"/>
                        </a:rPr>
                        <a:t>Sud</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extLst>
                  <a:ext uri="{0D108BD9-81ED-4DB2-BD59-A6C34878D82A}">
                    <a16:rowId xmlns:a16="http://schemas.microsoft.com/office/drawing/2014/main" val="3825718481"/>
                  </a:ext>
                </a:extLst>
              </a:tr>
              <a:tr h="209784">
                <a:tc>
                  <a:txBody>
                    <a:bodyPr/>
                    <a:lstStyle/>
                    <a:p>
                      <a:pPr algn="l" fontAlgn="b"/>
                      <a:r>
                        <a:rPr lang="en-US" sz="1100" u="none" strike="noStrike">
                          <a:effectLst/>
                          <a:latin typeface="Quark" panose="02000000000000000000" pitchFamily="50" charset="-34"/>
                          <a:cs typeface="Quark" panose="02000000000000000000" pitchFamily="50" charset="-34"/>
                        </a:rPr>
                        <a:t>Stefanestii de Jos</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tc>
                  <a:txBody>
                    <a:bodyPr/>
                    <a:lstStyle/>
                    <a:p>
                      <a:pPr algn="r" fontAlgn="b"/>
                      <a:r>
                        <a:rPr lang="en-US" sz="1100" u="none" strike="noStrike">
                          <a:effectLst/>
                          <a:latin typeface="Quark" panose="02000000000000000000" pitchFamily="50" charset="-34"/>
                          <a:cs typeface="Quark" panose="02000000000000000000" pitchFamily="50" charset="-34"/>
                        </a:rPr>
                        <a:t>640.000</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tc>
                  <a:txBody>
                    <a:bodyPr/>
                    <a:lstStyle/>
                    <a:p>
                      <a:pPr algn="ctr" fontAlgn="b"/>
                      <a:r>
                        <a:rPr lang="en-US" sz="1000" u="none" strike="noStrike" err="1">
                          <a:effectLst/>
                          <a:latin typeface="Quark" panose="02000000000000000000" pitchFamily="50" charset="-34"/>
                          <a:cs typeface="Quark" panose="02000000000000000000" pitchFamily="50" charset="-34"/>
                        </a:rPr>
                        <a:t>Martinsa</a:t>
                      </a:r>
                      <a:r>
                        <a:rPr lang="en-US" sz="1000" u="none" strike="noStrike">
                          <a:effectLst/>
                          <a:latin typeface="Quark" panose="02000000000000000000" pitchFamily="50" charset="-34"/>
                          <a:cs typeface="Quark" panose="02000000000000000000" pitchFamily="50" charset="-34"/>
                        </a:rPr>
                        <a:t> </a:t>
                      </a:r>
                      <a:r>
                        <a:rPr lang="en-US" sz="1000" u="none" strike="noStrike" err="1">
                          <a:effectLst/>
                          <a:latin typeface="Quark" panose="02000000000000000000" pitchFamily="50" charset="-34"/>
                          <a:cs typeface="Quark" panose="02000000000000000000" pitchFamily="50" charset="-34"/>
                        </a:rPr>
                        <a:t>Fadesa</a:t>
                      </a:r>
                      <a:endParaRPr lang="en-US" sz="1000" b="0" i="0" u="none" strike="noStrike">
                        <a:solidFill>
                          <a:srgbClr val="001B44"/>
                        </a:solidFill>
                        <a:effectLst/>
                        <a:latin typeface="Quark" panose="02000000000000000000" pitchFamily="50" charset="-34"/>
                        <a:cs typeface="Quark" panose="02000000000000000000" pitchFamily="50" charset="-34"/>
                      </a:endParaRPr>
                    </a:p>
                  </a:txBody>
                  <a:tcPr marL="0" marR="0" marT="0" marB="0" anchor="b"/>
                </a:tc>
                <a:tc>
                  <a:txBody>
                    <a:bodyPr/>
                    <a:lstStyle/>
                    <a:p>
                      <a:pPr algn="ctr" fontAlgn="b"/>
                      <a:r>
                        <a:rPr lang="en-US" sz="1100" u="none" strike="noStrike">
                          <a:effectLst/>
                          <a:latin typeface="Quark" panose="02000000000000000000" pitchFamily="50" charset="-34"/>
                          <a:cs typeface="Quark" panose="02000000000000000000" pitchFamily="50" charset="-34"/>
                        </a:rPr>
                        <a:t>Dragos/Adrian Paval</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tc>
                  <a:txBody>
                    <a:bodyPr/>
                    <a:lstStyle/>
                    <a:p>
                      <a:pPr algn="ctr" fontAlgn="b"/>
                      <a:r>
                        <a:rPr lang="en-US" sz="1100" u="none" strike="noStrike">
                          <a:effectLst/>
                          <a:latin typeface="Quark" panose="02000000000000000000" pitchFamily="50" charset="-34"/>
                          <a:cs typeface="Quark" panose="02000000000000000000" pitchFamily="50" charset="-34"/>
                        </a:rPr>
                        <a:t>Industrial</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tc>
                  <a:txBody>
                    <a:bodyPr/>
                    <a:lstStyle/>
                    <a:p>
                      <a:pPr algn="ctr" fontAlgn="b"/>
                      <a:r>
                        <a:rPr lang="en-US" sz="1100" u="none" strike="noStrike">
                          <a:effectLst/>
                          <a:latin typeface="Quark" panose="02000000000000000000" pitchFamily="50" charset="-34"/>
                          <a:cs typeface="Quark" panose="02000000000000000000" pitchFamily="50" charset="-34"/>
                        </a:rPr>
                        <a:t>Ilfov</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extLst>
                  <a:ext uri="{0D108BD9-81ED-4DB2-BD59-A6C34878D82A}">
                    <a16:rowId xmlns:a16="http://schemas.microsoft.com/office/drawing/2014/main" val="778332599"/>
                  </a:ext>
                </a:extLst>
              </a:tr>
              <a:tr h="209784">
                <a:tc>
                  <a:txBody>
                    <a:bodyPr/>
                    <a:lstStyle/>
                    <a:p>
                      <a:pPr algn="l" fontAlgn="b"/>
                      <a:r>
                        <a:rPr lang="en-US" sz="1100" u="none" strike="noStrike">
                          <a:effectLst/>
                          <a:latin typeface="Quark" panose="02000000000000000000" pitchFamily="50" charset="-34"/>
                          <a:cs typeface="Quark" panose="02000000000000000000" pitchFamily="50" charset="-34"/>
                        </a:rPr>
                        <a:t>Fabrica de Glucoza</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tc>
                  <a:txBody>
                    <a:bodyPr/>
                    <a:lstStyle/>
                    <a:p>
                      <a:pPr algn="r" fontAlgn="b"/>
                      <a:r>
                        <a:rPr lang="en-US" sz="1100" u="none" strike="noStrike">
                          <a:effectLst/>
                          <a:latin typeface="Quark" panose="02000000000000000000" pitchFamily="50" charset="-34"/>
                          <a:cs typeface="Quark" panose="02000000000000000000" pitchFamily="50" charset="-34"/>
                        </a:rPr>
                        <a:t>17.000</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tc>
                  <a:txBody>
                    <a:bodyPr/>
                    <a:lstStyle/>
                    <a:p>
                      <a:pPr algn="ctr" fontAlgn="b"/>
                      <a:r>
                        <a:rPr lang="en-US" sz="1000" u="none" strike="noStrike">
                          <a:effectLst/>
                          <a:latin typeface="Quark" panose="02000000000000000000" pitchFamily="50" charset="-34"/>
                          <a:cs typeface="Quark" panose="02000000000000000000" pitchFamily="50" charset="-34"/>
                        </a:rPr>
                        <a:t>Privat</a:t>
                      </a:r>
                      <a:endParaRPr lang="en-US" sz="1000" b="0" i="0" u="none" strike="noStrike">
                        <a:solidFill>
                          <a:srgbClr val="001B44"/>
                        </a:solidFill>
                        <a:effectLst/>
                        <a:latin typeface="Quark" panose="02000000000000000000" pitchFamily="50" charset="-34"/>
                        <a:cs typeface="Quark" panose="02000000000000000000" pitchFamily="50" charset="-34"/>
                      </a:endParaRPr>
                    </a:p>
                  </a:txBody>
                  <a:tcPr marL="0" marR="0" marT="0" marB="0" anchor="b"/>
                </a:tc>
                <a:tc>
                  <a:txBody>
                    <a:bodyPr/>
                    <a:lstStyle/>
                    <a:p>
                      <a:pPr algn="ctr" fontAlgn="b"/>
                      <a:r>
                        <a:rPr lang="en-US" sz="1100" u="none" strike="noStrike">
                          <a:effectLst/>
                          <a:latin typeface="Quark" panose="02000000000000000000" pitchFamily="50" charset="-34"/>
                          <a:cs typeface="Quark" panose="02000000000000000000" pitchFamily="50" charset="-34"/>
                        </a:rPr>
                        <a:t>Kaufland</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tc>
                  <a:txBody>
                    <a:bodyPr/>
                    <a:lstStyle/>
                    <a:p>
                      <a:pPr algn="ctr" fontAlgn="b"/>
                      <a:r>
                        <a:rPr lang="en-US" sz="1100" u="none" strike="noStrike">
                          <a:effectLst/>
                          <a:latin typeface="Quark" panose="02000000000000000000" pitchFamily="50" charset="-34"/>
                          <a:cs typeface="Quark" panose="02000000000000000000" pitchFamily="50" charset="-34"/>
                        </a:rPr>
                        <a:t>Retail</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tc>
                  <a:txBody>
                    <a:bodyPr/>
                    <a:lstStyle/>
                    <a:p>
                      <a:pPr algn="ctr" fontAlgn="b"/>
                      <a:r>
                        <a:rPr lang="en-US" sz="1100" u="none" strike="noStrike">
                          <a:effectLst/>
                          <a:latin typeface="Quark" panose="02000000000000000000" pitchFamily="50" charset="-34"/>
                          <a:cs typeface="Quark" panose="02000000000000000000" pitchFamily="50" charset="-34"/>
                        </a:rPr>
                        <a:t>Nord</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extLst>
                  <a:ext uri="{0D108BD9-81ED-4DB2-BD59-A6C34878D82A}">
                    <a16:rowId xmlns:a16="http://schemas.microsoft.com/office/drawing/2014/main" val="3190030382"/>
                  </a:ext>
                </a:extLst>
              </a:tr>
              <a:tr h="209784">
                <a:tc>
                  <a:txBody>
                    <a:bodyPr/>
                    <a:lstStyle/>
                    <a:p>
                      <a:pPr algn="l" fontAlgn="b"/>
                      <a:r>
                        <a:rPr lang="en-US" sz="1100" u="none" strike="noStrike">
                          <a:effectLst/>
                          <a:latin typeface="Quark" panose="02000000000000000000" pitchFamily="50" charset="-34"/>
                          <a:cs typeface="Quark" panose="02000000000000000000" pitchFamily="50" charset="-34"/>
                        </a:rPr>
                        <a:t>Ilioara 54</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tc>
                  <a:txBody>
                    <a:bodyPr/>
                    <a:lstStyle/>
                    <a:p>
                      <a:pPr algn="r" fontAlgn="b"/>
                      <a:r>
                        <a:rPr lang="en-US" sz="1100" u="none" strike="noStrike">
                          <a:effectLst/>
                          <a:latin typeface="Quark" panose="02000000000000000000" pitchFamily="50" charset="-34"/>
                          <a:cs typeface="Quark" panose="02000000000000000000" pitchFamily="50" charset="-34"/>
                        </a:rPr>
                        <a:t>62.000</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tc>
                  <a:txBody>
                    <a:bodyPr/>
                    <a:lstStyle/>
                    <a:p>
                      <a:pPr algn="ctr" fontAlgn="b"/>
                      <a:r>
                        <a:rPr lang="en-US" sz="1000" u="none" strike="noStrike" err="1">
                          <a:effectLst/>
                          <a:latin typeface="Quark" panose="02000000000000000000" pitchFamily="50" charset="-34"/>
                          <a:cs typeface="Quark" panose="02000000000000000000" pitchFamily="50" charset="-34"/>
                        </a:rPr>
                        <a:t>Energomontaj</a:t>
                      </a:r>
                      <a:endParaRPr lang="en-US" sz="1000" b="0" i="0" u="none" strike="noStrike">
                        <a:solidFill>
                          <a:srgbClr val="001B44"/>
                        </a:solidFill>
                        <a:effectLst/>
                        <a:latin typeface="Quark" panose="02000000000000000000" pitchFamily="50" charset="-34"/>
                        <a:cs typeface="Quark" panose="02000000000000000000" pitchFamily="50" charset="-34"/>
                      </a:endParaRPr>
                    </a:p>
                  </a:txBody>
                  <a:tcPr marL="0" marR="0" marT="0" marB="0" anchor="b"/>
                </a:tc>
                <a:tc>
                  <a:txBody>
                    <a:bodyPr/>
                    <a:lstStyle/>
                    <a:p>
                      <a:pPr algn="ctr" fontAlgn="b"/>
                      <a:r>
                        <a:rPr lang="en-US" sz="1100" u="none" strike="noStrike">
                          <a:effectLst/>
                          <a:latin typeface="Quark" panose="02000000000000000000" pitchFamily="50" charset="-34"/>
                          <a:cs typeface="Quark" panose="02000000000000000000" pitchFamily="50" charset="-34"/>
                        </a:rPr>
                        <a:t>Privat </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tc>
                  <a:txBody>
                    <a:bodyPr/>
                    <a:lstStyle/>
                    <a:p>
                      <a:pPr algn="ctr" fontAlgn="b"/>
                      <a:r>
                        <a:rPr lang="en-US" sz="1100" u="none" strike="noStrike">
                          <a:effectLst/>
                          <a:latin typeface="Quark" panose="02000000000000000000" pitchFamily="50" charset="-34"/>
                          <a:cs typeface="Quark" panose="02000000000000000000" pitchFamily="50" charset="-34"/>
                        </a:rPr>
                        <a:t>Retail</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tc>
                  <a:txBody>
                    <a:bodyPr/>
                    <a:lstStyle/>
                    <a:p>
                      <a:pPr algn="ctr" fontAlgn="b"/>
                      <a:r>
                        <a:rPr lang="en-US" sz="1100" u="none" strike="noStrike">
                          <a:effectLst/>
                          <a:latin typeface="Quark" panose="02000000000000000000" pitchFamily="50" charset="-34"/>
                          <a:cs typeface="Quark" panose="02000000000000000000" pitchFamily="50" charset="-34"/>
                        </a:rPr>
                        <a:t>Est</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tc>
                <a:extLst>
                  <a:ext uri="{0D108BD9-81ED-4DB2-BD59-A6C34878D82A}">
                    <a16:rowId xmlns:a16="http://schemas.microsoft.com/office/drawing/2014/main" val="4164596065"/>
                  </a:ext>
                </a:extLst>
              </a:tr>
            </a:tbl>
          </a:graphicData>
        </a:graphic>
      </p:graphicFrame>
      <p:sp>
        <p:nvSpPr>
          <p:cNvPr id="9" name="TextBox 8">
            <a:extLst>
              <a:ext uri="{FF2B5EF4-FFF2-40B4-BE49-F238E27FC236}">
                <a16:creationId xmlns:a16="http://schemas.microsoft.com/office/drawing/2014/main" id="{35CD2D3F-5A6A-4C0A-A5AF-41E59B1F5179}"/>
              </a:ext>
            </a:extLst>
          </p:cNvPr>
          <p:cNvSpPr txBox="1"/>
          <p:nvPr/>
        </p:nvSpPr>
        <p:spPr>
          <a:xfrm>
            <a:off x="2819400" y="6726079"/>
            <a:ext cx="3649189" cy="246221"/>
          </a:xfrm>
          <a:prstGeom prst="rect">
            <a:avLst/>
          </a:prstGeom>
          <a:noFill/>
        </p:spPr>
        <p:txBody>
          <a:bodyPr wrap="square" rtlCol="0">
            <a:spAutoFit/>
          </a:bodyPr>
          <a:lstStyle/>
          <a:p>
            <a:pPr algn="r"/>
            <a:r>
              <a:rPr lang="en-US" sz="1000" i="1">
                <a:solidFill>
                  <a:srgbClr val="4A4647"/>
                </a:solidFill>
                <a:latin typeface="Quark" panose="02000000000000000000" pitchFamily="50" charset="-34"/>
                <a:ea typeface="MS PGothic" panose="020B0600070205080204" pitchFamily="34" charset="-128"/>
                <a:cs typeface="Times New Roman" panose="02020603050405020304" pitchFamily="18" charset="0"/>
              </a:rPr>
              <a:t>Top tranzactii cu terenuri (peste10 m </a:t>
            </a:r>
            <a:r>
              <a:rPr lang="en-US" sz="1000" i="1">
                <a:solidFill>
                  <a:srgbClr val="4A4647"/>
                </a:solidFill>
                <a:latin typeface="Calibri" panose="020F0502020204030204" pitchFamily="34" charset="0"/>
                <a:ea typeface="MS PGothic" panose="020B0600070205080204" pitchFamily="34" charset="-128"/>
                <a:cs typeface="Calibri" panose="020F0502020204030204" pitchFamily="34" charset="0"/>
              </a:rPr>
              <a:t>€) in Bucuresti si Ilfov, 2020</a:t>
            </a:r>
            <a:endParaRPr lang="en-US" sz="1000" i="1">
              <a:solidFill>
                <a:srgbClr val="4A4647"/>
              </a:solidFill>
              <a:latin typeface="Quark" panose="02000000000000000000" pitchFamily="50" charset="-34"/>
              <a:ea typeface="MS PGothic" panose="020B0600070205080204" pitchFamily="34" charset="-128"/>
              <a:cs typeface="Times New Roman" panose="02020603050405020304" pitchFamily="18" charset="0"/>
            </a:endParaRPr>
          </a:p>
        </p:txBody>
      </p:sp>
      <p:graphicFrame>
        <p:nvGraphicFramePr>
          <p:cNvPr id="12" name="Chart 11">
            <a:extLst>
              <a:ext uri="{FF2B5EF4-FFF2-40B4-BE49-F238E27FC236}">
                <a16:creationId xmlns:a16="http://schemas.microsoft.com/office/drawing/2014/main" id="{2CE570A4-9204-4A2E-BE77-155FA363C9B1}"/>
              </a:ext>
            </a:extLst>
          </p:cNvPr>
          <p:cNvGraphicFramePr>
            <a:graphicFrameLocks/>
          </p:cNvGraphicFramePr>
          <p:nvPr>
            <p:extLst>
              <p:ext uri="{D42A27DB-BD31-4B8C-83A1-F6EECF244321}">
                <p14:modId xmlns:p14="http://schemas.microsoft.com/office/powerpoint/2010/main" val="2860183298"/>
              </p:ext>
            </p:extLst>
          </p:nvPr>
        </p:nvGraphicFramePr>
        <p:xfrm>
          <a:off x="739663" y="6972300"/>
          <a:ext cx="5129755" cy="2933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00000000-0008-0000-0900-000002000000}"/>
              </a:ext>
            </a:extLst>
          </p:cNvPr>
          <p:cNvGraphicFramePr>
            <a:graphicFrameLocks/>
          </p:cNvGraphicFramePr>
          <p:nvPr/>
        </p:nvGraphicFramePr>
        <p:xfrm>
          <a:off x="460786" y="2250008"/>
          <a:ext cx="6181072" cy="2368619"/>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FEFFB6B4-69B4-4F04-A4DB-21E5EA84066F}"/>
              </a:ext>
            </a:extLst>
          </p:cNvPr>
          <p:cNvSpPr txBox="1"/>
          <p:nvPr/>
        </p:nvSpPr>
        <p:spPr>
          <a:xfrm>
            <a:off x="2074333" y="4618628"/>
            <a:ext cx="4394257" cy="246221"/>
          </a:xfrm>
          <a:prstGeom prst="rect">
            <a:avLst/>
          </a:prstGeom>
          <a:noFill/>
        </p:spPr>
        <p:txBody>
          <a:bodyPr wrap="square" rtlCol="0">
            <a:spAutoFit/>
          </a:bodyPr>
          <a:lstStyle/>
          <a:p>
            <a:pPr algn="r"/>
            <a:r>
              <a:rPr lang="en-US" sz="1000" i="1">
                <a:solidFill>
                  <a:srgbClr val="4A4647"/>
                </a:solidFill>
                <a:latin typeface="Quark" panose="02000000000000000000" pitchFamily="50" charset="-34"/>
                <a:ea typeface="MS PGothic" panose="020B0600070205080204" pitchFamily="34" charset="-128"/>
                <a:cs typeface="Times New Roman" panose="02020603050405020304" pitchFamily="18" charset="0"/>
              </a:rPr>
              <a:t>Tranzactii cu terenuri (non-agricole) in Bucuresti si Ilfov, 2018-2020 Sursa: ANCPI</a:t>
            </a:r>
          </a:p>
        </p:txBody>
      </p:sp>
    </p:spTree>
    <p:extLst>
      <p:ext uri="{BB962C8B-B14F-4D97-AF65-F5344CB8AC3E}">
        <p14:creationId xmlns:p14="http://schemas.microsoft.com/office/powerpoint/2010/main" val="2094388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D42D099-CB53-4E4A-B538-1DF83423E65B}"/>
              </a:ext>
            </a:extLst>
          </p:cNvPr>
          <p:cNvSpPr txBox="1"/>
          <p:nvPr/>
        </p:nvSpPr>
        <p:spPr>
          <a:xfrm>
            <a:off x="97821" y="768290"/>
            <a:ext cx="6653610" cy="2308324"/>
          </a:xfrm>
          <a:prstGeom prst="rect">
            <a:avLst/>
          </a:prstGeom>
          <a:noFill/>
        </p:spPr>
        <p:txBody>
          <a:bodyPr wrap="square" rtlCol="0">
            <a:spAutoFit/>
          </a:bodyPr>
          <a:lstStyle/>
          <a:p>
            <a:pPr algn="just"/>
            <a:endParaRPr lang="en-US" sz="1100">
              <a:solidFill>
                <a:srgbClr val="4A4647"/>
              </a:solidFill>
              <a:latin typeface="Quark" panose="02000000000000000000" pitchFamily="50" charset="-34"/>
              <a:ea typeface="MS PGothic" panose="020B0600070205080204" pitchFamily="34" charset="-128"/>
              <a:cs typeface="Times New Roman" panose="02020603050405020304" pitchFamily="18" charset="0"/>
            </a:endParaRPr>
          </a:p>
          <a:p>
            <a:pPr algn="just"/>
            <a:r>
              <a:rPr lang="en-US" sz="1200">
                <a:solidFill>
                  <a:srgbClr val="C00000"/>
                </a:solidFill>
                <a:latin typeface="Quark" panose="02000000000000000000" pitchFamily="50" charset="-34"/>
                <a:ea typeface="MS PGothic" panose="020B0600070205080204" pitchFamily="34" charset="-128"/>
                <a:cs typeface="Times New Roman" panose="02020603050405020304" pitchFamily="18" charset="0"/>
              </a:rPr>
              <a:t>PRETURILE RIDICATE NU DESCURAJEAZA CUMPARATORII</a:t>
            </a:r>
          </a:p>
          <a:p>
            <a:pPr algn="just"/>
            <a:endParaRPr lang="en-US" sz="1100">
              <a:latin typeface="Quark" panose="02000000000000000000" pitchFamily="50" charset="-34"/>
              <a:cs typeface="Quark" panose="02000000000000000000" pitchFamily="50" charset="-34"/>
            </a:endParaRPr>
          </a:p>
          <a:p>
            <a:pPr algn="just"/>
            <a:r>
              <a:rPr lang="en-US" sz="1100">
                <a:latin typeface="Quark" panose="02000000000000000000" pitchFamily="50" charset="-34"/>
                <a:cs typeface="Quark" panose="02000000000000000000" pitchFamily="50" charset="-34"/>
              </a:rPr>
              <a:t>Preturile terenurilor in Bucuresti si localitatile adiacente au inregistrat cresteri in 2020. In timp ce cele mai mari cresteri s-au observant in zonele centrale si de nord din interiorul orasului, preturile au inregistrat majorari si in zonele periferice, in special in zonele consacrate pentru dezvoltari rezidentiale. </a:t>
            </a:r>
          </a:p>
          <a:p>
            <a:pPr algn="just"/>
            <a:r>
              <a:rPr lang="en-US" sz="1100">
                <a:latin typeface="Quark" panose="02000000000000000000" pitchFamily="50" charset="-34"/>
                <a:cs typeface="Quark" panose="02000000000000000000" pitchFamily="50" charset="-34"/>
              </a:rPr>
              <a:t>In pofida valorilor crescute, interesul investitorilor a fost constant de-a lungul anului si scumpirile sunt asteptate sa continue si in 2021. Aceste scumpiri vor duce probabil la un numar mai mic de tranzactii in urmatorul an. 2021 va oferi de asemenea o viziune mai clara asupra unuia din cele mai discutate tendinte observate in 2020, aceea a dezurbanizarii pe piata rezidentiala. Pana acum, cresteri egale in cererea de terenuri s-au inregistrat atat in Bucuresti cat si in Ilfov dar proiectele din capitala sunt inca mult mai numeroase decat in zonele limitrofe din Ilfov. In plus, si cumparatorii de pe piata rezidentiala au preferat Bucurestiul in 2020. Cu toate acestea, aparitia unei oferte mai mari si mai diverse in suburbii in urmatorii ani ar putea duce la o redistribuire a cererii in viitor.  </a:t>
            </a:r>
          </a:p>
        </p:txBody>
      </p:sp>
      <p:pic>
        <p:nvPicPr>
          <p:cNvPr id="2" name="Picture 1">
            <a:extLst>
              <a:ext uri="{FF2B5EF4-FFF2-40B4-BE49-F238E27FC236}">
                <a16:creationId xmlns:a16="http://schemas.microsoft.com/office/drawing/2014/main" id="{91A8D3C0-21C3-4527-AE4F-12A0C601F8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0542" y="33572"/>
            <a:ext cx="1118373" cy="574015"/>
          </a:xfrm>
          <a:prstGeom prst="rect">
            <a:avLst/>
          </a:prstGeom>
        </p:spPr>
      </p:pic>
      <p:cxnSp>
        <p:nvCxnSpPr>
          <p:cNvPr id="8" name="Straight Connector 7">
            <a:extLst>
              <a:ext uri="{FF2B5EF4-FFF2-40B4-BE49-F238E27FC236}">
                <a16:creationId xmlns:a16="http://schemas.microsoft.com/office/drawing/2014/main" id="{DB3E1333-54DC-42CF-9998-08B5B3E73210}"/>
              </a:ext>
            </a:extLst>
          </p:cNvPr>
          <p:cNvCxnSpPr/>
          <p:nvPr/>
        </p:nvCxnSpPr>
        <p:spPr>
          <a:xfrm>
            <a:off x="-1" y="831753"/>
            <a:ext cx="6858000" cy="0"/>
          </a:xfrm>
          <a:prstGeom prst="line">
            <a:avLst/>
          </a:prstGeom>
          <a:ln w="28575">
            <a:solidFill>
              <a:srgbClr val="0B174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E17FDFD-A1D0-4A84-A6B8-D3E002D75C82}"/>
              </a:ext>
            </a:extLst>
          </p:cNvPr>
          <p:cNvSpPr txBox="1"/>
          <p:nvPr/>
        </p:nvSpPr>
        <p:spPr>
          <a:xfrm>
            <a:off x="201143" y="167343"/>
            <a:ext cx="2799421"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prstClr val="black">
                    <a:lumMod val="85000"/>
                    <a:lumOff val="15000"/>
                  </a:prstClr>
                </a:solidFill>
                <a:effectLst/>
                <a:uLnTx/>
                <a:uFillTx/>
                <a:latin typeface="Quark" panose="02000000000000000000" pitchFamily="50" charset="-34"/>
                <a:ea typeface="+mn-ea"/>
                <a:cs typeface="Quark" panose="02000000000000000000" pitchFamily="50" charset="-34"/>
              </a:rPr>
              <a:t>Piata terenurilor din Bucuresti 2020</a:t>
            </a:r>
          </a:p>
        </p:txBody>
      </p:sp>
    </p:spTree>
    <p:extLst>
      <p:ext uri="{BB962C8B-B14F-4D97-AF65-F5344CB8AC3E}">
        <p14:creationId xmlns:p14="http://schemas.microsoft.com/office/powerpoint/2010/main" val="2804093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1697223-569C-4AC6-9AAC-8D010EB6B574}"/>
              </a:ext>
            </a:extLst>
          </p:cNvPr>
          <p:cNvSpPr/>
          <p:nvPr/>
        </p:nvSpPr>
        <p:spPr>
          <a:xfrm>
            <a:off x="1888297" y="5976730"/>
            <a:ext cx="4786015" cy="34985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8078371-F1CA-4FD3-9FF9-CD7B53D5427E}"/>
              </a:ext>
            </a:extLst>
          </p:cNvPr>
          <p:cNvSpPr/>
          <p:nvPr/>
        </p:nvSpPr>
        <p:spPr>
          <a:xfrm>
            <a:off x="1888297" y="5976730"/>
            <a:ext cx="3429000" cy="307777"/>
          </a:xfrm>
          <a:prstGeom prst="rect">
            <a:avLst/>
          </a:prstGeom>
        </p:spPr>
        <p:txBody>
          <a:bodyPr>
            <a:spAutoFit/>
          </a:bodyPr>
          <a:lstStyle/>
          <a:p>
            <a:r>
              <a:rPr lang="en-US" sz="1400" b="1">
                <a:solidFill>
                  <a:srgbClr val="000000"/>
                </a:solidFill>
                <a:latin typeface="Quark" panose="02000000000000000000" pitchFamily="50" charset="-34"/>
                <a:cs typeface="Quark" panose="02000000000000000000" pitchFamily="50" charset="-34"/>
              </a:rPr>
              <a:t>Please contact us for further information </a:t>
            </a:r>
            <a:endParaRPr lang="en-US" sz="1400">
              <a:latin typeface="Quark" panose="02000000000000000000" pitchFamily="50" charset="-34"/>
              <a:cs typeface="Quark" panose="02000000000000000000" pitchFamily="50" charset="-34"/>
            </a:endParaRPr>
          </a:p>
        </p:txBody>
      </p:sp>
      <p:cxnSp>
        <p:nvCxnSpPr>
          <p:cNvPr id="14" name="Straight Connector 13">
            <a:extLst>
              <a:ext uri="{FF2B5EF4-FFF2-40B4-BE49-F238E27FC236}">
                <a16:creationId xmlns:a16="http://schemas.microsoft.com/office/drawing/2014/main" id="{62117AFC-F117-47CF-B2B2-CFE6CC8DC907}"/>
              </a:ext>
            </a:extLst>
          </p:cNvPr>
          <p:cNvCxnSpPr>
            <a:cxnSpLocks/>
          </p:cNvCxnSpPr>
          <p:nvPr/>
        </p:nvCxnSpPr>
        <p:spPr>
          <a:xfrm>
            <a:off x="1988271" y="6295075"/>
            <a:ext cx="451143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5C04AE8-EED3-40EE-8444-FE3C095FC56C}"/>
              </a:ext>
            </a:extLst>
          </p:cNvPr>
          <p:cNvSpPr txBox="1"/>
          <p:nvPr/>
        </p:nvSpPr>
        <p:spPr>
          <a:xfrm>
            <a:off x="1913176" y="6317456"/>
            <a:ext cx="1142356" cy="259728"/>
          </a:xfrm>
          <a:prstGeom prst="rect">
            <a:avLst/>
          </a:prstGeom>
          <a:noFill/>
        </p:spPr>
        <p:txBody>
          <a:bodyPr wrap="square" rtlCol="0">
            <a:spAutoFit/>
          </a:bodyPr>
          <a:lstStyle/>
          <a:p>
            <a:r>
              <a:rPr lang="en-US" sz="1100">
                <a:solidFill>
                  <a:srgbClr val="C00000"/>
                </a:solidFill>
                <a:latin typeface="Quark" panose="02000000000000000000" pitchFamily="50" charset="-34"/>
                <a:cs typeface="Quark" panose="02000000000000000000" pitchFamily="50" charset="-34"/>
              </a:rPr>
              <a:t>Research</a:t>
            </a:r>
          </a:p>
        </p:txBody>
      </p:sp>
      <p:cxnSp>
        <p:nvCxnSpPr>
          <p:cNvPr id="21" name="Straight Connector 20">
            <a:extLst>
              <a:ext uri="{FF2B5EF4-FFF2-40B4-BE49-F238E27FC236}">
                <a16:creationId xmlns:a16="http://schemas.microsoft.com/office/drawing/2014/main" id="{975C5C73-32BC-4A3F-919F-FCC40F8C18FC}"/>
              </a:ext>
            </a:extLst>
          </p:cNvPr>
          <p:cNvCxnSpPr>
            <a:cxnSpLocks/>
          </p:cNvCxnSpPr>
          <p:nvPr/>
        </p:nvCxnSpPr>
        <p:spPr>
          <a:xfrm>
            <a:off x="1988270" y="6602852"/>
            <a:ext cx="45114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536E867-78AA-4C0B-9318-65E788CD6DC4}"/>
              </a:ext>
            </a:extLst>
          </p:cNvPr>
          <p:cNvCxnSpPr>
            <a:cxnSpLocks/>
          </p:cNvCxnSpPr>
          <p:nvPr/>
        </p:nvCxnSpPr>
        <p:spPr>
          <a:xfrm>
            <a:off x="1976869" y="7996597"/>
            <a:ext cx="4522833"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65B1BD5-257F-4733-9895-3401ACDCF826}"/>
              </a:ext>
            </a:extLst>
          </p:cNvPr>
          <p:cNvSpPr txBox="1"/>
          <p:nvPr/>
        </p:nvSpPr>
        <p:spPr>
          <a:xfrm>
            <a:off x="1913176" y="8024820"/>
            <a:ext cx="4644183" cy="707886"/>
          </a:xfrm>
          <a:prstGeom prst="rect">
            <a:avLst/>
          </a:prstGeom>
          <a:noFill/>
        </p:spPr>
        <p:txBody>
          <a:bodyPr wrap="square" rtlCol="0">
            <a:spAutoFit/>
          </a:bodyPr>
          <a:lstStyle/>
          <a:p>
            <a:r>
              <a:rPr lang="en-GB" sz="800">
                <a:latin typeface="Quark" panose="02000000000000000000" pitchFamily="50" charset="-34"/>
                <a:cs typeface="Quark" panose="02000000000000000000" pitchFamily="50" charset="-34"/>
              </a:rPr>
              <a:t>Founded in 2005, Crosspoint Real Estate offers transactional advice and real estate consultancy, as well as financial solutions needed by international investors for all types of office, retail, industrial, land, hospitality, residential and mixed-use properties. Crosspoint Real Estate is the </a:t>
            </a:r>
            <a:r>
              <a:rPr lang="en-US" sz="800">
                <a:latin typeface="Quark" panose="02000000000000000000" pitchFamily="50" charset="-34"/>
                <a:cs typeface="Quark" panose="02000000000000000000" pitchFamily="50" charset="-34"/>
              </a:rPr>
              <a:t>international associate of Savills in Romania</a:t>
            </a:r>
            <a:r>
              <a:rPr lang="en-GB" sz="800">
                <a:latin typeface="Quark" panose="02000000000000000000" pitchFamily="50" charset="-34"/>
                <a:cs typeface="Quark" panose="02000000000000000000" pitchFamily="50" charset="-34"/>
              </a:rPr>
              <a:t>, one of the world's largest real estate advisory companies, established in 1855, with over GBP 1.93 billion in revenues for 2019.</a:t>
            </a:r>
            <a:endParaRPr lang="en-US" sz="800">
              <a:latin typeface="Quark" panose="02000000000000000000" pitchFamily="50" charset="-34"/>
              <a:cs typeface="Quark" panose="02000000000000000000" pitchFamily="50" charset="-34"/>
            </a:endParaRPr>
          </a:p>
        </p:txBody>
      </p:sp>
      <p:sp>
        <p:nvSpPr>
          <p:cNvPr id="3" name="Rectangle 2">
            <a:extLst>
              <a:ext uri="{FF2B5EF4-FFF2-40B4-BE49-F238E27FC236}">
                <a16:creationId xmlns:a16="http://schemas.microsoft.com/office/drawing/2014/main" id="{01D989E3-2F73-455F-8DDF-C6DD56342C58}"/>
              </a:ext>
            </a:extLst>
          </p:cNvPr>
          <p:cNvSpPr/>
          <p:nvPr/>
        </p:nvSpPr>
        <p:spPr>
          <a:xfrm>
            <a:off x="278296" y="5976730"/>
            <a:ext cx="1448557" cy="34985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7516BB6-D186-49E9-9760-BEAC592988F5}"/>
              </a:ext>
            </a:extLst>
          </p:cNvPr>
          <p:cNvSpPr txBox="1"/>
          <p:nvPr/>
        </p:nvSpPr>
        <p:spPr>
          <a:xfrm>
            <a:off x="375627" y="5976730"/>
            <a:ext cx="1141043" cy="3570208"/>
          </a:xfrm>
          <a:prstGeom prst="rect">
            <a:avLst/>
          </a:prstGeom>
          <a:noFill/>
        </p:spPr>
        <p:txBody>
          <a:bodyPr wrap="square" rtlCol="0">
            <a:spAutoFit/>
          </a:bodyPr>
          <a:lstStyle/>
          <a:p>
            <a:pPr lvl="0"/>
            <a:r>
              <a:rPr lang="en-US" sz="800">
                <a:solidFill>
                  <a:prstClr val="black"/>
                </a:solidFill>
                <a:latin typeface="Quark" panose="02000000000000000000" pitchFamily="50" charset="-34"/>
                <a:cs typeface="Quark" panose="02000000000000000000" pitchFamily="50" charset="-34"/>
              </a:rPr>
              <a:t>This report is for general informative purposes only. It may not be published, reproduced or quoted in part or in whole, nor may it be used as a basis for any contract, prospectus, agreement or other document without prior consent. Whilst every effort has been made to ensure its accuracy, Savills accepts no liability whatsoever for any direct or consequential loss arising from its use. The content is strictly copyright and reproduction of the whole or part of it in any form is prohibited without written permission from Savills Research. </a:t>
            </a:r>
          </a:p>
          <a:p>
            <a:endParaRPr lang="en-US"/>
          </a:p>
        </p:txBody>
      </p:sp>
      <p:sp>
        <p:nvSpPr>
          <p:cNvPr id="19" name="TextBox 18">
            <a:extLst>
              <a:ext uri="{FF2B5EF4-FFF2-40B4-BE49-F238E27FC236}">
                <a16:creationId xmlns:a16="http://schemas.microsoft.com/office/drawing/2014/main" id="{B236AD38-2E47-4515-BD24-810D16C594C6}"/>
              </a:ext>
            </a:extLst>
          </p:cNvPr>
          <p:cNvSpPr txBox="1"/>
          <p:nvPr/>
        </p:nvSpPr>
        <p:spPr>
          <a:xfrm>
            <a:off x="5317297" y="7240666"/>
            <a:ext cx="1590040" cy="754053"/>
          </a:xfrm>
          <a:prstGeom prst="rect">
            <a:avLst/>
          </a:prstGeom>
          <a:noFill/>
        </p:spPr>
        <p:txBody>
          <a:bodyPr wrap="square" rtlCol="0">
            <a:spAutoFit/>
          </a:bodyPr>
          <a:lstStyle/>
          <a:p>
            <a:r>
              <a:rPr lang="en-US" sz="900" b="1">
                <a:latin typeface="Quark" panose="02000000000000000000" pitchFamily="50" charset="-34"/>
                <a:ea typeface="Quark Light"/>
                <a:cs typeface="Quark" panose="02000000000000000000" pitchFamily="50" charset="-34"/>
              </a:rPr>
              <a:t>Ilinca Timofte</a:t>
            </a:r>
          </a:p>
          <a:p>
            <a:r>
              <a:rPr lang="en-US" sz="900">
                <a:latin typeface="Quark" panose="02000000000000000000" pitchFamily="50" charset="-34"/>
                <a:ea typeface="Quark Light"/>
                <a:cs typeface="Quark" panose="02000000000000000000" pitchFamily="50" charset="-34"/>
              </a:rPr>
              <a:t>Research Analyst</a:t>
            </a:r>
          </a:p>
          <a:p>
            <a:r>
              <a:rPr lang="en-US" sz="900">
                <a:latin typeface="Quark" panose="02000000000000000000" pitchFamily="50" charset="-34"/>
                <a:ea typeface="Quark Light"/>
                <a:cs typeface="Quark" panose="02000000000000000000" pitchFamily="50" charset="-34"/>
              </a:rPr>
              <a:t>0747.021.992</a:t>
            </a:r>
          </a:p>
          <a:p>
            <a:r>
              <a:rPr lang="en-US" sz="700">
                <a:latin typeface="Quark" panose="02000000000000000000" pitchFamily="50" charset="-34"/>
                <a:ea typeface="Quark Light"/>
                <a:cs typeface="Quark" panose="02000000000000000000" pitchFamily="50" charset="-34"/>
              </a:rPr>
              <a:t>Ilinca.timofte@crosspoint.com.ro</a:t>
            </a:r>
          </a:p>
          <a:p>
            <a:endParaRPr lang="en-US" sz="900"/>
          </a:p>
        </p:txBody>
      </p:sp>
      <p:sp>
        <p:nvSpPr>
          <p:cNvPr id="20" name="TextBox 19">
            <a:extLst>
              <a:ext uri="{FF2B5EF4-FFF2-40B4-BE49-F238E27FC236}">
                <a16:creationId xmlns:a16="http://schemas.microsoft.com/office/drawing/2014/main" id="{48898597-2EF6-4312-807F-D197B85D3384}"/>
              </a:ext>
            </a:extLst>
          </p:cNvPr>
          <p:cNvSpPr txBox="1"/>
          <p:nvPr/>
        </p:nvSpPr>
        <p:spPr>
          <a:xfrm>
            <a:off x="2896718" y="7247662"/>
            <a:ext cx="1590040" cy="754053"/>
          </a:xfrm>
          <a:prstGeom prst="rect">
            <a:avLst/>
          </a:prstGeom>
          <a:noFill/>
        </p:spPr>
        <p:txBody>
          <a:bodyPr wrap="square" rtlCol="0">
            <a:spAutoFit/>
          </a:bodyPr>
          <a:lstStyle/>
          <a:p>
            <a:r>
              <a:rPr lang="en-US" sz="900" b="1">
                <a:latin typeface="Quark" panose="02000000000000000000" pitchFamily="50" charset="-34"/>
                <a:ea typeface="Quark Light"/>
                <a:cs typeface="Quark" panose="02000000000000000000" pitchFamily="50" charset="-34"/>
              </a:rPr>
              <a:t>Cosmin Grecu, MRICS</a:t>
            </a:r>
          </a:p>
          <a:p>
            <a:r>
              <a:rPr lang="en-US" sz="900">
                <a:latin typeface="Quark" panose="02000000000000000000" pitchFamily="50" charset="-34"/>
                <a:ea typeface="Quark Light"/>
                <a:cs typeface="Quark" panose="02000000000000000000" pitchFamily="50" charset="-34"/>
              </a:rPr>
              <a:t>Head of Valuation &amp; Research</a:t>
            </a:r>
          </a:p>
          <a:p>
            <a:r>
              <a:rPr lang="en-US" sz="900">
                <a:latin typeface="Quark" panose="02000000000000000000" pitchFamily="50" charset="-34"/>
                <a:ea typeface="Quark Light"/>
                <a:cs typeface="Quark" panose="02000000000000000000" pitchFamily="50" charset="-34"/>
              </a:rPr>
              <a:t>0728.885.540</a:t>
            </a:r>
          </a:p>
          <a:p>
            <a:r>
              <a:rPr lang="en-US" sz="700">
                <a:latin typeface="Quark" panose="02000000000000000000" pitchFamily="50" charset="-34"/>
                <a:ea typeface="Quark Light"/>
                <a:cs typeface="Quark" panose="02000000000000000000" pitchFamily="50" charset="-34"/>
              </a:rPr>
              <a:t>cosmin.grecu@crosspoint.com.ro</a:t>
            </a:r>
          </a:p>
          <a:p>
            <a:endParaRPr lang="en-US" sz="900"/>
          </a:p>
        </p:txBody>
      </p:sp>
      <p:pic>
        <p:nvPicPr>
          <p:cNvPr id="24" name="Picture 23">
            <a:extLst>
              <a:ext uri="{FF2B5EF4-FFF2-40B4-BE49-F238E27FC236}">
                <a16:creationId xmlns:a16="http://schemas.microsoft.com/office/drawing/2014/main" id="{ACB700FA-E2D6-4D43-A1AC-A36E1455FB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2887" y="2911684"/>
            <a:ext cx="2576406" cy="1322360"/>
          </a:xfrm>
          <a:prstGeom prst="rect">
            <a:avLst/>
          </a:prstGeom>
        </p:spPr>
      </p:pic>
      <p:pic>
        <p:nvPicPr>
          <p:cNvPr id="2" name="Picture 1">
            <a:extLst>
              <a:ext uri="{FF2B5EF4-FFF2-40B4-BE49-F238E27FC236}">
                <a16:creationId xmlns:a16="http://schemas.microsoft.com/office/drawing/2014/main" id="{18B30CB2-7492-4D4A-BFA9-CC5DF1EBD209}"/>
              </a:ext>
            </a:extLst>
          </p:cNvPr>
          <p:cNvPicPr>
            <a:picLocks noChangeAspect="1"/>
          </p:cNvPicPr>
          <p:nvPr/>
        </p:nvPicPr>
        <p:blipFill rotWithShape="1">
          <a:blip r:embed="rId3">
            <a:extLst>
              <a:ext uri="{28A0092B-C50C-407E-A947-70E740481C1C}">
                <a14:useLocalDpi xmlns:a14="http://schemas.microsoft.com/office/drawing/2010/main" val="0"/>
              </a:ext>
            </a:extLst>
          </a:blip>
          <a:srcRect l="5691" t="-132" r="10692" b="132"/>
          <a:stretch/>
        </p:blipFill>
        <p:spPr>
          <a:xfrm>
            <a:off x="2045030" y="6722271"/>
            <a:ext cx="878647" cy="1050782"/>
          </a:xfrm>
          <a:prstGeom prst="rect">
            <a:avLst/>
          </a:prstGeom>
        </p:spPr>
      </p:pic>
      <p:pic>
        <p:nvPicPr>
          <p:cNvPr id="7" name="Picture 6">
            <a:extLst>
              <a:ext uri="{FF2B5EF4-FFF2-40B4-BE49-F238E27FC236}">
                <a16:creationId xmlns:a16="http://schemas.microsoft.com/office/drawing/2014/main" id="{0EE7BC56-B390-483B-A090-BE4D0944422F}"/>
              </a:ext>
            </a:extLst>
          </p:cNvPr>
          <p:cNvPicPr>
            <a:picLocks noChangeAspect="1"/>
          </p:cNvPicPr>
          <p:nvPr/>
        </p:nvPicPr>
        <p:blipFill rotWithShape="1">
          <a:blip r:embed="rId4">
            <a:extLst>
              <a:ext uri="{28A0092B-C50C-407E-A947-70E740481C1C}">
                <a14:useLocalDpi xmlns:a14="http://schemas.microsoft.com/office/drawing/2010/main" val="0"/>
              </a:ext>
            </a:extLst>
          </a:blip>
          <a:srcRect l="9433" r="6949"/>
          <a:stretch/>
        </p:blipFill>
        <p:spPr>
          <a:xfrm>
            <a:off x="4438649" y="6717155"/>
            <a:ext cx="878647" cy="1050782"/>
          </a:xfrm>
          <a:prstGeom prst="rect">
            <a:avLst/>
          </a:prstGeom>
        </p:spPr>
      </p:pic>
    </p:spTree>
    <p:extLst>
      <p:ext uri="{BB962C8B-B14F-4D97-AF65-F5344CB8AC3E}">
        <p14:creationId xmlns:p14="http://schemas.microsoft.com/office/powerpoint/2010/main" val="1097921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6D99B04-57AB-459A-B797-9257ECE5867F}"/>
              </a:ext>
            </a:extLst>
          </p:cNvPr>
          <p:cNvSpPr txBox="1"/>
          <p:nvPr/>
        </p:nvSpPr>
        <p:spPr>
          <a:xfrm>
            <a:off x="159582" y="280133"/>
            <a:ext cx="1984774" cy="307777"/>
          </a:xfrm>
          <a:prstGeom prst="rect">
            <a:avLst/>
          </a:prstGeom>
          <a:noFill/>
        </p:spPr>
        <p:txBody>
          <a:bodyPr wrap="none" rtlCol="0">
            <a:spAutoFit/>
          </a:bodyPr>
          <a:lstStyle/>
          <a:p>
            <a:pPr lvl="0">
              <a:defRPr/>
            </a:pPr>
            <a:r>
              <a:rPr lang="en-US" sz="1400" err="1">
                <a:solidFill>
                  <a:prstClr val="black">
                    <a:lumMod val="85000"/>
                    <a:lumOff val="15000"/>
                  </a:prstClr>
                </a:solidFill>
                <a:latin typeface="Quark" panose="02000000000000000000" pitchFamily="50" charset="-34"/>
                <a:cs typeface="Quark" panose="02000000000000000000" pitchFamily="50" charset="-34"/>
              </a:rPr>
              <a:t>Contextul</a:t>
            </a:r>
            <a:r>
              <a:rPr lang="en-US" sz="1400">
                <a:solidFill>
                  <a:prstClr val="black">
                    <a:lumMod val="85000"/>
                    <a:lumOff val="15000"/>
                  </a:prstClr>
                </a:solidFill>
                <a:latin typeface="Quark" panose="02000000000000000000" pitchFamily="50" charset="-34"/>
                <a:cs typeface="Quark" panose="02000000000000000000" pitchFamily="50" charset="-34"/>
              </a:rPr>
              <a:t> macroeconomic</a:t>
            </a:r>
            <a:endParaRPr lang="en-US" sz="1400" b="1">
              <a:solidFill>
                <a:prstClr val="black">
                  <a:lumMod val="85000"/>
                  <a:lumOff val="15000"/>
                </a:prstClr>
              </a:solidFill>
              <a:latin typeface="Quark" panose="02000000000000000000" pitchFamily="50" charset="-34"/>
              <a:cs typeface="Quark" panose="02000000000000000000" pitchFamily="50" charset="-34"/>
            </a:endParaRPr>
          </a:p>
        </p:txBody>
      </p:sp>
      <p:pic>
        <p:nvPicPr>
          <p:cNvPr id="43" name="Picture 42">
            <a:extLst>
              <a:ext uri="{FF2B5EF4-FFF2-40B4-BE49-F238E27FC236}">
                <a16:creationId xmlns:a16="http://schemas.microsoft.com/office/drawing/2014/main" id="{5DCB2C5C-3728-4547-951B-3A2A7CB96D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0542" y="33572"/>
            <a:ext cx="1118373" cy="574015"/>
          </a:xfrm>
          <a:prstGeom prst="rect">
            <a:avLst/>
          </a:prstGeom>
        </p:spPr>
      </p:pic>
      <p:sp>
        <p:nvSpPr>
          <p:cNvPr id="3" name="Rectangle 2">
            <a:extLst>
              <a:ext uri="{FF2B5EF4-FFF2-40B4-BE49-F238E27FC236}">
                <a16:creationId xmlns:a16="http://schemas.microsoft.com/office/drawing/2014/main" id="{836FCBC0-0B6F-4A36-820F-71EA727F498A}"/>
              </a:ext>
            </a:extLst>
          </p:cNvPr>
          <p:cNvSpPr/>
          <p:nvPr/>
        </p:nvSpPr>
        <p:spPr>
          <a:xfrm>
            <a:off x="3368140" y="816457"/>
            <a:ext cx="3245841" cy="2800767"/>
          </a:xfrm>
          <a:prstGeom prst="rect">
            <a:avLst/>
          </a:prstGeom>
        </p:spPr>
        <p:txBody>
          <a:bodyPr wrap="square">
            <a:spAutoFit/>
          </a:bodyPr>
          <a:lstStyle/>
          <a:p>
            <a:pPr lvl="0" algn="just"/>
            <a:endParaRPr lang="en-US" sz="1100">
              <a:solidFill>
                <a:prstClr val="black"/>
              </a:solidFill>
              <a:latin typeface="Quark" panose="02000000000000000000" pitchFamily="50" charset="-34"/>
              <a:ea typeface="MS PGothic" pitchFamily="34" charset="-128"/>
              <a:cs typeface="Quark" panose="02000000000000000000" pitchFamily="50" charset="-34"/>
            </a:endParaRPr>
          </a:p>
          <a:p>
            <a:pPr lvl="0" algn="just"/>
            <a:r>
              <a:rPr lang="en-US" sz="1100" err="1">
                <a:latin typeface="Quark" panose="02000000000000000000" pitchFamily="50" charset="-34"/>
                <a:cs typeface="Quark" panose="02000000000000000000" pitchFamily="50" charset="-34"/>
              </a:rPr>
              <a:t>Pandemia</a:t>
            </a:r>
            <a:r>
              <a:rPr lang="en-US" sz="1100">
                <a:latin typeface="Quark" panose="02000000000000000000" pitchFamily="50" charset="-34"/>
                <a:cs typeface="Quark" panose="02000000000000000000" pitchFamily="50" charset="-34"/>
              </a:rPr>
              <a:t> COVID-19 a </a:t>
            </a:r>
            <a:r>
              <a:rPr lang="en-US" sz="1100" err="1">
                <a:latin typeface="Quark" panose="02000000000000000000" pitchFamily="50" charset="-34"/>
                <a:cs typeface="Quark" panose="02000000000000000000" pitchFamily="50" charset="-34"/>
              </a:rPr>
              <a:t>avut</a:t>
            </a:r>
            <a:r>
              <a:rPr lang="en-US" sz="1100">
                <a:latin typeface="Quark" panose="02000000000000000000" pitchFamily="50" charset="-34"/>
                <a:cs typeface="Quark" panose="02000000000000000000" pitchFamily="50" charset="-34"/>
              </a:rPr>
              <a:t> un </a:t>
            </a:r>
            <a:r>
              <a:rPr lang="en-US" sz="1100" err="1">
                <a:latin typeface="Quark" panose="02000000000000000000" pitchFamily="50" charset="-34"/>
                <a:cs typeface="Quark" panose="02000000000000000000" pitchFamily="50" charset="-34"/>
              </a:rPr>
              <a:t>puternic</a:t>
            </a:r>
            <a:r>
              <a:rPr lang="en-US" sz="1100">
                <a:latin typeface="Quark" panose="02000000000000000000" pitchFamily="50" charset="-34"/>
                <a:cs typeface="Quark" panose="02000000000000000000" pitchFamily="50" charset="-34"/>
              </a:rPr>
              <a:t> impact negativ </a:t>
            </a:r>
            <a:r>
              <a:rPr lang="en-US" sz="1100" err="1">
                <a:latin typeface="Quark" panose="02000000000000000000" pitchFamily="50" charset="-34"/>
                <a:cs typeface="Quark" panose="02000000000000000000" pitchFamily="50" charset="-34"/>
              </a:rPr>
              <a:t>asupra</a:t>
            </a:r>
            <a:r>
              <a:rPr lang="en-US" sz="1100">
                <a:latin typeface="Quark" panose="02000000000000000000" pitchFamily="50" charset="-34"/>
                <a:cs typeface="Quark" panose="02000000000000000000" pitchFamily="50" charset="-34"/>
              </a:rPr>
              <a:t> </a:t>
            </a:r>
            <a:r>
              <a:rPr lang="en-US" sz="1100" err="1">
                <a:latin typeface="Quark" panose="02000000000000000000" pitchFamily="50" charset="-34"/>
                <a:cs typeface="Quark" panose="02000000000000000000" pitchFamily="50" charset="-34"/>
              </a:rPr>
              <a:t>economiei</a:t>
            </a:r>
            <a:r>
              <a:rPr lang="en-US" sz="1100">
                <a:latin typeface="Quark" panose="02000000000000000000" pitchFamily="50" charset="-34"/>
                <a:cs typeface="Quark" panose="02000000000000000000" pitchFamily="50" charset="-34"/>
              </a:rPr>
              <a:t> </a:t>
            </a:r>
            <a:r>
              <a:rPr lang="en-US" sz="1100" err="1">
                <a:latin typeface="Quark" panose="02000000000000000000" pitchFamily="50" charset="-34"/>
                <a:cs typeface="Quark" panose="02000000000000000000" pitchFamily="50" charset="-34"/>
              </a:rPr>
              <a:t>globale</a:t>
            </a:r>
            <a:r>
              <a:rPr lang="en-US" sz="1100">
                <a:latin typeface="Quark" panose="02000000000000000000" pitchFamily="50" charset="-34"/>
                <a:cs typeface="Quark" panose="02000000000000000000" pitchFamily="50" charset="-34"/>
              </a:rPr>
              <a:t> pe </a:t>
            </a:r>
            <a:r>
              <a:rPr lang="en-US" sz="1100" err="1">
                <a:latin typeface="Quark" panose="02000000000000000000" pitchFamily="50" charset="-34"/>
                <a:cs typeface="Quark" panose="02000000000000000000" pitchFamily="50" charset="-34"/>
              </a:rPr>
              <a:t>parcursul</a:t>
            </a:r>
            <a:r>
              <a:rPr lang="en-US" sz="1100">
                <a:latin typeface="Quark" panose="02000000000000000000" pitchFamily="50" charset="-34"/>
                <a:cs typeface="Quark" panose="02000000000000000000" pitchFamily="50" charset="-34"/>
              </a:rPr>
              <a:t> </a:t>
            </a:r>
            <a:r>
              <a:rPr lang="en-US" sz="1100" err="1">
                <a:latin typeface="Quark" panose="02000000000000000000" pitchFamily="50" charset="-34"/>
                <a:cs typeface="Quark" panose="02000000000000000000" pitchFamily="50" charset="-34"/>
              </a:rPr>
              <a:t>anului</a:t>
            </a:r>
            <a:r>
              <a:rPr lang="en-US" sz="1100">
                <a:latin typeface="Quark" panose="02000000000000000000" pitchFamily="50" charset="-34"/>
                <a:cs typeface="Quark" panose="02000000000000000000" pitchFamily="50" charset="-34"/>
              </a:rPr>
              <a:t> 2020, cu o </a:t>
            </a:r>
            <a:r>
              <a:rPr lang="en-US" sz="1100" err="1">
                <a:latin typeface="Quark" panose="02000000000000000000" pitchFamily="50" charset="-34"/>
                <a:cs typeface="Quark" panose="02000000000000000000" pitchFamily="50" charset="-34"/>
              </a:rPr>
              <a:t>scadere</a:t>
            </a:r>
            <a:r>
              <a:rPr lang="en-US" sz="1100">
                <a:latin typeface="Quark" panose="02000000000000000000" pitchFamily="50" charset="-34"/>
                <a:cs typeface="Quark" panose="02000000000000000000" pitchFamily="50" charset="-34"/>
              </a:rPr>
              <a:t> a PIB de 6,4% in EU-27. </a:t>
            </a:r>
            <a:r>
              <a:rPr lang="en-US" sz="1100" err="1">
                <a:latin typeface="Quark" panose="02000000000000000000" pitchFamily="50" charset="-34"/>
                <a:cs typeface="Quark" panose="02000000000000000000" pitchFamily="50" charset="-34"/>
              </a:rPr>
              <a:t>Comparativ</a:t>
            </a:r>
            <a:r>
              <a:rPr lang="en-US" sz="1100">
                <a:latin typeface="Quark" panose="02000000000000000000" pitchFamily="50" charset="-34"/>
                <a:cs typeface="Quark" panose="02000000000000000000" pitchFamily="50" charset="-34"/>
              </a:rPr>
              <a:t> cu media UE, Romania a </a:t>
            </a:r>
            <a:r>
              <a:rPr lang="en-US" sz="1100" err="1">
                <a:latin typeface="Quark" panose="02000000000000000000" pitchFamily="50" charset="-34"/>
                <a:cs typeface="Quark" panose="02000000000000000000" pitchFamily="50" charset="-34"/>
              </a:rPr>
              <a:t>inregistrat</a:t>
            </a:r>
            <a:r>
              <a:rPr lang="en-US" sz="1100">
                <a:latin typeface="Quark" panose="02000000000000000000" pitchFamily="50" charset="-34"/>
                <a:cs typeface="Quark" panose="02000000000000000000" pitchFamily="50" charset="-34"/>
              </a:rPr>
              <a:t> o </a:t>
            </a:r>
            <a:r>
              <a:rPr lang="en-US" sz="1100" err="1">
                <a:latin typeface="Quark" panose="02000000000000000000" pitchFamily="50" charset="-34"/>
                <a:cs typeface="Quark" panose="02000000000000000000" pitchFamily="50" charset="-34"/>
              </a:rPr>
              <a:t>scadere</a:t>
            </a:r>
            <a:r>
              <a:rPr lang="en-US" sz="1100">
                <a:latin typeface="Quark" panose="02000000000000000000" pitchFamily="50" charset="-34"/>
                <a:cs typeface="Quark" panose="02000000000000000000" pitchFamily="50" charset="-34"/>
              </a:rPr>
              <a:t> de 3,9% a PIB. </a:t>
            </a:r>
            <a:r>
              <a:rPr lang="en-US" sz="1100" err="1">
                <a:latin typeface="Quark" panose="02000000000000000000" pitchFamily="50" charset="-34"/>
                <a:cs typeface="Quark" panose="02000000000000000000" pitchFamily="50" charset="-34"/>
              </a:rPr>
              <a:t>Starea</a:t>
            </a:r>
            <a:r>
              <a:rPr lang="en-US" sz="1100">
                <a:latin typeface="Quark" panose="02000000000000000000" pitchFamily="50" charset="-34"/>
                <a:cs typeface="Quark" panose="02000000000000000000" pitchFamily="50" charset="-34"/>
              </a:rPr>
              <a:t> de </a:t>
            </a:r>
            <a:r>
              <a:rPr lang="en-US" sz="1100" err="1">
                <a:latin typeface="Quark" panose="02000000000000000000" pitchFamily="50" charset="-34"/>
                <a:cs typeface="Quark" panose="02000000000000000000" pitchFamily="50" charset="-34"/>
              </a:rPr>
              <a:t>urgenta</a:t>
            </a:r>
            <a:r>
              <a:rPr lang="en-US" sz="1100">
                <a:latin typeface="Quark" panose="02000000000000000000" pitchFamily="50" charset="-34"/>
                <a:cs typeface="Quark" panose="02000000000000000000" pitchFamily="50" charset="-34"/>
              </a:rPr>
              <a:t> </a:t>
            </a:r>
            <a:r>
              <a:rPr lang="en-US" sz="1100" err="1">
                <a:latin typeface="Quark" panose="02000000000000000000" pitchFamily="50" charset="-34"/>
                <a:cs typeface="Quark" panose="02000000000000000000" pitchFamily="50" charset="-34"/>
              </a:rPr>
              <a:t>instaurata</a:t>
            </a:r>
            <a:r>
              <a:rPr lang="en-US" sz="1100">
                <a:latin typeface="Quark" panose="02000000000000000000" pitchFamily="50" charset="-34"/>
                <a:cs typeface="Quark" panose="02000000000000000000" pitchFamily="50" charset="-34"/>
              </a:rPr>
              <a:t> in </a:t>
            </a:r>
            <a:r>
              <a:rPr lang="en-US" sz="1100" err="1">
                <a:latin typeface="Quark" panose="02000000000000000000" pitchFamily="50" charset="-34"/>
                <a:cs typeface="Quark" panose="02000000000000000000" pitchFamily="50" charset="-34"/>
              </a:rPr>
              <a:t>perioada</a:t>
            </a:r>
            <a:r>
              <a:rPr lang="en-US" sz="1100">
                <a:latin typeface="Quark" panose="02000000000000000000" pitchFamily="50" charset="-34"/>
                <a:cs typeface="Quark" panose="02000000000000000000" pitchFamily="50" charset="-34"/>
              </a:rPr>
              <a:t> </a:t>
            </a:r>
            <a:r>
              <a:rPr lang="en-US" sz="1100" err="1">
                <a:latin typeface="Quark" panose="02000000000000000000" pitchFamily="50" charset="-34"/>
                <a:cs typeface="Quark" panose="02000000000000000000" pitchFamily="50" charset="-34"/>
              </a:rPr>
              <a:t>martie-mai</a:t>
            </a:r>
            <a:r>
              <a:rPr lang="en-US" sz="1100">
                <a:latin typeface="Quark" panose="02000000000000000000" pitchFamily="50" charset="-34"/>
                <a:cs typeface="Quark" panose="02000000000000000000" pitchFamily="50" charset="-34"/>
              </a:rPr>
              <a:t> precum </a:t>
            </a:r>
            <a:r>
              <a:rPr lang="en-US" sz="1100" err="1">
                <a:latin typeface="Quark" panose="02000000000000000000" pitchFamily="50" charset="-34"/>
                <a:cs typeface="Quark" panose="02000000000000000000" pitchFamily="50" charset="-34"/>
              </a:rPr>
              <a:t>si</a:t>
            </a:r>
            <a:r>
              <a:rPr lang="en-US" sz="1100">
                <a:latin typeface="Quark" panose="02000000000000000000" pitchFamily="50" charset="-34"/>
                <a:cs typeface="Quark" panose="02000000000000000000" pitchFamily="50" charset="-34"/>
              </a:rPr>
              <a:t> </a:t>
            </a:r>
            <a:r>
              <a:rPr lang="en-US" sz="1100" err="1">
                <a:latin typeface="Quark" panose="02000000000000000000" pitchFamily="50" charset="-34"/>
                <a:cs typeface="Quark" panose="02000000000000000000" pitchFamily="50" charset="-34"/>
              </a:rPr>
              <a:t>masurile</a:t>
            </a:r>
            <a:r>
              <a:rPr lang="en-US" sz="1100">
                <a:latin typeface="Quark" panose="02000000000000000000" pitchFamily="50" charset="-34"/>
                <a:cs typeface="Quark" panose="02000000000000000000" pitchFamily="50" charset="-34"/>
              </a:rPr>
              <a:t> restrictive </a:t>
            </a:r>
            <a:r>
              <a:rPr lang="en-US" sz="1100" err="1">
                <a:latin typeface="Quark" panose="02000000000000000000" pitchFamily="50" charset="-34"/>
                <a:cs typeface="Quark" panose="02000000000000000000" pitchFamily="50" charset="-34"/>
              </a:rPr>
              <a:t>impuse</a:t>
            </a:r>
            <a:r>
              <a:rPr lang="en-US" sz="1100">
                <a:latin typeface="Quark" panose="02000000000000000000" pitchFamily="50" charset="-34"/>
                <a:cs typeface="Quark" panose="02000000000000000000" pitchFamily="50" charset="-34"/>
              </a:rPr>
              <a:t> de </a:t>
            </a:r>
            <a:r>
              <a:rPr lang="en-US" sz="1100" err="1">
                <a:latin typeface="Quark" panose="02000000000000000000" pitchFamily="50" charset="-34"/>
                <a:cs typeface="Quark" panose="02000000000000000000" pitchFamily="50" charset="-34"/>
              </a:rPr>
              <a:t>oficialitati</a:t>
            </a:r>
            <a:r>
              <a:rPr lang="en-US" sz="1100">
                <a:latin typeface="Quark" panose="02000000000000000000" pitchFamily="50" charset="-34"/>
                <a:cs typeface="Quark" panose="02000000000000000000" pitchFamily="50" charset="-34"/>
              </a:rPr>
              <a:t> au </a:t>
            </a:r>
            <a:r>
              <a:rPr lang="en-US" sz="1100" err="1">
                <a:latin typeface="Quark" panose="02000000000000000000" pitchFamily="50" charset="-34"/>
                <a:cs typeface="Quark" panose="02000000000000000000" pitchFamily="50" charset="-34"/>
              </a:rPr>
              <a:t>cauzat</a:t>
            </a:r>
            <a:r>
              <a:rPr lang="en-US" sz="1100">
                <a:latin typeface="Quark" panose="02000000000000000000" pitchFamily="50" charset="-34"/>
                <a:cs typeface="Quark" panose="02000000000000000000" pitchFamily="50" charset="-34"/>
              </a:rPr>
              <a:t> o </a:t>
            </a:r>
            <a:r>
              <a:rPr lang="en-US" sz="1100" err="1">
                <a:latin typeface="Quark" panose="02000000000000000000" pitchFamily="50" charset="-34"/>
                <a:cs typeface="Quark" panose="02000000000000000000" pitchFamily="50" charset="-34"/>
              </a:rPr>
              <a:t>contributie</a:t>
            </a:r>
            <a:r>
              <a:rPr lang="en-US" sz="1100">
                <a:latin typeface="Quark" panose="02000000000000000000" pitchFamily="50" charset="-34"/>
                <a:cs typeface="Quark" panose="02000000000000000000" pitchFamily="50" charset="-34"/>
              </a:rPr>
              <a:t> </a:t>
            </a:r>
            <a:r>
              <a:rPr lang="en-US" sz="1100" err="1">
                <a:latin typeface="Quark" panose="02000000000000000000" pitchFamily="50" charset="-34"/>
                <a:cs typeface="Quark" panose="02000000000000000000" pitchFamily="50" charset="-34"/>
              </a:rPr>
              <a:t>negativa</a:t>
            </a:r>
            <a:r>
              <a:rPr lang="en-US" sz="1100">
                <a:latin typeface="Quark" panose="02000000000000000000" pitchFamily="50" charset="-34"/>
                <a:cs typeface="Quark" panose="02000000000000000000" pitchFamily="50" charset="-34"/>
              </a:rPr>
              <a:t> la </a:t>
            </a:r>
            <a:r>
              <a:rPr lang="en-US" sz="1100" err="1">
                <a:latin typeface="Quark" panose="02000000000000000000" pitchFamily="50" charset="-34"/>
                <a:cs typeface="Quark" panose="02000000000000000000" pitchFamily="50" charset="-34"/>
              </a:rPr>
              <a:t>cresterea</a:t>
            </a:r>
            <a:r>
              <a:rPr lang="en-US" sz="1100">
                <a:latin typeface="Quark" panose="02000000000000000000" pitchFamily="50" charset="-34"/>
                <a:cs typeface="Quark" panose="02000000000000000000" pitchFamily="50" charset="-34"/>
              </a:rPr>
              <a:t> PIB a </a:t>
            </a:r>
            <a:r>
              <a:rPr lang="en-US" sz="1100" err="1">
                <a:latin typeface="Quark" panose="02000000000000000000" pitchFamily="50" charset="-34"/>
                <a:cs typeface="Quark" panose="02000000000000000000" pitchFamily="50" charset="-34"/>
              </a:rPr>
              <a:t>unor</a:t>
            </a:r>
            <a:r>
              <a:rPr lang="en-US" sz="1100">
                <a:latin typeface="Quark" panose="02000000000000000000" pitchFamily="50" charset="-34"/>
                <a:cs typeface="Quark" panose="02000000000000000000" pitchFamily="50" charset="-34"/>
              </a:rPr>
              <a:t> </a:t>
            </a:r>
            <a:r>
              <a:rPr lang="en-US" sz="1100" err="1">
                <a:latin typeface="Quark" panose="02000000000000000000" pitchFamily="50" charset="-34"/>
                <a:cs typeface="Quark" panose="02000000000000000000" pitchFamily="50" charset="-34"/>
              </a:rPr>
              <a:t>sectoare</a:t>
            </a:r>
            <a:r>
              <a:rPr lang="en-US" sz="1100">
                <a:latin typeface="Quark" panose="02000000000000000000" pitchFamily="50" charset="-34"/>
                <a:cs typeface="Quark" panose="02000000000000000000" pitchFamily="50" charset="-34"/>
              </a:rPr>
              <a:t> </a:t>
            </a:r>
            <a:r>
              <a:rPr lang="en-US" sz="1100" err="1">
                <a:latin typeface="Quark" panose="02000000000000000000" pitchFamily="50" charset="-34"/>
                <a:cs typeface="Quark" panose="02000000000000000000" pitchFamily="50" charset="-34"/>
              </a:rPr>
              <a:t>economice</a:t>
            </a:r>
            <a:r>
              <a:rPr lang="en-US" sz="1100">
                <a:latin typeface="Quark" panose="02000000000000000000" pitchFamily="50" charset="-34"/>
                <a:cs typeface="Quark" panose="02000000000000000000" pitchFamily="50" charset="-34"/>
              </a:rPr>
              <a:t> </a:t>
            </a:r>
            <a:r>
              <a:rPr lang="en-US" sz="1100" err="1">
                <a:latin typeface="Quark" panose="02000000000000000000" pitchFamily="50" charset="-34"/>
                <a:cs typeface="Quark" panose="02000000000000000000" pitchFamily="50" charset="-34"/>
              </a:rPr>
              <a:t>importante</a:t>
            </a:r>
            <a:r>
              <a:rPr lang="en-US" sz="1100">
                <a:latin typeface="Quark" panose="02000000000000000000" pitchFamily="50" charset="-34"/>
                <a:cs typeface="Quark" panose="02000000000000000000" pitchFamily="50" charset="-34"/>
              </a:rPr>
              <a:t> precum </a:t>
            </a:r>
            <a:r>
              <a:rPr lang="en-US" sz="1100" err="1">
                <a:latin typeface="Quark" panose="02000000000000000000" pitchFamily="50" charset="-34"/>
                <a:cs typeface="Quark" panose="02000000000000000000" pitchFamily="50" charset="-34"/>
              </a:rPr>
              <a:t>agricultura</a:t>
            </a:r>
            <a:r>
              <a:rPr lang="en-US" sz="1100">
                <a:latin typeface="Quark" panose="02000000000000000000" pitchFamily="50" charset="-34"/>
                <a:cs typeface="Quark" panose="02000000000000000000" pitchFamily="50" charset="-34"/>
              </a:rPr>
              <a:t>, </a:t>
            </a:r>
            <a:r>
              <a:rPr lang="en-US" sz="1100" err="1">
                <a:latin typeface="Quark" panose="02000000000000000000" pitchFamily="50" charset="-34"/>
                <a:cs typeface="Quark" panose="02000000000000000000" pitchFamily="50" charset="-34"/>
              </a:rPr>
              <a:t>sectorul</a:t>
            </a:r>
            <a:r>
              <a:rPr lang="en-US" sz="1100">
                <a:latin typeface="Quark" panose="02000000000000000000" pitchFamily="50" charset="-34"/>
                <a:cs typeface="Quark" panose="02000000000000000000" pitchFamily="50" charset="-34"/>
              </a:rPr>
              <a:t> industrial </a:t>
            </a:r>
            <a:r>
              <a:rPr lang="en-US" sz="1100" err="1">
                <a:latin typeface="Quark" panose="02000000000000000000" pitchFamily="50" charset="-34"/>
                <a:cs typeface="Quark" panose="02000000000000000000" pitchFamily="50" charset="-34"/>
              </a:rPr>
              <a:t>sau</a:t>
            </a:r>
            <a:r>
              <a:rPr lang="en-US" sz="1100">
                <a:latin typeface="Quark" panose="02000000000000000000" pitchFamily="50" charset="-34"/>
                <a:cs typeface="Quark" panose="02000000000000000000" pitchFamily="50" charset="-34"/>
              </a:rPr>
              <a:t> HORECA.</a:t>
            </a:r>
          </a:p>
          <a:p>
            <a:pPr lvl="0" algn="just"/>
            <a:r>
              <a:rPr lang="en-US" sz="1100">
                <a:solidFill>
                  <a:prstClr val="black"/>
                </a:solidFill>
                <a:latin typeface="Quark" panose="02000000000000000000" pitchFamily="50" charset="-34"/>
                <a:ea typeface="MS PGothic" pitchFamily="34" charset="-128"/>
                <a:cs typeface="Quark" panose="02000000000000000000" pitchFamily="50" charset="-34"/>
              </a:rPr>
              <a:t>Cu o </a:t>
            </a:r>
            <a:r>
              <a:rPr lang="en-US" sz="1100" err="1">
                <a:solidFill>
                  <a:prstClr val="black"/>
                </a:solidFill>
                <a:latin typeface="Quark" panose="02000000000000000000" pitchFamily="50" charset="-34"/>
                <a:ea typeface="MS PGothic" pitchFamily="34" charset="-128"/>
                <a:cs typeface="Quark" panose="02000000000000000000" pitchFamily="50" charset="-34"/>
              </a:rPr>
              <a:t>contributie</a:t>
            </a:r>
            <a:r>
              <a:rPr lang="en-US" sz="1100">
                <a:solidFill>
                  <a:prstClr val="black"/>
                </a:solidFill>
                <a:latin typeface="Quark" panose="02000000000000000000" pitchFamily="50" charset="-34"/>
                <a:ea typeface="MS PGothic" pitchFamily="34" charset="-128"/>
                <a:cs typeface="Quark" panose="02000000000000000000" pitchFamily="50" charset="-34"/>
              </a:rPr>
              <a:t> de 6,6% la </a:t>
            </a:r>
            <a:r>
              <a:rPr lang="en-US" sz="1100" err="1">
                <a:solidFill>
                  <a:prstClr val="black"/>
                </a:solidFill>
                <a:latin typeface="Quark" panose="02000000000000000000" pitchFamily="50" charset="-34"/>
                <a:ea typeface="MS PGothic" pitchFamily="34" charset="-128"/>
                <a:cs typeface="Quark" panose="02000000000000000000" pitchFamily="50" charset="-34"/>
              </a:rPr>
              <a:t>formarea</a:t>
            </a:r>
            <a:r>
              <a:rPr lang="en-US" sz="1100">
                <a:solidFill>
                  <a:prstClr val="black"/>
                </a:solidFill>
                <a:latin typeface="Quark" panose="02000000000000000000" pitchFamily="50" charset="-34"/>
                <a:ea typeface="MS PGothic" pitchFamily="34" charset="-128"/>
                <a:cs typeface="Quark" panose="02000000000000000000" pitchFamily="50" charset="-34"/>
              </a:rPr>
              <a:t> PIB, </a:t>
            </a:r>
            <a:r>
              <a:rPr lang="en-US" sz="1100" err="1">
                <a:solidFill>
                  <a:prstClr val="black"/>
                </a:solidFill>
                <a:latin typeface="Quark" panose="02000000000000000000" pitchFamily="50" charset="-34"/>
                <a:ea typeface="MS PGothic" pitchFamily="34" charset="-128"/>
                <a:cs typeface="Quark" panose="02000000000000000000" pitchFamily="50" charset="-34"/>
              </a:rPr>
              <a:t>sectorul</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constructiilor</a:t>
            </a:r>
            <a:r>
              <a:rPr lang="en-US" sz="1100">
                <a:solidFill>
                  <a:prstClr val="black"/>
                </a:solidFill>
                <a:latin typeface="Quark" panose="02000000000000000000" pitchFamily="50" charset="-34"/>
                <a:ea typeface="MS PGothic" pitchFamily="34" charset="-128"/>
                <a:cs typeface="Quark" panose="02000000000000000000" pitchFamily="50" charset="-34"/>
              </a:rPr>
              <a:t> nu </a:t>
            </a:r>
            <a:r>
              <a:rPr lang="en-US" sz="1100" err="1">
                <a:solidFill>
                  <a:prstClr val="black"/>
                </a:solidFill>
                <a:latin typeface="Quark" panose="02000000000000000000" pitchFamily="50" charset="-34"/>
                <a:ea typeface="MS PGothic" pitchFamily="34" charset="-128"/>
                <a:cs typeface="Quark" panose="02000000000000000000" pitchFamily="50" charset="-34"/>
              </a:rPr>
              <a:t>numai</a:t>
            </a:r>
            <a:r>
              <a:rPr lang="en-US" sz="1100">
                <a:solidFill>
                  <a:prstClr val="black"/>
                </a:solidFill>
                <a:latin typeface="Quark" panose="02000000000000000000" pitchFamily="50" charset="-34"/>
                <a:ea typeface="MS PGothic" pitchFamily="34" charset="-128"/>
                <a:cs typeface="Quark" panose="02000000000000000000" pitchFamily="50" charset="-34"/>
              </a:rPr>
              <a:t> ca a </a:t>
            </a:r>
            <a:r>
              <a:rPr lang="en-US" sz="1100" err="1">
                <a:solidFill>
                  <a:prstClr val="black"/>
                </a:solidFill>
                <a:latin typeface="Quark" panose="02000000000000000000" pitchFamily="50" charset="-34"/>
                <a:ea typeface="MS PGothic" pitchFamily="34" charset="-128"/>
                <a:cs typeface="Quark" panose="02000000000000000000" pitchFamily="50" charset="-34"/>
              </a:rPr>
              <a:t>supravietuit</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loviturii</a:t>
            </a:r>
            <a:r>
              <a:rPr lang="en-US" sz="1100">
                <a:solidFill>
                  <a:prstClr val="black"/>
                </a:solidFill>
                <a:latin typeface="Quark" panose="02000000000000000000" pitchFamily="50" charset="-34"/>
                <a:ea typeface="MS PGothic" pitchFamily="34" charset="-128"/>
                <a:cs typeface="Quark" panose="02000000000000000000" pitchFamily="50" charset="-34"/>
              </a:rPr>
              <a:t> date de </a:t>
            </a:r>
            <a:r>
              <a:rPr lang="en-US" sz="1100" err="1">
                <a:solidFill>
                  <a:prstClr val="black"/>
                </a:solidFill>
                <a:latin typeface="Quark" panose="02000000000000000000" pitchFamily="50" charset="-34"/>
                <a:ea typeface="MS PGothic" pitchFamily="34" charset="-128"/>
                <a:cs typeface="Quark" panose="02000000000000000000" pitchFamily="50" charset="-34"/>
              </a:rPr>
              <a:t>epidemia</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globala</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dar</a:t>
            </a:r>
            <a:r>
              <a:rPr lang="en-US" sz="1100">
                <a:solidFill>
                  <a:prstClr val="black"/>
                </a:solidFill>
                <a:latin typeface="Quark" panose="02000000000000000000" pitchFamily="50" charset="-34"/>
                <a:ea typeface="MS PGothic" pitchFamily="34" charset="-128"/>
                <a:cs typeface="Quark" panose="02000000000000000000" pitchFamily="50" charset="-34"/>
              </a:rPr>
              <a:t> a </a:t>
            </a:r>
            <a:r>
              <a:rPr lang="en-US" sz="1100" err="1">
                <a:solidFill>
                  <a:prstClr val="black"/>
                </a:solidFill>
                <a:latin typeface="Quark" panose="02000000000000000000" pitchFamily="50" charset="-34"/>
                <a:ea typeface="MS PGothic" pitchFamily="34" charset="-128"/>
                <a:cs typeface="Quark" panose="02000000000000000000" pitchFamily="50" charset="-34"/>
              </a:rPr>
              <a:t>inregistrat</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si</a:t>
            </a:r>
            <a:r>
              <a:rPr lang="en-US" sz="1100">
                <a:solidFill>
                  <a:prstClr val="black"/>
                </a:solidFill>
                <a:latin typeface="Quark" panose="02000000000000000000" pitchFamily="50" charset="-34"/>
                <a:ea typeface="MS PGothic" pitchFamily="34" charset="-128"/>
                <a:cs typeface="Quark" panose="02000000000000000000" pitchFamily="50" charset="-34"/>
              </a:rPr>
              <a:t> o </a:t>
            </a:r>
            <a:r>
              <a:rPr lang="en-US" sz="1100" err="1">
                <a:solidFill>
                  <a:prstClr val="black"/>
                </a:solidFill>
                <a:latin typeface="Quark" panose="02000000000000000000" pitchFamily="50" charset="-34"/>
                <a:ea typeface="MS PGothic" pitchFamily="34" charset="-128"/>
                <a:cs typeface="Quark" panose="02000000000000000000" pitchFamily="50" charset="-34"/>
              </a:rPr>
              <a:t>crestere</a:t>
            </a:r>
            <a:r>
              <a:rPr lang="en-US" sz="1100">
                <a:solidFill>
                  <a:prstClr val="black"/>
                </a:solidFill>
                <a:latin typeface="Quark" panose="02000000000000000000" pitchFamily="50" charset="-34"/>
                <a:ea typeface="MS PGothic" pitchFamily="34" charset="-128"/>
                <a:cs typeface="Quark" panose="02000000000000000000" pitchFamily="50" charset="-34"/>
              </a:rPr>
              <a:t> in 2020, </a:t>
            </a:r>
            <a:r>
              <a:rPr lang="en-US" sz="1100" err="1">
                <a:solidFill>
                  <a:prstClr val="black"/>
                </a:solidFill>
                <a:latin typeface="Quark" panose="02000000000000000000" pitchFamily="50" charset="-34"/>
                <a:ea typeface="MS PGothic" pitchFamily="34" charset="-128"/>
                <a:cs typeface="Quark" panose="02000000000000000000" pitchFamily="50" charset="-34"/>
              </a:rPr>
              <a:t>fiind</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unul</a:t>
            </a:r>
            <a:r>
              <a:rPr lang="en-US" sz="1100">
                <a:solidFill>
                  <a:prstClr val="black"/>
                </a:solidFill>
                <a:latin typeface="Quark" panose="02000000000000000000" pitchFamily="50" charset="-34"/>
                <a:ea typeface="MS PGothic" pitchFamily="34" charset="-128"/>
                <a:cs typeface="Quark" panose="02000000000000000000" pitchFamily="50" charset="-34"/>
              </a:rPr>
              <a:t> din </a:t>
            </a:r>
            <a:r>
              <a:rPr lang="en-US" sz="1100" err="1">
                <a:solidFill>
                  <a:prstClr val="black"/>
                </a:solidFill>
                <a:latin typeface="Quark" panose="02000000000000000000" pitchFamily="50" charset="-34"/>
                <a:ea typeface="MS PGothic" pitchFamily="34" charset="-128"/>
                <a:cs typeface="Quark" panose="02000000000000000000" pitchFamily="50" charset="-34"/>
              </a:rPr>
              <a:t>putinele</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sectoare</a:t>
            </a:r>
            <a:r>
              <a:rPr lang="en-US" sz="1100">
                <a:solidFill>
                  <a:prstClr val="black"/>
                </a:solidFill>
                <a:latin typeface="Quark" panose="02000000000000000000" pitchFamily="50" charset="-34"/>
                <a:ea typeface="MS PGothic" pitchFamily="34" charset="-128"/>
                <a:cs typeface="Quark" panose="02000000000000000000" pitchFamily="50" charset="-34"/>
              </a:rPr>
              <a:t> care a </a:t>
            </a:r>
            <a:r>
              <a:rPr lang="en-US" sz="1100" err="1">
                <a:solidFill>
                  <a:prstClr val="black"/>
                </a:solidFill>
                <a:latin typeface="Quark" panose="02000000000000000000" pitchFamily="50" charset="-34"/>
                <a:ea typeface="MS PGothic" pitchFamily="34" charset="-128"/>
                <a:cs typeface="Quark" panose="02000000000000000000" pitchFamily="50" charset="-34"/>
              </a:rPr>
              <a:t>avut</a:t>
            </a:r>
            <a:r>
              <a:rPr lang="en-US" sz="1100">
                <a:solidFill>
                  <a:prstClr val="black"/>
                </a:solidFill>
                <a:latin typeface="Quark" panose="02000000000000000000" pitchFamily="50" charset="-34"/>
                <a:ea typeface="MS PGothic" pitchFamily="34" charset="-128"/>
                <a:cs typeface="Quark" panose="02000000000000000000" pitchFamily="50" charset="-34"/>
              </a:rPr>
              <a:t> o </a:t>
            </a:r>
            <a:r>
              <a:rPr lang="en-US" sz="1100" err="1">
                <a:solidFill>
                  <a:prstClr val="black"/>
                </a:solidFill>
                <a:latin typeface="Quark" panose="02000000000000000000" pitchFamily="50" charset="-34"/>
                <a:ea typeface="MS PGothic" pitchFamily="34" charset="-128"/>
                <a:cs typeface="Quark" panose="02000000000000000000" pitchFamily="50" charset="-34"/>
              </a:rPr>
              <a:t>contributie</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pozitiva</a:t>
            </a:r>
            <a:r>
              <a:rPr lang="en-US" sz="1100">
                <a:solidFill>
                  <a:prstClr val="black"/>
                </a:solidFill>
                <a:latin typeface="Quark" panose="02000000000000000000" pitchFamily="50" charset="-34"/>
                <a:ea typeface="MS PGothic" pitchFamily="34" charset="-128"/>
                <a:cs typeface="Quark" panose="02000000000000000000" pitchFamily="50" charset="-34"/>
              </a:rPr>
              <a:t> la </a:t>
            </a:r>
            <a:r>
              <a:rPr lang="en-US" sz="1100" err="1">
                <a:solidFill>
                  <a:prstClr val="black"/>
                </a:solidFill>
                <a:latin typeface="Quark" panose="02000000000000000000" pitchFamily="50" charset="-34"/>
                <a:ea typeface="MS PGothic" pitchFamily="34" charset="-128"/>
                <a:cs typeface="Quark" panose="02000000000000000000" pitchFamily="50" charset="-34"/>
              </a:rPr>
              <a:t>cresterea</a:t>
            </a:r>
            <a:r>
              <a:rPr lang="en-US" sz="1100">
                <a:solidFill>
                  <a:prstClr val="black"/>
                </a:solidFill>
                <a:latin typeface="Quark" panose="02000000000000000000" pitchFamily="50" charset="-34"/>
                <a:ea typeface="MS PGothic" pitchFamily="34" charset="-128"/>
                <a:cs typeface="Quark" panose="02000000000000000000" pitchFamily="50" charset="-34"/>
              </a:rPr>
              <a:t> PIB (0,8%). </a:t>
            </a:r>
          </a:p>
          <a:p>
            <a:pPr lvl="0" algn="just"/>
            <a:endParaRPr lang="en-US" sz="1100">
              <a:solidFill>
                <a:prstClr val="black"/>
              </a:solidFill>
              <a:latin typeface="Quark" panose="02000000000000000000" pitchFamily="50" charset="-34"/>
              <a:ea typeface="MS PGothic" pitchFamily="34" charset="-128"/>
              <a:cs typeface="Quark" panose="02000000000000000000" pitchFamily="50" charset="-34"/>
            </a:endParaRPr>
          </a:p>
        </p:txBody>
      </p:sp>
      <p:cxnSp>
        <p:nvCxnSpPr>
          <p:cNvPr id="17" name="Straight Connector 16">
            <a:extLst>
              <a:ext uri="{FF2B5EF4-FFF2-40B4-BE49-F238E27FC236}">
                <a16:creationId xmlns:a16="http://schemas.microsoft.com/office/drawing/2014/main" id="{E60C968D-D401-42F5-B574-7C990C4F7B97}"/>
              </a:ext>
            </a:extLst>
          </p:cNvPr>
          <p:cNvCxnSpPr/>
          <p:nvPr/>
        </p:nvCxnSpPr>
        <p:spPr>
          <a:xfrm>
            <a:off x="-1" y="831753"/>
            <a:ext cx="6858000" cy="0"/>
          </a:xfrm>
          <a:prstGeom prst="line">
            <a:avLst/>
          </a:prstGeom>
          <a:ln w="28575">
            <a:solidFill>
              <a:srgbClr val="0B174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8EDB945-2038-411C-8DBF-A454306BC0DA}"/>
              </a:ext>
            </a:extLst>
          </p:cNvPr>
          <p:cNvSpPr/>
          <p:nvPr/>
        </p:nvSpPr>
        <p:spPr>
          <a:xfrm>
            <a:off x="174024" y="1699102"/>
            <a:ext cx="3020091" cy="7466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Quark" panose="02000000000000000000" pitchFamily="50" charset="-34"/>
              <a:cs typeface="Quark" panose="02000000000000000000" pitchFamily="50" charset="-34"/>
            </a:endParaRPr>
          </a:p>
        </p:txBody>
      </p:sp>
      <p:sp>
        <p:nvSpPr>
          <p:cNvPr id="19" name="TextBox 18">
            <a:extLst>
              <a:ext uri="{FF2B5EF4-FFF2-40B4-BE49-F238E27FC236}">
                <a16:creationId xmlns:a16="http://schemas.microsoft.com/office/drawing/2014/main" id="{FF900710-6FB2-43FE-83DD-15B39CBBFE0F}"/>
              </a:ext>
            </a:extLst>
          </p:cNvPr>
          <p:cNvSpPr txBox="1"/>
          <p:nvPr/>
        </p:nvSpPr>
        <p:spPr>
          <a:xfrm>
            <a:off x="174025" y="1788772"/>
            <a:ext cx="1437797" cy="646331"/>
          </a:xfrm>
          <a:prstGeom prst="rect">
            <a:avLst/>
          </a:prstGeom>
          <a:noFill/>
        </p:spPr>
        <p:txBody>
          <a:bodyPr wrap="square" rtlCol="0">
            <a:spAutoFit/>
          </a:bodyPr>
          <a:lstStyle/>
          <a:p>
            <a:r>
              <a:rPr lang="en-US" sz="3600">
                <a:latin typeface="Quark" panose="02000000000000000000" pitchFamily="50" charset="-34"/>
                <a:ea typeface="Roboto" panose="02000000000000000000" pitchFamily="2" charset="0"/>
                <a:cs typeface="Quark" panose="02000000000000000000" pitchFamily="50" charset="-34"/>
              </a:rPr>
              <a:t>-3,9%</a:t>
            </a:r>
            <a:endParaRPr lang="en-US" sz="5400">
              <a:latin typeface="Quark" panose="02000000000000000000" pitchFamily="50" charset="-34"/>
              <a:ea typeface="Roboto" panose="02000000000000000000" pitchFamily="2" charset="0"/>
              <a:cs typeface="Quark" panose="02000000000000000000" pitchFamily="50" charset="-34"/>
            </a:endParaRPr>
          </a:p>
        </p:txBody>
      </p:sp>
      <p:cxnSp>
        <p:nvCxnSpPr>
          <p:cNvPr id="20" name="Straight Connector 19">
            <a:extLst>
              <a:ext uri="{FF2B5EF4-FFF2-40B4-BE49-F238E27FC236}">
                <a16:creationId xmlns:a16="http://schemas.microsoft.com/office/drawing/2014/main" id="{7910F347-5B8D-417E-A025-E5BA0DED5B2A}"/>
              </a:ext>
            </a:extLst>
          </p:cNvPr>
          <p:cNvCxnSpPr>
            <a:cxnSpLocks/>
          </p:cNvCxnSpPr>
          <p:nvPr/>
        </p:nvCxnSpPr>
        <p:spPr>
          <a:xfrm>
            <a:off x="1567492" y="1736233"/>
            <a:ext cx="0" cy="6715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03543BC-3757-4C6F-8987-1A42B7346E06}"/>
              </a:ext>
            </a:extLst>
          </p:cNvPr>
          <p:cNvSpPr txBox="1"/>
          <p:nvPr/>
        </p:nvSpPr>
        <p:spPr>
          <a:xfrm>
            <a:off x="1592635" y="1839821"/>
            <a:ext cx="1485874" cy="461665"/>
          </a:xfrm>
          <a:prstGeom prst="rect">
            <a:avLst/>
          </a:prstGeom>
          <a:noFill/>
        </p:spPr>
        <p:txBody>
          <a:bodyPr wrap="square" rtlCol="0">
            <a:spAutoFit/>
          </a:bodyPr>
          <a:lstStyle/>
          <a:p>
            <a:r>
              <a:rPr lang="en-US" sz="1200" b="1" err="1">
                <a:latin typeface="Quark" panose="02000000000000000000" pitchFamily="50" charset="-34"/>
                <a:ea typeface="Roboto" panose="02000000000000000000" pitchFamily="2" charset="0"/>
                <a:cs typeface="Quark" panose="02000000000000000000" pitchFamily="50" charset="-34"/>
              </a:rPr>
              <a:t>Crestere</a:t>
            </a:r>
            <a:r>
              <a:rPr lang="en-US" sz="1200" b="1">
                <a:latin typeface="Quark" panose="02000000000000000000" pitchFamily="50" charset="-34"/>
                <a:ea typeface="Roboto" panose="02000000000000000000" pitchFamily="2" charset="0"/>
                <a:cs typeface="Quark" panose="02000000000000000000" pitchFamily="50" charset="-34"/>
              </a:rPr>
              <a:t> PIB</a:t>
            </a:r>
            <a:endParaRPr lang="en-US" sz="1200">
              <a:latin typeface="Quark" panose="02000000000000000000" pitchFamily="50" charset="-34"/>
              <a:ea typeface="Roboto" panose="02000000000000000000" pitchFamily="2" charset="0"/>
              <a:cs typeface="Quark" panose="02000000000000000000" pitchFamily="50" charset="-34"/>
            </a:endParaRPr>
          </a:p>
          <a:p>
            <a:r>
              <a:rPr lang="en-US" sz="1200">
                <a:latin typeface="Quark" panose="02000000000000000000" pitchFamily="50" charset="-34"/>
                <a:ea typeface="Roboto" panose="02000000000000000000" pitchFamily="2" charset="0"/>
                <a:cs typeface="Quark" panose="02000000000000000000" pitchFamily="50" charset="-34"/>
              </a:rPr>
              <a:t>De la 4.1% in 2019</a:t>
            </a:r>
          </a:p>
        </p:txBody>
      </p:sp>
      <p:sp>
        <p:nvSpPr>
          <p:cNvPr id="22" name="Rectangle 21">
            <a:extLst>
              <a:ext uri="{FF2B5EF4-FFF2-40B4-BE49-F238E27FC236}">
                <a16:creationId xmlns:a16="http://schemas.microsoft.com/office/drawing/2014/main" id="{C6136120-A184-444B-9B95-521665945554}"/>
              </a:ext>
            </a:extLst>
          </p:cNvPr>
          <p:cNvSpPr/>
          <p:nvPr/>
        </p:nvSpPr>
        <p:spPr>
          <a:xfrm>
            <a:off x="219864" y="4454064"/>
            <a:ext cx="3010005" cy="74662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Quark" panose="02000000000000000000" pitchFamily="50" charset="-34"/>
              <a:cs typeface="Quark" panose="02000000000000000000" pitchFamily="50" charset="-34"/>
            </a:endParaRPr>
          </a:p>
        </p:txBody>
      </p:sp>
      <p:sp>
        <p:nvSpPr>
          <p:cNvPr id="23" name="TextBox 22">
            <a:extLst>
              <a:ext uri="{FF2B5EF4-FFF2-40B4-BE49-F238E27FC236}">
                <a16:creationId xmlns:a16="http://schemas.microsoft.com/office/drawing/2014/main" id="{F26A1359-D56E-4377-9E36-8A556FC582C4}"/>
              </a:ext>
            </a:extLst>
          </p:cNvPr>
          <p:cNvSpPr txBox="1"/>
          <p:nvPr/>
        </p:nvSpPr>
        <p:spPr>
          <a:xfrm>
            <a:off x="219865" y="4544676"/>
            <a:ext cx="1623885" cy="646331"/>
          </a:xfrm>
          <a:prstGeom prst="rect">
            <a:avLst/>
          </a:prstGeom>
          <a:noFill/>
        </p:spPr>
        <p:txBody>
          <a:bodyPr wrap="square" rtlCol="0">
            <a:spAutoFit/>
          </a:bodyPr>
          <a:lstStyle/>
          <a:p>
            <a:r>
              <a:rPr lang="en-US" sz="3600">
                <a:latin typeface="Quark" panose="02000000000000000000" pitchFamily="50" charset="-34"/>
                <a:ea typeface="Roboto" panose="02000000000000000000" pitchFamily="2" charset="0"/>
                <a:cs typeface="Quark" panose="02000000000000000000" pitchFamily="50" charset="-34"/>
              </a:rPr>
              <a:t>4,9%</a:t>
            </a:r>
            <a:endParaRPr lang="en-US" sz="5400">
              <a:latin typeface="Quark" panose="02000000000000000000" pitchFamily="50" charset="-34"/>
              <a:ea typeface="Roboto" panose="02000000000000000000" pitchFamily="2" charset="0"/>
              <a:cs typeface="Quark" panose="02000000000000000000" pitchFamily="50" charset="-34"/>
            </a:endParaRPr>
          </a:p>
        </p:txBody>
      </p:sp>
      <p:sp>
        <p:nvSpPr>
          <p:cNvPr id="24" name="TextBox 23">
            <a:extLst>
              <a:ext uri="{FF2B5EF4-FFF2-40B4-BE49-F238E27FC236}">
                <a16:creationId xmlns:a16="http://schemas.microsoft.com/office/drawing/2014/main" id="{77E572B3-2B8C-40F9-A0F5-AA4197B9D48E}"/>
              </a:ext>
            </a:extLst>
          </p:cNvPr>
          <p:cNvSpPr txBox="1"/>
          <p:nvPr/>
        </p:nvSpPr>
        <p:spPr>
          <a:xfrm>
            <a:off x="1593008" y="4502149"/>
            <a:ext cx="1786685" cy="461665"/>
          </a:xfrm>
          <a:prstGeom prst="rect">
            <a:avLst/>
          </a:prstGeom>
          <a:noFill/>
        </p:spPr>
        <p:txBody>
          <a:bodyPr wrap="square" rtlCol="0">
            <a:spAutoFit/>
          </a:bodyPr>
          <a:lstStyle/>
          <a:p>
            <a:r>
              <a:rPr lang="en-US" sz="1200" b="1">
                <a:latin typeface="Quark" panose="02000000000000000000" pitchFamily="50" charset="-34"/>
                <a:ea typeface="Roboto" panose="02000000000000000000" pitchFamily="2" charset="0"/>
                <a:cs typeface="Quark" panose="02000000000000000000" pitchFamily="50" charset="-34"/>
              </a:rPr>
              <a:t>Rata </a:t>
            </a:r>
            <a:r>
              <a:rPr lang="en-US" sz="1200" b="1" err="1">
                <a:latin typeface="Quark" panose="02000000000000000000" pitchFamily="50" charset="-34"/>
                <a:ea typeface="Roboto" panose="02000000000000000000" pitchFamily="2" charset="0"/>
                <a:cs typeface="Quark" panose="02000000000000000000" pitchFamily="50" charset="-34"/>
              </a:rPr>
              <a:t>somajului</a:t>
            </a:r>
            <a:r>
              <a:rPr lang="en-US" sz="1200" b="1">
                <a:latin typeface="Quark" panose="02000000000000000000" pitchFamily="50" charset="-34"/>
                <a:ea typeface="Roboto" panose="02000000000000000000" pitchFamily="2" charset="0"/>
                <a:cs typeface="Quark" panose="02000000000000000000" pitchFamily="50" charset="-34"/>
              </a:rPr>
              <a:t> </a:t>
            </a:r>
          </a:p>
          <a:p>
            <a:r>
              <a:rPr lang="en-US" sz="1200">
                <a:latin typeface="Quark" panose="02000000000000000000" pitchFamily="50" charset="-34"/>
                <a:ea typeface="Roboto" panose="02000000000000000000" pitchFamily="2" charset="0"/>
                <a:cs typeface="Quark" panose="02000000000000000000" pitchFamily="50" charset="-34"/>
              </a:rPr>
              <a:t>De la 3.9% in 2019</a:t>
            </a:r>
          </a:p>
        </p:txBody>
      </p:sp>
      <p:cxnSp>
        <p:nvCxnSpPr>
          <p:cNvPr id="25" name="Straight Connector 24">
            <a:extLst>
              <a:ext uri="{FF2B5EF4-FFF2-40B4-BE49-F238E27FC236}">
                <a16:creationId xmlns:a16="http://schemas.microsoft.com/office/drawing/2014/main" id="{01A4F5B0-62F1-4B12-BD47-5DDF94157056}"/>
              </a:ext>
            </a:extLst>
          </p:cNvPr>
          <p:cNvCxnSpPr>
            <a:cxnSpLocks/>
          </p:cNvCxnSpPr>
          <p:nvPr/>
        </p:nvCxnSpPr>
        <p:spPr>
          <a:xfrm>
            <a:off x="1603242" y="4488789"/>
            <a:ext cx="0" cy="6715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7FC2EB69-32AC-46AB-BB61-C2F6B878C2AC}"/>
              </a:ext>
            </a:extLst>
          </p:cNvPr>
          <p:cNvSpPr/>
          <p:nvPr/>
        </p:nvSpPr>
        <p:spPr>
          <a:xfrm>
            <a:off x="233414" y="3332952"/>
            <a:ext cx="3010008" cy="7466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Quark" panose="02000000000000000000" pitchFamily="50" charset="-34"/>
              <a:cs typeface="Quark" panose="02000000000000000000" pitchFamily="50" charset="-34"/>
            </a:endParaRPr>
          </a:p>
        </p:txBody>
      </p:sp>
      <p:sp>
        <p:nvSpPr>
          <p:cNvPr id="27" name="TextBox 26">
            <a:extLst>
              <a:ext uri="{FF2B5EF4-FFF2-40B4-BE49-F238E27FC236}">
                <a16:creationId xmlns:a16="http://schemas.microsoft.com/office/drawing/2014/main" id="{8A593D06-FAAC-471E-894D-2A28A4D7E648}"/>
              </a:ext>
            </a:extLst>
          </p:cNvPr>
          <p:cNvSpPr txBox="1"/>
          <p:nvPr/>
        </p:nvSpPr>
        <p:spPr>
          <a:xfrm>
            <a:off x="233414" y="3436302"/>
            <a:ext cx="1518909" cy="646331"/>
          </a:xfrm>
          <a:prstGeom prst="rect">
            <a:avLst/>
          </a:prstGeom>
          <a:noFill/>
        </p:spPr>
        <p:txBody>
          <a:bodyPr wrap="square" rtlCol="0">
            <a:spAutoFit/>
          </a:bodyPr>
          <a:lstStyle/>
          <a:p>
            <a:r>
              <a:rPr lang="en-US" sz="3600">
                <a:latin typeface="Quark" panose="02000000000000000000" pitchFamily="50" charset="-34"/>
                <a:ea typeface="Roboto" panose="02000000000000000000" pitchFamily="2" charset="0"/>
                <a:cs typeface="Quark" panose="02000000000000000000" pitchFamily="50" charset="-34"/>
              </a:rPr>
              <a:t>2,1%</a:t>
            </a:r>
            <a:endParaRPr lang="en-US" sz="5400">
              <a:latin typeface="Quark" panose="02000000000000000000" pitchFamily="50" charset="-34"/>
              <a:ea typeface="Roboto" panose="02000000000000000000" pitchFamily="2" charset="0"/>
              <a:cs typeface="Quark" panose="02000000000000000000" pitchFamily="50" charset="-34"/>
            </a:endParaRPr>
          </a:p>
        </p:txBody>
      </p:sp>
      <p:cxnSp>
        <p:nvCxnSpPr>
          <p:cNvPr id="28" name="Straight Connector 27">
            <a:extLst>
              <a:ext uri="{FF2B5EF4-FFF2-40B4-BE49-F238E27FC236}">
                <a16:creationId xmlns:a16="http://schemas.microsoft.com/office/drawing/2014/main" id="{2D3EB517-4871-4059-B022-267D99B8A37D}"/>
              </a:ext>
            </a:extLst>
          </p:cNvPr>
          <p:cNvCxnSpPr>
            <a:cxnSpLocks/>
          </p:cNvCxnSpPr>
          <p:nvPr/>
        </p:nvCxnSpPr>
        <p:spPr>
          <a:xfrm>
            <a:off x="1616791" y="3383213"/>
            <a:ext cx="0" cy="6715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5A44C9D-BC0C-43DE-83D8-572A90D8F634}"/>
              </a:ext>
            </a:extLst>
          </p:cNvPr>
          <p:cNvSpPr txBox="1"/>
          <p:nvPr/>
        </p:nvSpPr>
        <p:spPr>
          <a:xfrm>
            <a:off x="1608893" y="3466911"/>
            <a:ext cx="1518916" cy="461665"/>
          </a:xfrm>
          <a:prstGeom prst="rect">
            <a:avLst/>
          </a:prstGeom>
          <a:noFill/>
        </p:spPr>
        <p:txBody>
          <a:bodyPr wrap="square" rtlCol="0">
            <a:spAutoFit/>
          </a:bodyPr>
          <a:lstStyle/>
          <a:p>
            <a:r>
              <a:rPr lang="en-US" sz="1200" b="1">
                <a:latin typeface="Quark" panose="02000000000000000000" pitchFamily="50" charset="-34"/>
                <a:ea typeface="Roboto" panose="02000000000000000000" pitchFamily="2" charset="0"/>
                <a:cs typeface="Quark" panose="02000000000000000000" pitchFamily="50" charset="-34"/>
              </a:rPr>
              <a:t>Rata </a:t>
            </a:r>
            <a:r>
              <a:rPr lang="en-US" sz="1200" b="1" err="1">
                <a:latin typeface="Quark" panose="02000000000000000000" pitchFamily="50" charset="-34"/>
                <a:ea typeface="Roboto" panose="02000000000000000000" pitchFamily="2" charset="0"/>
                <a:cs typeface="Quark" panose="02000000000000000000" pitchFamily="50" charset="-34"/>
              </a:rPr>
              <a:t>inflatiei</a:t>
            </a:r>
            <a:endParaRPr lang="en-US" sz="1200" b="1">
              <a:latin typeface="Quark" panose="02000000000000000000" pitchFamily="50" charset="-34"/>
              <a:ea typeface="Roboto" panose="02000000000000000000" pitchFamily="2" charset="0"/>
              <a:cs typeface="Quark" panose="02000000000000000000" pitchFamily="50" charset="-34"/>
            </a:endParaRPr>
          </a:p>
          <a:p>
            <a:r>
              <a:rPr lang="en-US" sz="1200">
                <a:latin typeface="Quark" panose="02000000000000000000" pitchFamily="50" charset="-34"/>
                <a:ea typeface="Roboto" panose="02000000000000000000" pitchFamily="2" charset="0"/>
                <a:cs typeface="Quark" panose="02000000000000000000" pitchFamily="50" charset="-34"/>
              </a:rPr>
              <a:t>De la 3.8% in 2019</a:t>
            </a:r>
          </a:p>
        </p:txBody>
      </p:sp>
      <p:sp>
        <p:nvSpPr>
          <p:cNvPr id="30" name="Rectangle 29">
            <a:extLst>
              <a:ext uri="{FF2B5EF4-FFF2-40B4-BE49-F238E27FC236}">
                <a16:creationId xmlns:a16="http://schemas.microsoft.com/office/drawing/2014/main" id="{CB51A4B4-17DA-4A88-B015-F731C048C6CF}"/>
              </a:ext>
            </a:extLst>
          </p:cNvPr>
          <p:cNvSpPr/>
          <p:nvPr/>
        </p:nvSpPr>
        <p:spPr>
          <a:xfrm>
            <a:off x="174024" y="5472590"/>
            <a:ext cx="3055845" cy="74662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Quark" panose="02000000000000000000" pitchFamily="50" charset="-34"/>
              <a:cs typeface="Quark" panose="02000000000000000000" pitchFamily="50" charset="-34"/>
            </a:endParaRPr>
          </a:p>
        </p:txBody>
      </p:sp>
      <p:sp>
        <p:nvSpPr>
          <p:cNvPr id="31" name="TextBox 30">
            <a:extLst>
              <a:ext uri="{FF2B5EF4-FFF2-40B4-BE49-F238E27FC236}">
                <a16:creationId xmlns:a16="http://schemas.microsoft.com/office/drawing/2014/main" id="{81F590D6-85FF-486D-BF72-9ABDD5F65986}"/>
              </a:ext>
            </a:extLst>
          </p:cNvPr>
          <p:cNvSpPr txBox="1"/>
          <p:nvPr/>
        </p:nvSpPr>
        <p:spPr>
          <a:xfrm>
            <a:off x="169568" y="5624671"/>
            <a:ext cx="1485872" cy="400110"/>
          </a:xfrm>
          <a:prstGeom prst="rect">
            <a:avLst/>
          </a:prstGeom>
          <a:noFill/>
        </p:spPr>
        <p:txBody>
          <a:bodyPr wrap="square" rtlCol="0">
            <a:spAutoFit/>
          </a:bodyPr>
          <a:lstStyle/>
          <a:p>
            <a:r>
              <a:rPr lang="en-US" sz="2000">
                <a:latin typeface="Quark" panose="02000000000000000000" pitchFamily="50" charset="-34"/>
                <a:ea typeface="Roboto" panose="02000000000000000000" pitchFamily="2" charset="0"/>
                <a:cs typeface="Quark" panose="02000000000000000000" pitchFamily="50" charset="-34"/>
              </a:rPr>
              <a:t>607 EUR</a:t>
            </a:r>
            <a:endParaRPr lang="en-US" sz="3600">
              <a:latin typeface="Quark" panose="02000000000000000000" pitchFamily="50" charset="-34"/>
              <a:ea typeface="Roboto" panose="02000000000000000000" pitchFamily="2" charset="0"/>
              <a:cs typeface="Quark" panose="02000000000000000000" pitchFamily="50" charset="-34"/>
            </a:endParaRPr>
          </a:p>
        </p:txBody>
      </p:sp>
      <p:cxnSp>
        <p:nvCxnSpPr>
          <p:cNvPr id="32" name="Straight Connector 31">
            <a:extLst>
              <a:ext uri="{FF2B5EF4-FFF2-40B4-BE49-F238E27FC236}">
                <a16:creationId xmlns:a16="http://schemas.microsoft.com/office/drawing/2014/main" id="{48A069FD-FC5B-4881-8468-7BEF62058BCC}"/>
              </a:ext>
            </a:extLst>
          </p:cNvPr>
          <p:cNvCxnSpPr>
            <a:cxnSpLocks/>
          </p:cNvCxnSpPr>
          <p:nvPr/>
        </p:nvCxnSpPr>
        <p:spPr>
          <a:xfrm>
            <a:off x="1567492" y="5509721"/>
            <a:ext cx="0" cy="6715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3FBD6B7-4788-435E-AC5F-2E4E416F31A4}"/>
              </a:ext>
            </a:extLst>
          </p:cNvPr>
          <p:cNvSpPr txBox="1"/>
          <p:nvPr/>
        </p:nvSpPr>
        <p:spPr>
          <a:xfrm>
            <a:off x="1578089" y="5558687"/>
            <a:ext cx="1586932" cy="646331"/>
          </a:xfrm>
          <a:prstGeom prst="rect">
            <a:avLst/>
          </a:prstGeom>
          <a:noFill/>
        </p:spPr>
        <p:txBody>
          <a:bodyPr wrap="square" rtlCol="0">
            <a:spAutoFit/>
          </a:bodyPr>
          <a:lstStyle/>
          <a:p>
            <a:r>
              <a:rPr lang="en-US" sz="1200" b="1" err="1">
                <a:latin typeface="Quark" panose="02000000000000000000" pitchFamily="50" charset="-34"/>
                <a:ea typeface="Roboto" panose="02000000000000000000" pitchFamily="2" charset="0"/>
                <a:cs typeface="Quark" panose="02000000000000000000" pitchFamily="50" charset="-34"/>
              </a:rPr>
              <a:t>Salariul</a:t>
            </a:r>
            <a:r>
              <a:rPr lang="en-US" sz="1200" b="1">
                <a:latin typeface="Quark" panose="02000000000000000000" pitchFamily="50" charset="-34"/>
                <a:ea typeface="Roboto" panose="02000000000000000000" pitchFamily="2" charset="0"/>
                <a:cs typeface="Quark" panose="02000000000000000000" pitchFamily="50" charset="-34"/>
              </a:rPr>
              <a:t> </a:t>
            </a:r>
            <a:r>
              <a:rPr lang="en-US" sz="1200" b="1" err="1">
                <a:latin typeface="Quark" panose="02000000000000000000" pitchFamily="50" charset="-34"/>
                <a:ea typeface="Roboto" panose="02000000000000000000" pitchFamily="2" charset="0"/>
                <a:cs typeface="Quark" panose="02000000000000000000" pitchFamily="50" charset="-34"/>
              </a:rPr>
              <a:t>mediu</a:t>
            </a:r>
            <a:r>
              <a:rPr lang="en-US" sz="1200" b="1">
                <a:latin typeface="Quark" panose="02000000000000000000" pitchFamily="50" charset="-34"/>
                <a:ea typeface="Roboto" panose="02000000000000000000" pitchFamily="2" charset="0"/>
                <a:cs typeface="Quark" panose="02000000000000000000" pitchFamily="50" charset="-34"/>
              </a:rPr>
              <a:t> net</a:t>
            </a:r>
          </a:p>
          <a:p>
            <a:r>
              <a:rPr lang="en-US" sz="1200">
                <a:latin typeface="Quark" panose="02000000000000000000" pitchFamily="50" charset="-34"/>
                <a:ea typeface="Roboto" panose="02000000000000000000" pitchFamily="2" charset="0"/>
                <a:cs typeface="Quark" panose="02000000000000000000" pitchFamily="50" charset="-34"/>
              </a:rPr>
              <a:t>280 EUR</a:t>
            </a:r>
            <a:r>
              <a:rPr lang="en-US" sz="1200" b="1">
                <a:latin typeface="Quark" panose="02000000000000000000" pitchFamily="50" charset="-34"/>
                <a:ea typeface="Roboto" panose="02000000000000000000" pitchFamily="2" charset="0"/>
                <a:cs typeface="Quark" panose="02000000000000000000" pitchFamily="50" charset="-34"/>
              </a:rPr>
              <a:t> </a:t>
            </a:r>
          </a:p>
          <a:p>
            <a:r>
              <a:rPr lang="en-US" sz="1200" b="1" err="1">
                <a:latin typeface="Quark" panose="02000000000000000000" pitchFamily="50" charset="-34"/>
                <a:ea typeface="Roboto" panose="02000000000000000000" pitchFamily="2" charset="0"/>
                <a:cs typeface="Quark" panose="02000000000000000000" pitchFamily="50" charset="-34"/>
              </a:rPr>
              <a:t>Salariul</a:t>
            </a:r>
            <a:r>
              <a:rPr lang="en-US" sz="1200" b="1">
                <a:latin typeface="Quark" panose="02000000000000000000" pitchFamily="50" charset="-34"/>
                <a:ea typeface="Roboto" panose="02000000000000000000" pitchFamily="2" charset="0"/>
                <a:cs typeface="Quark" panose="02000000000000000000" pitchFamily="50" charset="-34"/>
              </a:rPr>
              <a:t> minim net</a:t>
            </a:r>
          </a:p>
        </p:txBody>
      </p:sp>
      <p:sp>
        <p:nvSpPr>
          <p:cNvPr id="37" name="Rectangle 36">
            <a:extLst>
              <a:ext uri="{FF2B5EF4-FFF2-40B4-BE49-F238E27FC236}">
                <a16:creationId xmlns:a16="http://schemas.microsoft.com/office/drawing/2014/main" id="{23872969-29D0-48F9-B65A-E4A3B7DE8E42}"/>
              </a:ext>
            </a:extLst>
          </p:cNvPr>
          <p:cNvSpPr/>
          <p:nvPr/>
        </p:nvSpPr>
        <p:spPr>
          <a:xfrm>
            <a:off x="145394" y="6689199"/>
            <a:ext cx="3084475" cy="74662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Quark" panose="02000000000000000000" pitchFamily="50" charset="-34"/>
              <a:cs typeface="Quark" panose="02000000000000000000" pitchFamily="50" charset="-34"/>
            </a:endParaRPr>
          </a:p>
        </p:txBody>
      </p:sp>
      <p:cxnSp>
        <p:nvCxnSpPr>
          <p:cNvPr id="38" name="Straight Connector 37">
            <a:extLst>
              <a:ext uri="{FF2B5EF4-FFF2-40B4-BE49-F238E27FC236}">
                <a16:creationId xmlns:a16="http://schemas.microsoft.com/office/drawing/2014/main" id="{1B3C245A-CE84-4F5F-A1BD-0CBCE597BE4E}"/>
              </a:ext>
            </a:extLst>
          </p:cNvPr>
          <p:cNvCxnSpPr>
            <a:cxnSpLocks/>
          </p:cNvCxnSpPr>
          <p:nvPr/>
        </p:nvCxnSpPr>
        <p:spPr>
          <a:xfrm>
            <a:off x="1670316" y="8353899"/>
            <a:ext cx="0" cy="6715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546B0729-B600-4106-8DD1-1B0AC1A01AD6}"/>
              </a:ext>
            </a:extLst>
          </p:cNvPr>
          <p:cNvSpPr txBox="1"/>
          <p:nvPr/>
        </p:nvSpPr>
        <p:spPr>
          <a:xfrm>
            <a:off x="126687" y="6752925"/>
            <a:ext cx="1662755" cy="584775"/>
          </a:xfrm>
          <a:prstGeom prst="rect">
            <a:avLst/>
          </a:prstGeom>
          <a:noFill/>
        </p:spPr>
        <p:txBody>
          <a:bodyPr wrap="square" rtlCol="0">
            <a:spAutoFit/>
          </a:bodyPr>
          <a:lstStyle/>
          <a:p>
            <a:r>
              <a:rPr lang="en-US" sz="3200">
                <a:latin typeface="Quark" panose="02000000000000000000" pitchFamily="50" charset="-34"/>
                <a:ea typeface="Roboto" panose="02000000000000000000" pitchFamily="2" charset="0"/>
                <a:cs typeface="Quark" panose="02000000000000000000" pitchFamily="50" charset="-34"/>
              </a:rPr>
              <a:t>2.03%</a:t>
            </a:r>
            <a:endParaRPr lang="en-US" sz="4800">
              <a:latin typeface="Quark" panose="02000000000000000000" pitchFamily="50" charset="-34"/>
              <a:ea typeface="Roboto" panose="02000000000000000000" pitchFamily="2" charset="0"/>
              <a:cs typeface="Quark" panose="02000000000000000000" pitchFamily="50" charset="-34"/>
            </a:endParaRPr>
          </a:p>
        </p:txBody>
      </p:sp>
      <p:sp>
        <p:nvSpPr>
          <p:cNvPr id="45" name="TextBox 44">
            <a:extLst>
              <a:ext uri="{FF2B5EF4-FFF2-40B4-BE49-F238E27FC236}">
                <a16:creationId xmlns:a16="http://schemas.microsoft.com/office/drawing/2014/main" id="{301EF0B7-B217-400B-8DCE-5FCD7559409D}"/>
              </a:ext>
            </a:extLst>
          </p:cNvPr>
          <p:cNvSpPr txBox="1"/>
          <p:nvPr/>
        </p:nvSpPr>
        <p:spPr>
          <a:xfrm>
            <a:off x="1525190" y="6923725"/>
            <a:ext cx="1620763" cy="276999"/>
          </a:xfrm>
          <a:prstGeom prst="rect">
            <a:avLst/>
          </a:prstGeom>
          <a:noFill/>
        </p:spPr>
        <p:txBody>
          <a:bodyPr wrap="square" rtlCol="0">
            <a:spAutoFit/>
          </a:bodyPr>
          <a:lstStyle/>
          <a:p>
            <a:r>
              <a:rPr lang="en-US" sz="1200" b="1">
                <a:latin typeface="Quark" panose="02000000000000000000" pitchFamily="50" charset="-34"/>
                <a:ea typeface="Roboto" panose="02000000000000000000" pitchFamily="2" charset="0"/>
                <a:cs typeface="Quark" panose="02000000000000000000" pitchFamily="50" charset="-34"/>
              </a:rPr>
              <a:t>ROBOR 3 LUNI</a:t>
            </a:r>
          </a:p>
        </p:txBody>
      </p:sp>
      <p:sp>
        <p:nvSpPr>
          <p:cNvPr id="40" name="Rectangle 39">
            <a:extLst>
              <a:ext uri="{FF2B5EF4-FFF2-40B4-BE49-F238E27FC236}">
                <a16:creationId xmlns:a16="http://schemas.microsoft.com/office/drawing/2014/main" id="{99121001-E367-4691-ADC6-145D40BD2E77}"/>
              </a:ext>
            </a:extLst>
          </p:cNvPr>
          <p:cNvSpPr/>
          <p:nvPr/>
        </p:nvSpPr>
        <p:spPr>
          <a:xfrm>
            <a:off x="3357535" y="3012123"/>
            <a:ext cx="3245841" cy="1446550"/>
          </a:xfrm>
          <a:prstGeom prst="rect">
            <a:avLst/>
          </a:prstGeom>
        </p:spPr>
        <p:txBody>
          <a:bodyPr wrap="square">
            <a:spAutoFit/>
          </a:bodyPr>
          <a:lstStyle/>
          <a:p>
            <a:pPr lvl="0" algn="just"/>
            <a:endParaRPr lang="en-US" sz="1100">
              <a:solidFill>
                <a:prstClr val="black"/>
              </a:solidFill>
              <a:latin typeface="Quark" panose="02000000000000000000" pitchFamily="50" charset="-34"/>
              <a:ea typeface="MS PGothic" pitchFamily="34" charset="-128"/>
              <a:cs typeface="Quark" panose="02000000000000000000" pitchFamily="50" charset="-34"/>
            </a:endParaRPr>
          </a:p>
          <a:p>
            <a:pPr lvl="0" algn="just"/>
            <a:endParaRPr lang="en-US" sz="1100">
              <a:solidFill>
                <a:prstClr val="black"/>
              </a:solidFill>
              <a:latin typeface="Quark" panose="02000000000000000000" pitchFamily="50" charset="-34"/>
              <a:ea typeface="MS PGothic" pitchFamily="34" charset="-128"/>
              <a:cs typeface="Quark" panose="02000000000000000000" pitchFamily="50" charset="-34"/>
            </a:endParaRPr>
          </a:p>
          <a:p>
            <a:pPr lvl="0" algn="just"/>
            <a:r>
              <a:rPr lang="en-US" sz="1100">
                <a:solidFill>
                  <a:prstClr val="black"/>
                </a:solidFill>
                <a:latin typeface="Quark" panose="02000000000000000000" pitchFamily="50" charset="-34"/>
                <a:ea typeface="MS PGothic" pitchFamily="34" charset="-128"/>
                <a:cs typeface="Quark" panose="02000000000000000000" pitchFamily="50" charset="-34"/>
              </a:rPr>
              <a:t>Asa cum era de </a:t>
            </a:r>
            <a:r>
              <a:rPr lang="en-US" sz="1100" err="1">
                <a:solidFill>
                  <a:prstClr val="black"/>
                </a:solidFill>
                <a:latin typeface="Quark" panose="02000000000000000000" pitchFamily="50" charset="-34"/>
                <a:ea typeface="MS PGothic" pitchFamily="34" charset="-128"/>
                <a:cs typeface="Quark" panose="02000000000000000000" pitchFamily="50" charset="-34"/>
              </a:rPr>
              <a:t>asteptat</a:t>
            </a:r>
            <a:r>
              <a:rPr lang="en-US" sz="1100">
                <a:solidFill>
                  <a:prstClr val="black"/>
                </a:solidFill>
                <a:latin typeface="Quark" panose="02000000000000000000" pitchFamily="50" charset="-34"/>
                <a:ea typeface="MS PGothic" pitchFamily="34" charset="-128"/>
                <a:cs typeface="Quark" panose="02000000000000000000" pitchFamily="50" charset="-34"/>
              </a:rPr>
              <a:t>, in principal </a:t>
            </a:r>
            <a:r>
              <a:rPr lang="en-US" sz="1100" err="1">
                <a:solidFill>
                  <a:prstClr val="black"/>
                </a:solidFill>
                <a:latin typeface="Quark" panose="02000000000000000000" pitchFamily="50" charset="-34"/>
                <a:ea typeface="MS PGothic" pitchFamily="34" charset="-128"/>
                <a:cs typeface="Quark" panose="02000000000000000000" pitchFamily="50" charset="-34"/>
              </a:rPr>
              <a:t>datorita</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efectelor</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crizei</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sanitare</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preturile</a:t>
            </a:r>
            <a:r>
              <a:rPr lang="en-US" sz="1100">
                <a:solidFill>
                  <a:prstClr val="black"/>
                </a:solidFill>
                <a:latin typeface="Quark" panose="02000000000000000000" pitchFamily="50" charset="-34"/>
                <a:ea typeface="MS PGothic" pitchFamily="34" charset="-128"/>
                <a:cs typeface="Quark" panose="02000000000000000000" pitchFamily="50" charset="-34"/>
              </a:rPr>
              <a:t> de </a:t>
            </a:r>
            <a:r>
              <a:rPr lang="en-US" sz="1100" err="1">
                <a:solidFill>
                  <a:prstClr val="black"/>
                </a:solidFill>
                <a:latin typeface="Quark" panose="02000000000000000000" pitchFamily="50" charset="-34"/>
                <a:ea typeface="MS PGothic" pitchFamily="34" charset="-128"/>
                <a:cs typeface="Quark" panose="02000000000000000000" pitchFamily="50" charset="-34"/>
              </a:rPr>
              <a:t>consum</a:t>
            </a:r>
            <a:r>
              <a:rPr lang="en-US" sz="1100">
                <a:solidFill>
                  <a:prstClr val="black"/>
                </a:solidFill>
                <a:latin typeface="Quark" panose="02000000000000000000" pitchFamily="50" charset="-34"/>
                <a:ea typeface="MS PGothic" pitchFamily="34" charset="-128"/>
                <a:cs typeface="Quark" panose="02000000000000000000" pitchFamily="50" charset="-34"/>
              </a:rPr>
              <a:t> au </a:t>
            </a:r>
            <a:r>
              <a:rPr lang="en-US" sz="1100" err="1">
                <a:solidFill>
                  <a:prstClr val="black"/>
                </a:solidFill>
                <a:latin typeface="Quark" panose="02000000000000000000" pitchFamily="50" charset="-34"/>
                <a:ea typeface="MS PGothic" pitchFamily="34" charset="-128"/>
                <a:cs typeface="Quark" panose="02000000000000000000" pitchFamily="50" charset="-34"/>
              </a:rPr>
              <a:t>inregistrat</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cresteri</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mai</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scazute</a:t>
            </a:r>
            <a:r>
              <a:rPr lang="en-US" sz="1100">
                <a:solidFill>
                  <a:prstClr val="black"/>
                </a:solidFill>
                <a:latin typeface="Quark" panose="02000000000000000000" pitchFamily="50" charset="-34"/>
                <a:ea typeface="MS PGothic" pitchFamily="34" charset="-128"/>
                <a:cs typeface="Quark" panose="02000000000000000000" pitchFamily="50" charset="-34"/>
              </a:rPr>
              <a:t> in 2020 </a:t>
            </a:r>
            <a:r>
              <a:rPr lang="en-US" sz="1100" err="1">
                <a:solidFill>
                  <a:prstClr val="black"/>
                </a:solidFill>
                <a:latin typeface="Quark" panose="02000000000000000000" pitchFamily="50" charset="-34"/>
                <a:ea typeface="MS PGothic" pitchFamily="34" charset="-128"/>
                <a:cs typeface="Quark" panose="02000000000000000000" pitchFamily="50" charset="-34"/>
              </a:rPr>
              <a:t>comparativ</a:t>
            </a:r>
            <a:r>
              <a:rPr lang="en-US" sz="1100">
                <a:solidFill>
                  <a:prstClr val="black"/>
                </a:solidFill>
                <a:latin typeface="Quark" panose="02000000000000000000" pitchFamily="50" charset="-34"/>
                <a:ea typeface="MS PGothic" pitchFamily="34" charset="-128"/>
                <a:cs typeface="Quark" panose="02000000000000000000" pitchFamily="50" charset="-34"/>
              </a:rPr>
              <a:t> cu </a:t>
            </a:r>
            <a:r>
              <a:rPr lang="en-US" sz="1100" err="1">
                <a:solidFill>
                  <a:prstClr val="black"/>
                </a:solidFill>
                <a:latin typeface="Quark" panose="02000000000000000000" pitchFamily="50" charset="-34"/>
                <a:ea typeface="MS PGothic" pitchFamily="34" charset="-128"/>
                <a:cs typeface="Quark" panose="02000000000000000000" pitchFamily="50" charset="-34"/>
              </a:rPr>
              <a:t>anii</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precedenti</a:t>
            </a:r>
            <a:r>
              <a:rPr lang="en-US" sz="1100">
                <a:solidFill>
                  <a:prstClr val="black"/>
                </a:solidFill>
                <a:latin typeface="Quark" panose="02000000000000000000" pitchFamily="50" charset="-34"/>
                <a:ea typeface="MS PGothic" pitchFamily="34" charset="-128"/>
                <a:cs typeface="Quark" panose="02000000000000000000" pitchFamily="50" charset="-34"/>
              </a:rPr>
              <a:t>. Cu </a:t>
            </a:r>
            <a:r>
              <a:rPr lang="en-US" sz="1100" err="1">
                <a:solidFill>
                  <a:prstClr val="black"/>
                </a:solidFill>
                <a:latin typeface="Quark" panose="02000000000000000000" pitchFamily="50" charset="-34"/>
                <a:ea typeface="MS PGothic" pitchFamily="34" charset="-128"/>
                <a:cs typeface="Quark" panose="02000000000000000000" pitchFamily="50" charset="-34"/>
              </a:rPr>
              <a:t>toate</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acestea</a:t>
            </a:r>
            <a:r>
              <a:rPr lang="en-US" sz="1100">
                <a:solidFill>
                  <a:prstClr val="black"/>
                </a:solidFill>
                <a:latin typeface="Quark" panose="02000000000000000000" pitchFamily="50" charset="-34"/>
                <a:ea typeface="MS PGothic" pitchFamily="34" charset="-128"/>
                <a:cs typeface="Quark" panose="02000000000000000000" pitchFamily="50" charset="-34"/>
              </a:rPr>
              <a:t>, rata </a:t>
            </a:r>
            <a:r>
              <a:rPr lang="en-US" sz="1100" err="1">
                <a:solidFill>
                  <a:prstClr val="black"/>
                </a:solidFill>
                <a:latin typeface="Quark" panose="02000000000000000000" pitchFamily="50" charset="-34"/>
                <a:ea typeface="MS PGothic" pitchFamily="34" charset="-128"/>
                <a:cs typeface="Quark" panose="02000000000000000000" pitchFamily="50" charset="-34"/>
              </a:rPr>
              <a:t>inflatiei</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va</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creste</a:t>
            </a:r>
            <a:r>
              <a:rPr lang="en-US" sz="1100">
                <a:solidFill>
                  <a:prstClr val="black"/>
                </a:solidFill>
                <a:latin typeface="Quark" panose="02000000000000000000" pitchFamily="50" charset="-34"/>
                <a:ea typeface="MS PGothic" pitchFamily="34" charset="-128"/>
                <a:cs typeface="Quark" panose="02000000000000000000" pitchFamily="50" charset="-34"/>
              </a:rPr>
              <a:t> in 2021, ca </a:t>
            </a:r>
            <a:r>
              <a:rPr lang="en-US" sz="1100" err="1">
                <a:solidFill>
                  <a:prstClr val="black"/>
                </a:solidFill>
                <a:latin typeface="Quark" panose="02000000000000000000" pitchFamily="50" charset="-34"/>
                <a:ea typeface="MS PGothic" pitchFamily="34" charset="-128"/>
                <a:cs typeface="Quark" panose="02000000000000000000" pitchFamily="50" charset="-34"/>
              </a:rPr>
              <a:t>urmare</a:t>
            </a:r>
            <a:r>
              <a:rPr lang="en-US" sz="1100">
                <a:solidFill>
                  <a:prstClr val="black"/>
                </a:solidFill>
                <a:latin typeface="Quark" panose="02000000000000000000" pitchFamily="50" charset="-34"/>
                <a:ea typeface="MS PGothic" pitchFamily="34" charset="-128"/>
                <a:cs typeface="Quark" panose="02000000000000000000" pitchFamily="50" charset="-34"/>
              </a:rPr>
              <a:t> a </a:t>
            </a:r>
            <a:r>
              <a:rPr lang="en-US" sz="1100" err="1">
                <a:solidFill>
                  <a:prstClr val="black"/>
                </a:solidFill>
                <a:latin typeface="Quark" panose="02000000000000000000" pitchFamily="50" charset="-34"/>
                <a:ea typeface="MS PGothic" pitchFamily="34" charset="-128"/>
                <a:cs typeface="Quark" panose="02000000000000000000" pitchFamily="50" charset="-34"/>
              </a:rPr>
              <a:t>unor</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cresteri</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importante</a:t>
            </a:r>
            <a:r>
              <a:rPr lang="en-US" sz="1100">
                <a:solidFill>
                  <a:prstClr val="black"/>
                </a:solidFill>
                <a:latin typeface="Quark" panose="02000000000000000000" pitchFamily="50" charset="-34"/>
                <a:ea typeface="MS PGothic" pitchFamily="34" charset="-128"/>
                <a:cs typeface="Quark" panose="02000000000000000000" pitchFamily="50" charset="-34"/>
              </a:rPr>
              <a:t> ale </a:t>
            </a:r>
            <a:r>
              <a:rPr lang="en-US" sz="1100" err="1">
                <a:solidFill>
                  <a:prstClr val="black"/>
                </a:solidFill>
                <a:latin typeface="Quark" panose="02000000000000000000" pitchFamily="50" charset="-34"/>
                <a:ea typeface="MS PGothic" pitchFamily="34" charset="-128"/>
                <a:cs typeface="Quark" panose="02000000000000000000" pitchFamily="50" charset="-34"/>
              </a:rPr>
              <a:t>preturilor</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pentru</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energie</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si</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carburanti</a:t>
            </a:r>
            <a:r>
              <a:rPr lang="en-US" sz="1100">
                <a:solidFill>
                  <a:prstClr val="black"/>
                </a:solidFill>
                <a:latin typeface="Quark" panose="02000000000000000000" pitchFamily="50" charset="-34"/>
                <a:ea typeface="MS PGothic" pitchFamily="34" charset="-128"/>
                <a:cs typeface="Quark" panose="02000000000000000000" pitchFamily="50" charset="-34"/>
              </a:rPr>
              <a:t>. </a:t>
            </a:r>
          </a:p>
        </p:txBody>
      </p:sp>
      <p:sp>
        <p:nvSpPr>
          <p:cNvPr id="41" name="Rectangle 40">
            <a:extLst>
              <a:ext uri="{FF2B5EF4-FFF2-40B4-BE49-F238E27FC236}">
                <a16:creationId xmlns:a16="http://schemas.microsoft.com/office/drawing/2014/main" id="{FCD817E2-ADC9-4CCE-9951-4DA6FF1408F5}"/>
              </a:ext>
            </a:extLst>
          </p:cNvPr>
          <p:cNvSpPr/>
          <p:nvPr/>
        </p:nvSpPr>
        <p:spPr>
          <a:xfrm>
            <a:off x="3343980" y="4046944"/>
            <a:ext cx="3245841" cy="2800767"/>
          </a:xfrm>
          <a:prstGeom prst="rect">
            <a:avLst/>
          </a:prstGeom>
        </p:spPr>
        <p:txBody>
          <a:bodyPr wrap="square">
            <a:spAutoFit/>
          </a:bodyPr>
          <a:lstStyle/>
          <a:p>
            <a:pPr lvl="0" algn="just"/>
            <a:endParaRPr lang="en-US" sz="1100">
              <a:solidFill>
                <a:prstClr val="black"/>
              </a:solidFill>
              <a:latin typeface="Quark" panose="02000000000000000000" pitchFamily="50" charset="-34"/>
              <a:ea typeface="MS PGothic" pitchFamily="34" charset="-128"/>
              <a:cs typeface="Quark" panose="02000000000000000000" pitchFamily="50" charset="-34"/>
            </a:endParaRPr>
          </a:p>
          <a:p>
            <a:pPr lvl="0" algn="just"/>
            <a:endParaRPr lang="en-US" sz="1100">
              <a:solidFill>
                <a:prstClr val="black"/>
              </a:solidFill>
              <a:latin typeface="Quark" panose="02000000000000000000" pitchFamily="50" charset="-34"/>
              <a:ea typeface="MS PGothic" pitchFamily="34" charset="-128"/>
              <a:cs typeface="Quark" panose="02000000000000000000" pitchFamily="50" charset="-34"/>
            </a:endParaRPr>
          </a:p>
          <a:p>
            <a:pPr lvl="0" algn="just"/>
            <a:r>
              <a:rPr lang="en-US" sz="1100" err="1">
                <a:solidFill>
                  <a:prstClr val="black"/>
                </a:solidFill>
                <a:latin typeface="Quark" panose="02000000000000000000" pitchFamily="50" charset="-34"/>
                <a:ea typeface="MS PGothic" pitchFamily="34" charset="-128"/>
                <a:cs typeface="Quark" panose="02000000000000000000" pitchFamily="50" charset="-34"/>
              </a:rPr>
              <a:t>Situatia</a:t>
            </a:r>
            <a:r>
              <a:rPr lang="en-US" sz="1100">
                <a:solidFill>
                  <a:prstClr val="black"/>
                </a:solidFill>
                <a:latin typeface="Quark" panose="02000000000000000000" pitchFamily="50" charset="-34"/>
                <a:ea typeface="MS PGothic" pitchFamily="34" charset="-128"/>
                <a:cs typeface="Quark" panose="02000000000000000000" pitchFamily="50" charset="-34"/>
              </a:rPr>
              <a:t> de </a:t>
            </a:r>
            <a:r>
              <a:rPr lang="en-US" sz="1100" err="1">
                <a:solidFill>
                  <a:prstClr val="black"/>
                </a:solidFill>
                <a:latin typeface="Quark" panose="02000000000000000000" pitchFamily="50" charset="-34"/>
                <a:ea typeface="MS PGothic" pitchFamily="34" charset="-128"/>
                <a:cs typeface="Quark" panose="02000000000000000000" pitchFamily="50" charset="-34"/>
              </a:rPr>
              <a:t>urgenta</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si</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masurile</a:t>
            </a:r>
            <a:r>
              <a:rPr lang="en-US" sz="1100">
                <a:solidFill>
                  <a:prstClr val="black"/>
                </a:solidFill>
                <a:latin typeface="Quark" panose="02000000000000000000" pitchFamily="50" charset="-34"/>
                <a:ea typeface="MS PGothic" pitchFamily="34" charset="-128"/>
                <a:cs typeface="Quark" panose="02000000000000000000" pitchFamily="50" charset="-34"/>
              </a:rPr>
              <a:t> de </a:t>
            </a:r>
            <a:r>
              <a:rPr lang="en-US" sz="1100" err="1">
                <a:solidFill>
                  <a:prstClr val="black"/>
                </a:solidFill>
                <a:latin typeface="Quark" panose="02000000000000000000" pitchFamily="50" charset="-34"/>
                <a:ea typeface="MS PGothic" pitchFamily="34" charset="-128"/>
                <a:cs typeface="Quark" panose="02000000000000000000" pitchFamily="50" charset="-34"/>
              </a:rPr>
              <a:t>distantare</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sociala</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venite</a:t>
            </a:r>
            <a:r>
              <a:rPr lang="en-US" sz="1100">
                <a:solidFill>
                  <a:prstClr val="black"/>
                </a:solidFill>
                <a:latin typeface="Quark" panose="02000000000000000000" pitchFamily="50" charset="-34"/>
                <a:ea typeface="MS PGothic" pitchFamily="34" charset="-128"/>
                <a:cs typeface="Quark" panose="02000000000000000000" pitchFamily="50" charset="-34"/>
              </a:rPr>
              <a:t> ca o </a:t>
            </a:r>
            <a:r>
              <a:rPr lang="en-US" sz="1100" err="1">
                <a:solidFill>
                  <a:prstClr val="black"/>
                </a:solidFill>
                <a:latin typeface="Quark" panose="02000000000000000000" pitchFamily="50" charset="-34"/>
                <a:ea typeface="MS PGothic" pitchFamily="34" charset="-128"/>
                <a:cs typeface="Quark" panose="02000000000000000000" pitchFamily="50" charset="-34"/>
              </a:rPr>
              <a:t>consecinta</a:t>
            </a:r>
            <a:r>
              <a:rPr lang="en-US" sz="1100">
                <a:solidFill>
                  <a:prstClr val="black"/>
                </a:solidFill>
                <a:latin typeface="Quark" panose="02000000000000000000" pitchFamily="50" charset="-34"/>
                <a:ea typeface="MS PGothic" pitchFamily="34" charset="-128"/>
                <a:cs typeface="Quark" panose="02000000000000000000" pitchFamily="50" charset="-34"/>
              </a:rPr>
              <a:t> a </a:t>
            </a:r>
            <a:r>
              <a:rPr lang="en-US" sz="1100" err="1">
                <a:solidFill>
                  <a:prstClr val="black"/>
                </a:solidFill>
                <a:latin typeface="Quark" panose="02000000000000000000" pitchFamily="50" charset="-34"/>
                <a:ea typeface="MS PGothic" pitchFamily="34" charset="-128"/>
                <a:cs typeface="Quark" panose="02000000000000000000" pitchFamily="50" charset="-34"/>
              </a:rPr>
              <a:t>acesteia</a:t>
            </a:r>
            <a:r>
              <a:rPr lang="en-US" sz="1100">
                <a:solidFill>
                  <a:prstClr val="black"/>
                </a:solidFill>
                <a:latin typeface="Quark" panose="02000000000000000000" pitchFamily="50" charset="-34"/>
                <a:ea typeface="MS PGothic" pitchFamily="34" charset="-128"/>
                <a:cs typeface="Quark" panose="02000000000000000000" pitchFamily="50" charset="-34"/>
              </a:rPr>
              <a:t> au </a:t>
            </a:r>
            <a:r>
              <a:rPr lang="en-US" sz="1100" err="1">
                <a:solidFill>
                  <a:prstClr val="black"/>
                </a:solidFill>
                <a:latin typeface="Quark" panose="02000000000000000000" pitchFamily="50" charset="-34"/>
                <a:ea typeface="MS PGothic" pitchFamily="34" charset="-128"/>
                <a:cs typeface="Quark" panose="02000000000000000000" pitchFamily="50" charset="-34"/>
              </a:rPr>
              <a:t>exercitat</a:t>
            </a:r>
            <a:r>
              <a:rPr lang="en-US" sz="1100">
                <a:solidFill>
                  <a:prstClr val="black"/>
                </a:solidFill>
                <a:latin typeface="Quark" panose="02000000000000000000" pitchFamily="50" charset="-34"/>
                <a:ea typeface="MS PGothic" pitchFamily="34" charset="-128"/>
                <a:cs typeface="Quark" panose="02000000000000000000" pitchFamily="50" charset="-34"/>
              </a:rPr>
              <a:t> o </a:t>
            </a:r>
            <a:r>
              <a:rPr lang="en-US" sz="1100" err="1">
                <a:solidFill>
                  <a:prstClr val="black"/>
                </a:solidFill>
                <a:latin typeface="Quark" panose="02000000000000000000" pitchFamily="50" charset="-34"/>
                <a:ea typeface="MS PGothic" pitchFamily="34" charset="-128"/>
                <a:cs typeface="Quark" panose="02000000000000000000" pitchFamily="50" charset="-34"/>
              </a:rPr>
              <a:t>presiune</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puternica</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asupra</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anumitor</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industrii</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cea</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mai</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afectata</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fiind</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industria</a:t>
            </a:r>
            <a:r>
              <a:rPr lang="en-US" sz="1100">
                <a:solidFill>
                  <a:prstClr val="black"/>
                </a:solidFill>
                <a:latin typeface="Quark" panose="02000000000000000000" pitchFamily="50" charset="-34"/>
                <a:ea typeface="MS PGothic" pitchFamily="34" charset="-128"/>
                <a:cs typeface="Quark" panose="02000000000000000000" pitchFamily="50" charset="-34"/>
              </a:rPr>
              <a:t> HORECA. In </a:t>
            </a:r>
            <a:r>
              <a:rPr lang="en-US" sz="1100" err="1">
                <a:solidFill>
                  <a:prstClr val="black"/>
                </a:solidFill>
                <a:latin typeface="Quark" panose="02000000000000000000" pitchFamily="50" charset="-34"/>
                <a:ea typeface="MS PGothic" pitchFamily="34" charset="-128"/>
                <a:cs typeface="Quark" panose="02000000000000000000" pitchFamily="50" charset="-34"/>
              </a:rPr>
              <a:t>pofida</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eforturilor</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proprietarilor</a:t>
            </a:r>
            <a:r>
              <a:rPr lang="en-US" sz="1100">
                <a:solidFill>
                  <a:prstClr val="black"/>
                </a:solidFill>
                <a:latin typeface="Quark" panose="02000000000000000000" pitchFamily="50" charset="-34"/>
                <a:ea typeface="MS PGothic" pitchFamily="34" charset="-128"/>
                <a:cs typeface="Quark" panose="02000000000000000000" pitchFamily="50" charset="-34"/>
              </a:rPr>
              <a:t> de </a:t>
            </a:r>
            <a:r>
              <a:rPr lang="en-US" sz="1100" err="1">
                <a:solidFill>
                  <a:prstClr val="black"/>
                </a:solidFill>
                <a:latin typeface="Quark" panose="02000000000000000000" pitchFamily="50" charset="-34"/>
                <a:ea typeface="MS PGothic" pitchFamily="34" charset="-128"/>
                <a:cs typeface="Quark" panose="02000000000000000000" pitchFamily="50" charset="-34"/>
              </a:rPr>
              <a:t>hoteluri</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si</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restaurante</a:t>
            </a:r>
            <a:r>
              <a:rPr lang="en-US" sz="1100">
                <a:solidFill>
                  <a:prstClr val="black"/>
                </a:solidFill>
                <a:latin typeface="Quark" panose="02000000000000000000" pitchFamily="50" charset="-34"/>
                <a:ea typeface="MS PGothic" pitchFamily="34" charset="-128"/>
                <a:cs typeface="Quark" panose="02000000000000000000" pitchFamily="50" charset="-34"/>
              </a:rPr>
              <a:t> de a-</a:t>
            </a:r>
            <a:r>
              <a:rPr lang="en-US" sz="1100" err="1">
                <a:solidFill>
                  <a:prstClr val="black"/>
                </a:solidFill>
                <a:latin typeface="Quark" panose="02000000000000000000" pitchFamily="50" charset="-34"/>
                <a:ea typeface="MS PGothic" pitchFamily="34" charset="-128"/>
                <a:cs typeface="Quark" panose="02000000000000000000" pitchFamily="50" charset="-34"/>
              </a:rPr>
              <a:t>si</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pastra</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angajatii</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inchiderea</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acestora</a:t>
            </a:r>
            <a:r>
              <a:rPr lang="en-US" sz="1100">
                <a:solidFill>
                  <a:prstClr val="black"/>
                </a:solidFill>
                <a:latin typeface="Quark" panose="02000000000000000000" pitchFamily="50" charset="-34"/>
                <a:ea typeface="MS PGothic" pitchFamily="34" charset="-128"/>
                <a:cs typeface="Quark" panose="02000000000000000000" pitchFamily="50" charset="-34"/>
              </a:rPr>
              <a:t> a </a:t>
            </a:r>
            <a:r>
              <a:rPr lang="en-US" sz="1100" err="1">
                <a:solidFill>
                  <a:prstClr val="black"/>
                </a:solidFill>
                <a:latin typeface="Quark" panose="02000000000000000000" pitchFamily="50" charset="-34"/>
                <a:ea typeface="MS PGothic" pitchFamily="34" charset="-128"/>
                <a:cs typeface="Quark" panose="02000000000000000000" pitchFamily="50" charset="-34"/>
              </a:rPr>
              <a:t>dus</a:t>
            </a:r>
            <a:r>
              <a:rPr lang="en-US" sz="1100">
                <a:solidFill>
                  <a:prstClr val="black"/>
                </a:solidFill>
                <a:latin typeface="Quark" panose="02000000000000000000" pitchFamily="50" charset="-34"/>
                <a:ea typeface="MS PGothic" pitchFamily="34" charset="-128"/>
                <a:cs typeface="Quark" panose="02000000000000000000" pitchFamily="50" charset="-34"/>
              </a:rPr>
              <a:t> la un </a:t>
            </a:r>
            <a:r>
              <a:rPr lang="en-US" sz="1100" err="1">
                <a:solidFill>
                  <a:prstClr val="black"/>
                </a:solidFill>
                <a:latin typeface="Quark" panose="02000000000000000000" pitchFamily="50" charset="-34"/>
                <a:ea typeface="MS PGothic" pitchFamily="34" charset="-128"/>
                <a:cs typeface="Quark" panose="02000000000000000000" pitchFamily="50" charset="-34"/>
              </a:rPr>
              <a:t>numar</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ridicat</a:t>
            </a:r>
            <a:r>
              <a:rPr lang="en-US" sz="1100">
                <a:solidFill>
                  <a:prstClr val="black"/>
                </a:solidFill>
                <a:latin typeface="Quark" panose="02000000000000000000" pitchFamily="50" charset="-34"/>
                <a:ea typeface="MS PGothic" pitchFamily="34" charset="-128"/>
                <a:cs typeface="Quark" panose="02000000000000000000" pitchFamily="50" charset="-34"/>
              </a:rPr>
              <a:t> de </a:t>
            </a:r>
            <a:r>
              <a:rPr lang="en-US" sz="1100" err="1">
                <a:solidFill>
                  <a:prstClr val="black"/>
                </a:solidFill>
                <a:latin typeface="Quark" panose="02000000000000000000" pitchFamily="50" charset="-34"/>
                <a:ea typeface="MS PGothic" pitchFamily="34" charset="-128"/>
                <a:cs typeface="Quark" panose="02000000000000000000" pitchFamily="50" charset="-34"/>
              </a:rPr>
              <a:t>concedieri</a:t>
            </a:r>
            <a:r>
              <a:rPr lang="en-US" sz="1100">
                <a:solidFill>
                  <a:prstClr val="black"/>
                </a:solidFill>
                <a:latin typeface="Quark" panose="02000000000000000000" pitchFamily="50" charset="-34"/>
                <a:ea typeface="MS PGothic" pitchFamily="34" charset="-128"/>
                <a:cs typeface="Quark" panose="02000000000000000000" pitchFamily="50" charset="-34"/>
              </a:rPr>
              <a:t> in </a:t>
            </a:r>
            <a:r>
              <a:rPr lang="en-US" sz="1100" err="1">
                <a:solidFill>
                  <a:prstClr val="black"/>
                </a:solidFill>
                <a:latin typeface="Quark" panose="02000000000000000000" pitchFamily="50" charset="-34"/>
                <a:ea typeface="MS PGothic" pitchFamily="34" charset="-128"/>
                <a:cs typeface="Quark" panose="02000000000000000000" pitchFamily="50" charset="-34"/>
              </a:rPr>
              <a:t>acest</a:t>
            </a:r>
            <a:r>
              <a:rPr lang="en-US" sz="1100">
                <a:solidFill>
                  <a:prstClr val="black"/>
                </a:solidFill>
                <a:latin typeface="Quark" panose="02000000000000000000" pitchFamily="50" charset="-34"/>
                <a:ea typeface="MS PGothic" pitchFamily="34" charset="-128"/>
                <a:cs typeface="Quark" panose="02000000000000000000" pitchFamily="50" charset="-34"/>
              </a:rPr>
              <a:t> sector. </a:t>
            </a:r>
          </a:p>
          <a:p>
            <a:pPr lvl="0" algn="just"/>
            <a:r>
              <a:rPr lang="en-US" sz="1100" err="1">
                <a:solidFill>
                  <a:prstClr val="black"/>
                </a:solidFill>
                <a:latin typeface="Quark" panose="02000000000000000000" pitchFamily="50" charset="-34"/>
                <a:ea typeface="MS PGothic" pitchFamily="34" charset="-128"/>
                <a:cs typeface="Quark" panose="02000000000000000000" pitchFamily="50" charset="-34"/>
              </a:rPr>
              <a:t>Aceasta</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presiune</a:t>
            </a:r>
            <a:r>
              <a:rPr lang="en-US" sz="1100">
                <a:solidFill>
                  <a:prstClr val="black"/>
                </a:solidFill>
                <a:latin typeface="Quark" panose="02000000000000000000" pitchFamily="50" charset="-34"/>
                <a:ea typeface="MS PGothic" pitchFamily="34" charset="-128"/>
                <a:cs typeface="Quark" panose="02000000000000000000" pitchFamily="50" charset="-34"/>
              </a:rPr>
              <a:t> a </a:t>
            </a:r>
            <a:r>
              <a:rPr lang="en-US" sz="1100" err="1">
                <a:solidFill>
                  <a:prstClr val="black"/>
                </a:solidFill>
                <a:latin typeface="Quark" panose="02000000000000000000" pitchFamily="50" charset="-34"/>
                <a:ea typeface="MS PGothic" pitchFamily="34" charset="-128"/>
                <a:cs typeface="Quark" panose="02000000000000000000" pitchFamily="50" charset="-34"/>
              </a:rPr>
              <a:t>avut</a:t>
            </a:r>
            <a:r>
              <a:rPr lang="en-US" sz="1100">
                <a:solidFill>
                  <a:prstClr val="black"/>
                </a:solidFill>
                <a:latin typeface="Quark" panose="02000000000000000000" pitchFamily="50" charset="-34"/>
                <a:ea typeface="MS PGothic" pitchFamily="34" charset="-128"/>
                <a:cs typeface="Quark" panose="02000000000000000000" pitchFamily="50" charset="-34"/>
              </a:rPr>
              <a:t> un </a:t>
            </a:r>
            <a:r>
              <a:rPr lang="en-US" sz="1100" err="1">
                <a:solidFill>
                  <a:prstClr val="black"/>
                </a:solidFill>
                <a:latin typeface="Quark" panose="02000000000000000000" pitchFamily="50" charset="-34"/>
                <a:ea typeface="MS PGothic" pitchFamily="34" charset="-128"/>
                <a:cs typeface="Quark" panose="02000000000000000000" pitchFamily="50" charset="-34"/>
              </a:rPr>
              <a:t>efect</a:t>
            </a:r>
            <a:r>
              <a:rPr lang="en-US" sz="1100">
                <a:solidFill>
                  <a:prstClr val="black"/>
                </a:solidFill>
                <a:latin typeface="Quark" panose="02000000000000000000" pitchFamily="50" charset="-34"/>
                <a:ea typeface="MS PGothic" pitchFamily="34" charset="-128"/>
                <a:cs typeface="Quark" panose="02000000000000000000" pitchFamily="50" charset="-34"/>
              </a:rPr>
              <a:t> direct </a:t>
            </a:r>
            <a:r>
              <a:rPr lang="en-US" sz="1100" err="1">
                <a:solidFill>
                  <a:prstClr val="black"/>
                </a:solidFill>
                <a:latin typeface="Quark" panose="02000000000000000000" pitchFamily="50" charset="-34"/>
                <a:ea typeface="MS PGothic" pitchFamily="34" charset="-128"/>
                <a:cs typeface="Quark" panose="02000000000000000000" pitchFamily="50" charset="-34"/>
              </a:rPr>
              <a:t>asupra</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veniturilor</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angajatilor</a:t>
            </a:r>
            <a:r>
              <a:rPr lang="en-US" sz="1100">
                <a:solidFill>
                  <a:prstClr val="black"/>
                </a:solidFill>
                <a:latin typeface="Quark" panose="02000000000000000000" pitchFamily="50" charset="-34"/>
                <a:ea typeface="MS PGothic" pitchFamily="34" charset="-128"/>
                <a:cs typeface="Quark" panose="02000000000000000000" pitchFamily="50" charset="-34"/>
              </a:rPr>
              <a:t> din </a:t>
            </a:r>
            <a:r>
              <a:rPr lang="en-US" sz="1100" err="1">
                <a:solidFill>
                  <a:prstClr val="black"/>
                </a:solidFill>
                <a:latin typeface="Quark" panose="02000000000000000000" pitchFamily="50" charset="-34"/>
                <a:ea typeface="MS PGothic" pitchFamily="34" charset="-128"/>
                <a:cs typeface="Quark" panose="02000000000000000000" pitchFamily="50" charset="-34"/>
              </a:rPr>
              <a:t>industria</a:t>
            </a:r>
            <a:r>
              <a:rPr lang="en-US" sz="1100">
                <a:solidFill>
                  <a:prstClr val="black"/>
                </a:solidFill>
                <a:latin typeface="Quark" panose="02000000000000000000" pitchFamily="50" charset="-34"/>
                <a:ea typeface="MS PGothic" pitchFamily="34" charset="-128"/>
                <a:cs typeface="Quark" panose="02000000000000000000" pitchFamily="50" charset="-34"/>
              </a:rPr>
              <a:t> HORECA precum </a:t>
            </a:r>
            <a:r>
              <a:rPr lang="en-US" sz="1100" err="1">
                <a:solidFill>
                  <a:prstClr val="black"/>
                </a:solidFill>
                <a:latin typeface="Quark" panose="02000000000000000000" pitchFamily="50" charset="-34"/>
                <a:ea typeface="MS PGothic" pitchFamily="34" charset="-128"/>
                <a:cs typeface="Quark" panose="02000000000000000000" pitchFamily="50" charset="-34"/>
              </a:rPr>
              <a:t>si</a:t>
            </a:r>
            <a:r>
              <a:rPr lang="en-US" sz="1100">
                <a:solidFill>
                  <a:prstClr val="black"/>
                </a:solidFill>
                <a:latin typeface="Quark" panose="02000000000000000000" pitchFamily="50" charset="-34"/>
                <a:ea typeface="MS PGothic" pitchFamily="34" charset="-128"/>
                <a:cs typeface="Quark" panose="02000000000000000000" pitchFamily="50" charset="-34"/>
              </a:rPr>
              <a:t> ale </a:t>
            </a:r>
            <a:r>
              <a:rPr lang="en-US" sz="1100" err="1">
                <a:solidFill>
                  <a:prstClr val="black"/>
                </a:solidFill>
                <a:latin typeface="Quark" panose="02000000000000000000" pitchFamily="50" charset="-34"/>
                <a:ea typeface="MS PGothic" pitchFamily="34" charset="-128"/>
                <a:cs typeface="Quark" panose="02000000000000000000" pitchFamily="50" charset="-34"/>
              </a:rPr>
              <a:t>celor</a:t>
            </a:r>
            <a:r>
              <a:rPr lang="en-US" sz="1100">
                <a:solidFill>
                  <a:prstClr val="black"/>
                </a:solidFill>
                <a:latin typeface="Quark" panose="02000000000000000000" pitchFamily="50" charset="-34"/>
                <a:ea typeface="MS PGothic" pitchFamily="34" charset="-128"/>
                <a:cs typeface="Quark" panose="02000000000000000000" pitchFamily="50" charset="-34"/>
              </a:rPr>
              <a:t> din </a:t>
            </a:r>
            <a:r>
              <a:rPr lang="en-US" sz="1100" err="1">
                <a:solidFill>
                  <a:prstClr val="black"/>
                </a:solidFill>
                <a:latin typeface="Quark" panose="02000000000000000000" pitchFamily="50" charset="-34"/>
                <a:ea typeface="MS PGothic" pitchFamily="34" charset="-128"/>
                <a:cs typeface="Quark" panose="02000000000000000000" pitchFamily="50" charset="-34"/>
              </a:rPr>
              <a:t>sectorul</a:t>
            </a:r>
            <a:r>
              <a:rPr lang="en-US" sz="1100">
                <a:solidFill>
                  <a:prstClr val="black"/>
                </a:solidFill>
                <a:latin typeface="Quark" panose="02000000000000000000" pitchFamily="50" charset="-34"/>
                <a:ea typeface="MS PGothic" pitchFamily="34" charset="-128"/>
                <a:cs typeface="Quark" panose="02000000000000000000" pitchFamily="50" charset="-34"/>
              </a:rPr>
              <a:t> de transport </a:t>
            </a:r>
            <a:r>
              <a:rPr lang="en-US" sz="1100" err="1">
                <a:solidFill>
                  <a:prstClr val="black"/>
                </a:solidFill>
                <a:latin typeface="Quark" panose="02000000000000000000" pitchFamily="50" charset="-34"/>
                <a:ea typeface="MS PGothic" pitchFamily="34" charset="-128"/>
                <a:cs typeface="Quark" panose="02000000000000000000" pitchFamily="50" charset="-34"/>
              </a:rPr>
              <a:t>aerian</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unde</a:t>
            </a:r>
            <a:r>
              <a:rPr lang="en-US" sz="1100">
                <a:solidFill>
                  <a:prstClr val="black"/>
                </a:solidFill>
                <a:latin typeface="Quark" panose="02000000000000000000" pitchFamily="50" charset="-34"/>
                <a:ea typeface="MS PGothic" pitchFamily="34" charset="-128"/>
                <a:cs typeface="Quark" panose="02000000000000000000" pitchFamily="50" charset="-34"/>
              </a:rPr>
              <a:t> s-au </a:t>
            </a:r>
            <a:r>
              <a:rPr lang="en-US" sz="1100" err="1">
                <a:solidFill>
                  <a:prstClr val="black"/>
                </a:solidFill>
                <a:latin typeface="Quark" panose="02000000000000000000" pitchFamily="50" charset="-34"/>
                <a:ea typeface="MS PGothic" pitchFamily="34" charset="-128"/>
                <a:cs typeface="Quark" panose="02000000000000000000" pitchFamily="50" charset="-34"/>
              </a:rPr>
              <a:t>inregistrat</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scaderi</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salariale</a:t>
            </a:r>
            <a:r>
              <a:rPr lang="en-US" sz="1100">
                <a:solidFill>
                  <a:prstClr val="black"/>
                </a:solidFill>
                <a:latin typeface="Quark" panose="02000000000000000000" pitchFamily="50" charset="-34"/>
                <a:ea typeface="MS PGothic" pitchFamily="34" charset="-128"/>
                <a:cs typeface="Quark" panose="02000000000000000000" pitchFamily="50" charset="-34"/>
              </a:rPr>
              <a:t> de 12,9%, </a:t>
            </a:r>
            <a:r>
              <a:rPr lang="en-US" sz="1100" err="1">
                <a:solidFill>
                  <a:prstClr val="black"/>
                </a:solidFill>
                <a:latin typeface="Quark" panose="02000000000000000000" pitchFamily="50" charset="-34"/>
                <a:ea typeface="MS PGothic" pitchFamily="34" charset="-128"/>
                <a:cs typeface="Quark" panose="02000000000000000000" pitchFamily="50" charset="-34"/>
              </a:rPr>
              <a:t>respectiv</a:t>
            </a:r>
            <a:r>
              <a:rPr lang="en-US" sz="1100">
                <a:solidFill>
                  <a:prstClr val="black"/>
                </a:solidFill>
                <a:latin typeface="Quark" panose="02000000000000000000" pitchFamily="50" charset="-34"/>
                <a:ea typeface="MS PGothic" pitchFamily="34" charset="-128"/>
                <a:cs typeface="Quark" panose="02000000000000000000" pitchFamily="50" charset="-34"/>
              </a:rPr>
              <a:t> 28,38%. Desi </a:t>
            </a:r>
            <a:r>
              <a:rPr lang="en-US" sz="1100" err="1">
                <a:solidFill>
                  <a:prstClr val="black"/>
                </a:solidFill>
                <a:latin typeface="Quark" panose="02000000000000000000" pitchFamily="50" charset="-34"/>
                <a:ea typeface="MS PGothic" pitchFamily="34" charset="-128"/>
                <a:cs typeface="Quark" panose="02000000000000000000" pitchFamily="50" charset="-34"/>
              </a:rPr>
              <a:t>salariile</a:t>
            </a:r>
            <a:r>
              <a:rPr lang="en-US" sz="1100">
                <a:solidFill>
                  <a:prstClr val="black"/>
                </a:solidFill>
                <a:latin typeface="Quark" panose="02000000000000000000" pitchFamily="50" charset="-34"/>
                <a:ea typeface="MS PGothic" pitchFamily="34" charset="-128"/>
                <a:cs typeface="Quark" panose="02000000000000000000" pitchFamily="50" charset="-34"/>
              </a:rPr>
              <a:t> au </a:t>
            </a:r>
            <a:r>
              <a:rPr lang="en-US" sz="1100" err="1">
                <a:solidFill>
                  <a:prstClr val="black"/>
                </a:solidFill>
                <a:latin typeface="Quark" panose="02000000000000000000" pitchFamily="50" charset="-34"/>
                <a:ea typeface="MS PGothic" pitchFamily="34" charset="-128"/>
                <a:cs typeface="Quark" panose="02000000000000000000" pitchFamily="50" charset="-34"/>
              </a:rPr>
              <a:t>crescut</a:t>
            </a:r>
            <a:r>
              <a:rPr lang="en-US" sz="1100">
                <a:solidFill>
                  <a:prstClr val="black"/>
                </a:solidFill>
                <a:latin typeface="Quark" panose="02000000000000000000" pitchFamily="50" charset="-34"/>
                <a:ea typeface="MS PGothic" pitchFamily="34" charset="-128"/>
                <a:cs typeface="Quark" panose="02000000000000000000" pitchFamily="50" charset="-34"/>
              </a:rPr>
              <a:t> in </a:t>
            </a:r>
            <a:r>
              <a:rPr lang="en-US" sz="1100" err="1">
                <a:solidFill>
                  <a:prstClr val="black"/>
                </a:solidFill>
                <a:latin typeface="Quark" panose="02000000000000000000" pitchFamily="50" charset="-34"/>
                <a:ea typeface="MS PGothic" pitchFamily="34" charset="-128"/>
                <a:cs typeface="Quark" panose="02000000000000000000" pitchFamily="50" charset="-34"/>
              </a:rPr>
              <a:t>unele</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sectoare</a:t>
            </a:r>
            <a:r>
              <a:rPr lang="en-US" sz="1100">
                <a:solidFill>
                  <a:prstClr val="black"/>
                </a:solidFill>
                <a:latin typeface="Quark" panose="02000000000000000000" pitchFamily="50" charset="-34"/>
                <a:ea typeface="MS PGothic" pitchFamily="34" charset="-128"/>
                <a:cs typeface="Quark" panose="02000000000000000000" pitchFamily="50" charset="-34"/>
              </a:rPr>
              <a:t>, de </a:t>
            </a:r>
            <a:r>
              <a:rPr lang="en-US" sz="1100" err="1">
                <a:solidFill>
                  <a:prstClr val="black"/>
                </a:solidFill>
                <a:latin typeface="Quark" panose="02000000000000000000" pitchFamily="50" charset="-34"/>
                <a:ea typeface="MS PGothic" pitchFamily="34" charset="-128"/>
                <a:cs typeface="Quark" panose="02000000000000000000" pitchFamily="50" charset="-34"/>
              </a:rPr>
              <a:t>exemplu</a:t>
            </a:r>
            <a:r>
              <a:rPr lang="en-US" sz="1100">
                <a:solidFill>
                  <a:prstClr val="black"/>
                </a:solidFill>
                <a:latin typeface="Quark" panose="02000000000000000000" pitchFamily="50" charset="-34"/>
                <a:ea typeface="MS PGothic" pitchFamily="34" charset="-128"/>
                <a:cs typeface="Quark" panose="02000000000000000000" pitchFamily="50" charset="-34"/>
              </a:rPr>
              <a:t> in </a:t>
            </a:r>
            <a:r>
              <a:rPr lang="en-US" sz="1100" err="1">
                <a:solidFill>
                  <a:prstClr val="black"/>
                </a:solidFill>
                <a:latin typeface="Quark" panose="02000000000000000000" pitchFamily="50" charset="-34"/>
                <a:ea typeface="MS PGothic" pitchFamily="34" charset="-128"/>
                <a:cs typeface="Quark" panose="02000000000000000000" pitchFamily="50" charset="-34"/>
              </a:rPr>
              <a:t>sanatate</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salariul</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mediu</a:t>
            </a:r>
            <a:r>
              <a:rPr lang="en-US" sz="1100">
                <a:solidFill>
                  <a:prstClr val="black"/>
                </a:solidFill>
                <a:latin typeface="Quark" panose="02000000000000000000" pitchFamily="50" charset="-34"/>
                <a:ea typeface="MS PGothic" pitchFamily="34" charset="-128"/>
                <a:cs typeface="Quark" panose="02000000000000000000" pitchFamily="50" charset="-34"/>
              </a:rPr>
              <a:t> net la </a:t>
            </a:r>
            <a:r>
              <a:rPr lang="en-US" sz="1100" err="1">
                <a:solidFill>
                  <a:prstClr val="black"/>
                </a:solidFill>
                <a:latin typeface="Quark" panose="02000000000000000000" pitchFamily="50" charset="-34"/>
                <a:ea typeface="MS PGothic" pitchFamily="34" charset="-128"/>
                <a:cs typeface="Quark" panose="02000000000000000000" pitchFamily="50" charset="-34"/>
              </a:rPr>
              <a:t>nivel</a:t>
            </a:r>
            <a:r>
              <a:rPr lang="en-US" sz="1100">
                <a:solidFill>
                  <a:prstClr val="black"/>
                </a:solidFill>
                <a:latin typeface="Quark" panose="02000000000000000000" pitchFamily="50" charset="-34"/>
                <a:ea typeface="MS PGothic" pitchFamily="34" charset="-128"/>
                <a:cs typeface="Quark" panose="02000000000000000000" pitchFamily="50" charset="-34"/>
              </a:rPr>
              <a:t> national a </a:t>
            </a:r>
            <a:r>
              <a:rPr lang="en-US" sz="1100" err="1">
                <a:solidFill>
                  <a:prstClr val="black"/>
                </a:solidFill>
                <a:latin typeface="Quark" panose="02000000000000000000" pitchFamily="50" charset="-34"/>
                <a:ea typeface="MS PGothic" pitchFamily="34" charset="-128"/>
                <a:cs typeface="Quark" panose="02000000000000000000" pitchFamily="50" charset="-34"/>
              </a:rPr>
              <a:t>ramas</a:t>
            </a:r>
            <a:r>
              <a:rPr lang="en-US" sz="1100">
                <a:solidFill>
                  <a:prstClr val="black"/>
                </a:solidFill>
                <a:latin typeface="Quark" panose="02000000000000000000" pitchFamily="50" charset="-34"/>
                <a:ea typeface="MS PGothic" pitchFamily="34" charset="-128"/>
                <a:cs typeface="Quark" panose="02000000000000000000" pitchFamily="50" charset="-34"/>
              </a:rPr>
              <a:t> relativ </a:t>
            </a:r>
            <a:r>
              <a:rPr lang="en-US" sz="1100" err="1">
                <a:solidFill>
                  <a:prstClr val="black"/>
                </a:solidFill>
                <a:latin typeface="Quark" panose="02000000000000000000" pitchFamily="50" charset="-34"/>
                <a:ea typeface="MS PGothic" pitchFamily="34" charset="-128"/>
                <a:cs typeface="Quark" panose="02000000000000000000" pitchFamily="50" charset="-34"/>
              </a:rPr>
              <a:t>neschimbat</a:t>
            </a:r>
            <a:r>
              <a:rPr lang="en-US" sz="1100">
                <a:solidFill>
                  <a:prstClr val="black"/>
                </a:solidFill>
                <a:latin typeface="Quark" panose="02000000000000000000" pitchFamily="50" charset="-34"/>
                <a:ea typeface="MS PGothic" pitchFamily="34" charset="-128"/>
                <a:cs typeface="Quark" panose="02000000000000000000" pitchFamily="50" charset="-34"/>
              </a:rPr>
              <a:t> fata de </a:t>
            </a:r>
            <a:r>
              <a:rPr lang="en-US" sz="1100" err="1">
                <a:solidFill>
                  <a:prstClr val="black"/>
                </a:solidFill>
                <a:latin typeface="Quark" panose="02000000000000000000" pitchFamily="50" charset="-34"/>
                <a:ea typeface="MS PGothic" pitchFamily="34" charset="-128"/>
                <a:cs typeface="Quark" panose="02000000000000000000" pitchFamily="50" charset="-34"/>
              </a:rPr>
              <a:t>de</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anul</a:t>
            </a:r>
            <a:r>
              <a:rPr lang="en-US" sz="1100">
                <a:solidFill>
                  <a:prstClr val="black"/>
                </a:solidFill>
                <a:latin typeface="Quark" panose="02000000000000000000" pitchFamily="50" charset="-34"/>
                <a:ea typeface="MS PGothic" pitchFamily="34" charset="-128"/>
                <a:cs typeface="Quark" panose="02000000000000000000" pitchFamily="50" charset="-34"/>
              </a:rPr>
              <a:t> anterior.  </a:t>
            </a:r>
          </a:p>
        </p:txBody>
      </p:sp>
      <p:sp>
        <p:nvSpPr>
          <p:cNvPr id="42" name="Rectangle 41">
            <a:extLst>
              <a:ext uri="{FF2B5EF4-FFF2-40B4-BE49-F238E27FC236}">
                <a16:creationId xmlns:a16="http://schemas.microsoft.com/office/drawing/2014/main" id="{168557E7-45F7-4E05-945B-488D0A1D84FD}"/>
              </a:ext>
            </a:extLst>
          </p:cNvPr>
          <p:cNvSpPr/>
          <p:nvPr/>
        </p:nvSpPr>
        <p:spPr>
          <a:xfrm>
            <a:off x="3343981" y="6383722"/>
            <a:ext cx="3245841" cy="1446550"/>
          </a:xfrm>
          <a:prstGeom prst="rect">
            <a:avLst/>
          </a:prstGeom>
        </p:spPr>
        <p:txBody>
          <a:bodyPr wrap="square">
            <a:spAutoFit/>
          </a:bodyPr>
          <a:lstStyle/>
          <a:p>
            <a:pPr lvl="0" algn="just"/>
            <a:endParaRPr lang="en-US" sz="1100">
              <a:solidFill>
                <a:prstClr val="black"/>
              </a:solidFill>
              <a:latin typeface="Quark" panose="02000000000000000000" pitchFamily="50" charset="-34"/>
              <a:ea typeface="MS PGothic" pitchFamily="34" charset="-128"/>
              <a:cs typeface="Quark" panose="02000000000000000000" pitchFamily="50" charset="-34"/>
            </a:endParaRPr>
          </a:p>
          <a:p>
            <a:pPr lvl="0" algn="just"/>
            <a:endParaRPr lang="en-US" sz="1100">
              <a:solidFill>
                <a:prstClr val="black"/>
              </a:solidFill>
              <a:latin typeface="Quark" panose="02000000000000000000" pitchFamily="50" charset="-34"/>
              <a:ea typeface="MS PGothic" pitchFamily="34" charset="-128"/>
              <a:cs typeface="Quark" panose="02000000000000000000" pitchFamily="50" charset="-34"/>
            </a:endParaRPr>
          </a:p>
          <a:p>
            <a:pPr lvl="0" algn="just"/>
            <a:endParaRPr lang="en-US" sz="1100">
              <a:solidFill>
                <a:prstClr val="black"/>
              </a:solidFill>
              <a:latin typeface="Quark" panose="02000000000000000000" pitchFamily="50" charset="-34"/>
              <a:ea typeface="MS PGothic" pitchFamily="34" charset="-128"/>
              <a:cs typeface="Quark" panose="02000000000000000000" pitchFamily="50" charset="-34"/>
            </a:endParaRPr>
          </a:p>
          <a:p>
            <a:pPr lvl="0" algn="just"/>
            <a:r>
              <a:rPr lang="en-US" sz="1100" err="1">
                <a:solidFill>
                  <a:prstClr val="black"/>
                </a:solidFill>
                <a:latin typeface="Quark" panose="02000000000000000000" pitchFamily="50" charset="-34"/>
                <a:ea typeface="MS PGothic" pitchFamily="34" charset="-128"/>
                <a:cs typeface="Quark" panose="02000000000000000000" pitchFamily="50" charset="-34"/>
              </a:rPr>
              <a:t>Initiativa</a:t>
            </a:r>
            <a:r>
              <a:rPr lang="en-US" sz="1100">
                <a:solidFill>
                  <a:prstClr val="black"/>
                </a:solidFill>
                <a:latin typeface="Quark" panose="02000000000000000000" pitchFamily="50" charset="-34"/>
                <a:ea typeface="MS PGothic" pitchFamily="34" charset="-128"/>
                <a:cs typeface="Quark" panose="02000000000000000000" pitchFamily="50" charset="-34"/>
              </a:rPr>
              <a:t> BNR de a </a:t>
            </a:r>
            <a:r>
              <a:rPr lang="en-US" sz="1100" err="1">
                <a:solidFill>
                  <a:prstClr val="black"/>
                </a:solidFill>
                <a:latin typeface="Quark" panose="02000000000000000000" pitchFamily="50" charset="-34"/>
                <a:ea typeface="MS PGothic" pitchFamily="34" charset="-128"/>
                <a:cs typeface="Quark" panose="02000000000000000000" pitchFamily="50" charset="-34"/>
              </a:rPr>
              <a:t>relaxa</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politica</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monetara</a:t>
            </a:r>
            <a:r>
              <a:rPr lang="en-US" sz="1100">
                <a:solidFill>
                  <a:prstClr val="black"/>
                </a:solidFill>
                <a:latin typeface="Quark" panose="02000000000000000000" pitchFamily="50" charset="-34"/>
                <a:ea typeface="MS PGothic" pitchFamily="34" charset="-128"/>
                <a:cs typeface="Quark" panose="02000000000000000000" pitchFamily="50" charset="-34"/>
              </a:rPr>
              <a:t> a </a:t>
            </a:r>
            <a:r>
              <a:rPr lang="en-US" sz="1100" err="1">
                <a:solidFill>
                  <a:prstClr val="black"/>
                </a:solidFill>
                <a:latin typeface="Quark" panose="02000000000000000000" pitchFamily="50" charset="-34"/>
                <a:ea typeface="MS PGothic" pitchFamily="34" charset="-128"/>
                <a:cs typeface="Quark" panose="02000000000000000000" pitchFamily="50" charset="-34"/>
              </a:rPr>
              <a:t>avut</a:t>
            </a:r>
            <a:r>
              <a:rPr lang="en-US" sz="1100">
                <a:solidFill>
                  <a:prstClr val="black"/>
                </a:solidFill>
                <a:latin typeface="Quark" panose="02000000000000000000" pitchFamily="50" charset="-34"/>
                <a:ea typeface="MS PGothic" pitchFamily="34" charset="-128"/>
                <a:cs typeface="Quark" panose="02000000000000000000" pitchFamily="50" charset="-34"/>
              </a:rPr>
              <a:t> ca </a:t>
            </a:r>
            <a:r>
              <a:rPr lang="en-US" sz="1100" err="1">
                <a:solidFill>
                  <a:prstClr val="black"/>
                </a:solidFill>
                <a:latin typeface="Quark" panose="02000000000000000000" pitchFamily="50" charset="-34"/>
                <a:ea typeface="MS PGothic" pitchFamily="34" charset="-128"/>
                <a:cs typeface="Quark" panose="02000000000000000000" pitchFamily="50" charset="-34"/>
              </a:rPr>
              <a:t>efect</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scaderea</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dobanzii</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interbancare</a:t>
            </a:r>
            <a:r>
              <a:rPr lang="en-US" sz="1100">
                <a:solidFill>
                  <a:prstClr val="black"/>
                </a:solidFill>
                <a:latin typeface="Quark" panose="02000000000000000000" pitchFamily="50" charset="-34"/>
                <a:ea typeface="MS PGothic" pitchFamily="34" charset="-128"/>
                <a:cs typeface="Quark" panose="02000000000000000000" pitchFamily="50" charset="-34"/>
              </a:rPr>
              <a:t> de </a:t>
            </a:r>
            <a:r>
              <a:rPr lang="en-US" sz="1100" err="1">
                <a:solidFill>
                  <a:prstClr val="black"/>
                </a:solidFill>
                <a:latin typeface="Quark" panose="02000000000000000000" pitchFamily="50" charset="-34"/>
                <a:ea typeface="MS PGothic" pitchFamily="34" charset="-128"/>
                <a:cs typeface="Quark" panose="02000000000000000000" pitchFamily="50" charset="-34"/>
              </a:rPr>
              <a:t>mai</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multe</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ori</a:t>
            </a:r>
            <a:r>
              <a:rPr lang="en-US" sz="1100">
                <a:solidFill>
                  <a:prstClr val="black"/>
                </a:solidFill>
                <a:latin typeface="Quark" panose="02000000000000000000" pitchFamily="50" charset="-34"/>
                <a:ea typeface="MS PGothic" pitchFamily="34" charset="-128"/>
                <a:cs typeface="Quark" panose="02000000000000000000" pitchFamily="50" charset="-34"/>
              </a:rPr>
              <a:t> pe </a:t>
            </a:r>
            <a:r>
              <a:rPr lang="en-US" sz="1100" err="1">
                <a:solidFill>
                  <a:prstClr val="black"/>
                </a:solidFill>
                <a:latin typeface="Quark" panose="02000000000000000000" pitchFamily="50" charset="-34"/>
                <a:ea typeface="MS PGothic" pitchFamily="34" charset="-128"/>
                <a:cs typeface="Quark" panose="02000000000000000000" pitchFamily="50" charset="-34"/>
              </a:rPr>
              <a:t>parcursul</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anului</a:t>
            </a:r>
            <a:r>
              <a:rPr lang="en-US" sz="1100">
                <a:solidFill>
                  <a:prstClr val="black"/>
                </a:solidFill>
                <a:latin typeface="Quark" panose="02000000000000000000" pitchFamily="50" charset="-34"/>
                <a:ea typeface="MS PGothic" pitchFamily="34" charset="-128"/>
                <a:cs typeface="Quark" panose="02000000000000000000" pitchFamily="50" charset="-34"/>
              </a:rPr>
              <a:t> 2020. </a:t>
            </a:r>
            <a:r>
              <a:rPr lang="en-US" sz="1100" err="1">
                <a:solidFill>
                  <a:prstClr val="black"/>
                </a:solidFill>
                <a:latin typeface="Quark" panose="02000000000000000000" pitchFamily="50" charset="-34"/>
                <a:ea typeface="MS PGothic" pitchFamily="34" charset="-128"/>
                <a:cs typeface="Quark" panose="02000000000000000000" pitchFamily="50" charset="-34"/>
              </a:rPr>
              <a:t>Anul</a:t>
            </a:r>
            <a:r>
              <a:rPr lang="en-US" sz="1100">
                <a:solidFill>
                  <a:prstClr val="black"/>
                </a:solidFill>
                <a:latin typeface="Quark" panose="02000000000000000000" pitchFamily="50" charset="-34"/>
                <a:ea typeface="MS PGothic" pitchFamily="34" charset="-128"/>
                <a:cs typeface="Quark" panose="02000000000000000000" pitchFamily="50" charset="-34"/>
              </a:rPr>
              <a:t> s-a </a:t>
            </a:r>
            <a:r>
              <a:rPr lang="en-US" sz="1100" err="1">
                <a:solidFill>
                  <a:prstClr val="black"/>
                </a:solidFill>
                <a:latin typeface="Quark" panose="02000000000000000000" pitchFamily="50" charset="-34"/>
                <a:ea typeface="MS PGothic" pitchFamily="34" charset="-128"/>
                <a:cs typeface="Quark" panose="02000000000000000000" pitchFamily="50" charset="-34"/>
              </a:rPr>
              <a:t>incheiat</a:t>
            </a:r>
            <a:r>
              <a:rPr lang="en-US" sz="1100">
                <a:solidFill>
                  <a:prstClr val="black"/>
                </a:solidFill>
                <a:latin typeface="Quark" panose="02000000000000000000" pitchFamily="50" charset="-34"/>
                <a:ea typeface="MS PGothic" pitchFamily="34" charset="-128"/>
                <a:cs typeface="Quark" panose="02000000000000000000" pitchFamily="50" charset="-34"/>
              </a:rPr>
              <a:t> cu un </a:t>
            </a:r>
            <a:r>
              <a:rPr lang="en-US" sz="1100" err="1">
                <a:solidFill>
                  <a:prstClr val="black"/>
                </a:solidFill>
                <a:latin typeface="Quark" panose="02000000000000000000" pitchFamily="50" charset="-34"/>
                <a:ea typeface="MS PGothic" pitchFamily="34" charset="-128"/>
                <a:cs typeface="Quark" panose="02000000000000000000" pitchFamily="50" charset="-34"/>
              </a:rPr>
              <a:t>nivel</a:t>
            </a:r>
            <a:r>
              <a:rPr lang="en-US" sz="1100">
                <a:solidFill>
                  <a:prstClr val="black"/>
                </a:solidFill>
                <a:latin typeface="Quark" panose="02000000000000000000" pitchFamily="50" charset="-34"/>
                <a:ea typeface="MS PGothic" pitchFamily="34" charset="-128"/>
                <a:cs typeface="Quark" panose="02000000000000000000" pitchFamily="50" charset="-34"/>
              </a:rPr>
              <a:t> de 2,03% al </a:t>
            </a:r>
            <a:r>
              <a:rPr lang="en-US" sz="1100" err="1">
                <a:solidFill>
                  <a:prstClr val="black"/>
                </a:solidFill>
                <a:latin typeface="Quark" panose="02000000000000000000" pitchFamily="50" charset="-34"/>
                <a:ea typeface="MS PGothic" pitchFamily="34" charset="-128"/>
                <a:cs typeface="Quark" panose="02000000000000000000" pitchFamily="50" charset="-34"/>
              </a:rPr>
              <a:t>indicelui</a:t>
            </a:r>
            <a:r>
              <a:rPr lang="en-US" sz="1100">
                <a:solidFill>
                  <a:prstClr val="black"/>
                </a:solidFill>
                <a:latin typeface="Quark" panose="02000000000000000000" pitchFamily="50" charset="-34"/>
                <a:ea typeface="MS PGothic" pitchFamily="34" charset="-128"/>
                <a:cs typeface="Quark" panose="02000000000000000000" pitchFamily="50" charset="-34"/>
              </a:rPr>
              <a:t> ROBOR la 3 </a:t>
            </a:r>
            <a:r>
              <a:rPr lang="en-US" sz="1100" err="1">
                <a:solidFill>
                  <a:prstClr val="black"/>
                </a:solidFill>
                <a:latin typeface="Quark" panose="02000000000000000000" pitchFamily="50" charset="-34"/>
                <a:ea typeface="MS PGothic" pitchFamily="34" charset="-128"/>
                <a:cs typeface="Quark" panose="02000000000000000000" pitchFamily="50" charset="-34"/>
              </a:rPr>
              <a:t>luni</a:t>
            </a:r>
            <a:r>
              <a:rPr lang="en-US" sz="1100">
                <a:solidFill>
                  <a:prstClr val="black"/>
                </a:solidFill>
                <a:latin typeface="Quark" panose="02000000000000000000" pitchFamily="50" charset="-34"/>
                <a:ea typeface="MS PGothic" pitchFamily="34" charset="-128"/>
                <a:cs typeface="Quark" panose="02000000000000000000" pitchFamily="50" charset="-34"/>
              </a:rPr>
              <a:t>, de la 3,18% in </a:t>
            </a:r>
            <a:r>
              <a:rPr lang="en-US" sz="1100" err="1">
                <a:solidFill>
                  <a:prstClr val="black"/>
                </a:solidFill>
                <a:latin typeface="Quark" panose="02000000000000000000" pitchFamily="50" charset="-34"/>
                <a:ea typeface="MS PGothic" pitchFamily="34" charset="-128"/>
                <a:cs typeface="Quark" panose="02000000000000000000" pitchFamily="50" charset="-34"/>
              </a:rPr>
              <a:t>decembrie</a:t>
            </a:r>
            <a:r>
              <a:rPr lang="en-US" sz="1100">
                <a:solidFill>
                  <a:prstClr val="black"/>
                </a:solidFill>
                <a:latin typeface="Quark" panose="02000000000000000000" pitchFamily="50" charset="-34"/>
                <a:ea typeface="MS PGothic" pitchFamily="34" charset="-128"/>
                <a:cs typeface="Quark" panose="02000000000000000000" pitchFamily="50" charset="-34"/>
              </a:rPr>
              <a:t> 2019.  </a:t>
            </a:r>
          </a:p>
        </p:txBody>
      </p:sp>
      <p:cxnSp>
        <p:nvCxnSpPr>
          <p:cNvPr id="44" name="Straight Connector 43">
            <a:extLst>
              <a:ext uri="{FF2B5EF4-FFF2-40B4-BE49-F238E27FC236}">
                <a16:creationId xmlns:a16="http://schemas.microsoft.com/office/drawing/2014/main" id="{0DA5FF27-5E28-428C-815F-1B663567C997}"/>
              </a:ext>
            </a:extLst>
          </p:cNvPr>
          <p:cNvCxnSpPr>
            <a:cxnSpLocks/>
          </p:cNvCxnSpPr>
          <p:nvPr/>
        </p:nvCxnSpPr>
        <p:spPr>
          <a:xfrm>
            <a:off x="1567492" y="6733991"/>
            <a:ext cx="5425" cy="61661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2FBAF451-584B-4DE0-AB56-F61B902A16C4}"/>
              </a:ext>
            </a:extLst>
          </p:cNvPr>
          <p:cNvSpPr/>
          <p:nvPr/>
        </p:nvSpPr>
        <p:spPr>
          <a:xfrm>
            <a:off x="170727" y="7991454"/>
            <a:ext cx="6482437" cy="1277273"/>
          </a:xfrm>
          <a:prstGeom prst="rect">
            <a:avLst/>
          </a:prstGeom>
        </p:spPr>
        <p:txBody>
          <a:bodyPr wrap="square">
            <a:spAutoFit/>
          </a:bodyPr>
          <a:lstStyle/>
          <a:p>
            <a:pPr lvl="0" algn="just"/>
            <a:r>
              <a:rPr lang="en-US" sz="1100">
                <a:solidFill>
                  <a:prstClr val="black"/>
                </a:solidFill>
                <a:latin typeface="Quark" panose="02000000000000000000" pitchFamily="50" charset="-34"/>
                <a:ea typeface="MS PGothic" pitchFamily="34" charset="-128"/>
                <a:cs typeface="Quark" panose="02000000000000000000" pitchFamily="50" charset="-34"/>
              </a:rPr>
              <a:t>Conform </a:t>
            </a:r>
            <a:r>
              <a:rPr lang="en-US" sz="1100" err="1">
                <a:solidFill>
                  <a:prstClr val="black"/>
                </a:solidFill>
                <a:latin typeface="Quark" panose="02000000000000000000" pitchFamily="50" charset="-34"/>
                <a:ea typeface="MS PGothic" pitchFamily="34" charset="-128"/>
                <a:cs typeface="Quark" panose="02000000000000000000" pitchFamily="50" charset="-34"/>
              </a:rPr>
              <a:t>previziunilor</a:t>
            </a:r>
            <a:r>
              <a:rPr lang="en-US" sz="1100">
                <a:solidFill>
                  <a:prstClr val="black"/>
                </a:solidFill>
                <a:latin typeface="Quark" panose="02000000000000000000" pitchFamily="50" charset="-34"/>
                <a:ea typeface="MS PGothic" pitchFamily="34" charset="-128"/>
                <a:cs typeface="Quark" panose="02000000000000000000" pitchFamily="50" charset="-34"/>
              </a:rPr>
              <a:t> de </a:t>
            </a:r>
            <a:r>
              <a:rPr lang="en-US" sz="1100" err="1">
                <a:solidFill>
                  <a:prstClr val="black"/>
                </a:solidFill>
                <a:latin typeface="Quark" panose="02000000000000000000" pitchFamily="50" charset="-34"/>
                <a:ea typeface="MS PGothic" pitchFamily="34" charset="-128"/>
                <a:cs typeface="Quark" panose="02000000000000000000" pitchFamily="50" charset="-34"/>
              </a:rPr>
              <a:t>iarna</a:t>
            </a:r>
            <a:r>
              <a:rPr lang="en-US" sz="1100">
                <a:solidFill>
                  <a:prstClr val="black"/>
                </a:solidFill>
                <a:latin typeface="Quark" panose="02000000000000000000" pitchFamily="50" charset="-34"/>
                <a:ea typeface="MS PGothic" pitchFamily="34" charset="-128"/>
                <a:cs typeface="Quark" panose="02000000000000000000" pitchFamily="50" charset="-34"/>
              </a:rPr>
              <a:t> ale </a:t>
            </a:r>
            <a:r>
              <a:rPr lang="en-US" sz="1100" err="1">
                <a:solidFill>
                  <a:prstClr val="black"/>
                </a:solidFill>
                <a:latin typeface="Quark" panose="02000000000000000000" pitchFamily="50" charset="-34"/>
                <a:ea typeface="MS PGothic" pitchFamily="34" charset="-128"/>
                <a:cs typeface="Quark" panose="02000000000000000000" pitchFamily="50" charset="-34"/>
              </a:rPr>
              <a:t>Comisiei</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Europene</a:t>
            </a:r>
            <a:r>
              <a:rPr lang="en-US" sz="1100">
                <a:solidFill>
                  <a:prstClr val="black"/>
                </a:solidFill>
                <a:latin typeface="Quark" panose="02000000000000000000" pitchFamily="50" charset="-34"/>
                <a:ea typeface="MS PGothic" pitchFamily="34" charset="-128"/>
                <a:cs typeface="Quark" panose="02000000000000000000" pitchFamily="50" charset="-34"/>
              </a:rPr>
              <a:t>, se </a:t>
            </a:r>
            <a:r>
              <a:rPr lang="en-US" sz="1100" err="1">
                <a:solidFill>
                  <a:prstClr val="black"/>
                </a:solidFill>
                <a:latin typeface="Quark" panose="02000000000000000000" pitchFamily="50" charset="-34"/>
                <a:ea typeface="MS PGothic" pitchFamily="34" charset="-128"/>
                <a:cs typeface="Quark" panose="02000000000000000000" pitchFamily="50" charset="-34"/>
              </a:rPr>
              <a:t>asteapta</a:t>
            </a:r>
            <a:r>
              <a:rPr lang="en-US" sz="1100">
                <a:solidFill>
                  <a:prstClr val="black"/>
                </a:solidFill>
                <a:latin typeface="Quark" panose="02000000000000000000" pitchFamily="50" charset="-34"/>
                <a:ea typeface="MS PGothic" pitchFamily="34" charset="-128"/>
                <a:cs typeface="Quark" panose="02000000000000000000" pitchFamily="50" charset="-34"/>
              </a:rPr>
              <a:t> ca in </a:t>
            </a:r>
            <a:r>
              <a:rPr lang="en-US" sz="1100" err="1">
                <a:solidFill>
                  <a:prstClr val="black"/>
                </a:solidFill>
                <a:latin typeface="Quark" panose="02000000000000000000" pitchFamily="50" charset="-34"/>
                <a:ea typeface="MS PGothic" pitchFamily="34" charset="-128"/>
                <a:cs typeface="Quark" panose="02000000000000000000" pitchFamily="50" charset="-34"/>
              </a:rPr>
              <a:t>urmatoarele</a:t>
            </a:r>
            <a:r>
              <a:rPr lang="en-US" sz="1100">
                <a:solidFill>
                  <a:prstClr val="black"/>
                </a:solidFill>
                <a:latin typeface="Quark" panose="02000000000000000000" pitchFamily="50" charset="-34"/>
                <a:ea typeface="MS PGothic" pitchFamily="34" charset="-128"/>
                <a:cs typeface="Quark" panose="02000000000000000000" pitchFamily="50" charset="-34"/>
              </a:rPr>
              <a:t> 12 </a:t>
            </a:r>
            <a:r>
              <a:rPr lang="en-US" sz="1100" err="1">
                <a:solidFill>
                  <a:prstClr val="black"/>
                </a:solidFill>
                <a:latin typeface="Quark" panose="02000000000000000000" pitchFamily="50" charset="-34"/>
                <a:ea typeface="MS PGothic" pitchFamily="34" charset="-128"/>
                <a:cs typeface="Quark" panose="02000000000000000000" pitchFamily="50" charset="-34"/>
              </a:rPr>
              <a:t>luni</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economia</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Romaniei</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sa</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isi</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revina</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treptat</a:t>
            </a:r>
            <a:r>
              <a:rPr lang="en-US" sz="1100">
                <a:solidFill>
                  <a:prstClr val="black"/>
                </a:solidFill>
                <a:latin typeface="Quark" panose="02000000000000000000" pitchFamily="50" charset="-34"/>
                <a:ea typeface="MS PGothic" pitchFamily="34" charset="-128"/>
                <a:cs typeface="Quark" panose="02000000000000000000" pitchFamily="50" charset="-34"/>
              </a:rPr>
              <a:t>, cu o </a:t>
            </a:r>
            <a:r>
              <a:rPr lang="en-US" sz="1100" err="1">
                <a:solidFill>
                  <a:prstClr val="black"/>
                </a:solidFill>
                <a:latin typeface="Quark" panose="02000000000000000000" pitchFamily="50" charset="-34"/>
                <a:ea typeface="MS PGothic" pitchFamily="34" charset="-128"/>
                <a:cs typeface="Quark" panose="02000000000000000000" pitchFamily="50" charset="-34"/>
              </a:rPr>
              <a:t>crestere</a:t>
            </a:r>
            <a:r>
              <a:rPr lang="en-US" sz="1100">
                <a:solidFill>
                  <a:prstClr val="black"/>
                </a:solidFill>
                <a:latin typeface="Quark" panose="02000000000000000000" pitchFamily="50" charset="-34"/>
                <a:ea typeface="MS PGothic" pitchFamily="34" charset="-128"/>
                <a:cs typeface="Quark" panose="02000000000000000000" pitchFamily="50" charset="-34"/>
              </a:rPr>
              <a:t> a PIB de 3,8% in 2021. Cu </a:t>
            </a:r>
            <a:r>
              <a:rPr lang="en-US" sz="1100" err="1">
                <a:solidFill>
                  <a:prstClr val="black"/>
                </a:solidFill>
                <a:latin typeface="Quark" panose="02000000000000000000" pitchFamily="50" charset="-34"/>
                <a:ea typeface="MS PGothic" pitchFamily="34" charset="-128"/>
                <a:cs typeface="Quark" panose="02000000000000000000" pitchFamily="50" charset="-34"/>
              </a:rPr>
              <a:t>toate</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acestea</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nivelul</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ridicat</a:t>
            </a:r>
            <a:r>
              <a:rPr lang="en-US" sz="1100">
                <a:solidFill>
                  <a:prstClr val="black"/>
                </a:solidFill>
                <a:latin typeface="Quark" panose="02000000000000000000" pitchFamily="50" charset="-34"/>
                <a:ea typeface="MS PGothic" pitchFamily="34" charset="-128"/>
                <a:cs typeface="Quark" panose="02000000000000000000" pitchFamily="50" charset="-34"/>
              </a:rPr>
              <a:t> de </a:t>
            </a:r>
            <a:r>
              <a:rPr lang="en-US" sz="1100" err="1">
                <a:solidFill>
                  <a:prstClr val="black"/>
                </a:solidFill>
                <a:latin typeface="Quark" panose="02000000000000000000" pitchFamily="50" charset="-34"/>
                <a:ea typeface="MS PGothic" pitchFamily="34" charset="-128"/>
                <a:cs typeface="Quark" panose="02000000000000000000" pitchFamily="50" charset="-34"/>
              </a:rPr>
              <a:t>incertitudine</a:t>
            </a:r>
            <a:r>
              <a:rPr lang="en-US" sz="1100">
                <a:solidFill>
                  <a:prstClr val="black"/>
                </a:solidFill>
                <a:latin typeface="Quark" panose="02000000000000000000" pitchFamily="50" charset="-34"/>
                <a:ea typeface="MS PGothic" pitchFamily="34" charset="-128"/>
                <a:cs typeface="Quark" panose="02000000000000000000" pitchFamily="50" charset="-34"/>
              </a:rPr>
              <a:t> in care se </a:t>
            </a:r>
            <a:r>
              <a:rPr lang="en-US" sz="1100" err="1">
                <a:solidFill>
                  <a:prstClr val="black"/>
                </a:solidFill>
                <a:latin typeface="Quark" panose="02000000000000000000" pitchFamily="50" charset="-34"/>
                <a:ea typeface="MS PGothic" pitchFamily="34" charset="-128"/>
                <a:cs typeface="Quark" panose="02000000000000000000" pitchFamily="50" charset="-34"/>
              </a:rPr>
              <a:t>afla</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atat</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economia</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globala</a:t>
            </a:r>
            <a:r>
              <a:rPr lang="en-US" sz="1100">
                <a:solidFill>
                  <a:prstClr val="black"/>
                </a:solidFill>
                <a:latin typeface="Quark" panose="02000000000000000000" pitchFamily="50" charset="-34"/>
                <a:ea typeface="MS PGothic" pitchFamily="34" charset="-128"/>
                <a:cs typeface="Quark" panose="02000000000000000000" pitchFamily="50" charset="-34"/>
              </a:rPr>
              <a:t> cat </a:t>
            </a:r>
            <a:r>
              <a:rPr lang="en-US" sz="1100" err="1">
                <a:solidFill>
                  <a:prstClr val="black"/>
                </a:solidFill>
                <a:latin typeface="Quark" panose="02000000000000000000" pitchFamily="50" charset="-34"/>
                <a:ea typeface="MS PGothic" pitchFamily="34" charset="-128"/>
                <a:cs typeface="Quark" panose="02000000000000000000" pitchFamily="50" charset="-34"/>
              </a:rPr>
              <a:t>si</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cea</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locala</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cresterea</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este</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strans</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legata</a:t>
            </a:r>
            <a:r>
              <a:rPr lang="en-US" sz="1100">
                <a:solidFill>
                  <a:prstClr val="black"/>
                </a:solidFill>
                <a:latin typeface="Quark" panose="02000000000000000000" pitchFamily="50" charset="-34"/>
                <a:ea typeface="MS PGothic" pitchFamily="34" charset="-128"/>
                <a:cs typeface="Quark" panose="02000000000000000000" pitchFamily="50" charset="-34"/>
              </a:rPr>
              <a:t> de </a:t>
            </a:r>
            <a:r>
              <a:rPr lang="en-US" sz="1100" err="1">
                <a:solidFill>
                  <a:prstClr val="black"/>
                </a:solidFill>
                <a:latin typeface="Quark" panose="02000000000000000000" pitchFamily="50" charset="-34"/>
                <a:ea typeface="MS PGothic" pitchFamily="34" charset="-128"/>
                <a:cs typeface="Quark" panose="02000000000000000000" pitchFamily="50" charset="-34"/>
              </a:rPr>
              <a:t>eficacitatea</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programelor</a:t>
            </a:r>
            <a:r>
              <a:rPr lang="en-US" sz="1100">
                <a:solidFill>
                  <a:prstClr val="black"/>
                </a:solidFill>
                <a:latin typeface="Quark" panose="02000000000000000000" pitchFamily="50" charset="-34"/>
                <a:ea typeface="MS PGothic" pitchFamily="34" charset="-128"/>
                <a:cs typeface="Quark" panose="02000000000000000000" pitchFamily="50" charset="-34"/>
              </a:rPr>
              <a:t> de </a:t>
            </a:r>
            <a:r>
              <a:rPr lang="en-US" sz="1100" err="1">
                <a:solidFill>
                  <a:prstClr val="black"/>
                </a:solidFill>
                <a:latin typeface="Quark" panose="02000000000000000000" pitchFamily="50" charset="-34"/>
                <a:ea typeface="MS PGothic" pitchFamily="34" charset="-128"/>
                <a:cs typeface="Quark" panose="02000000000000000000" pitchFamily="50" charset="-34"/>
              </a:rPr>
              <a:t>vaccinare</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si</a:t>
            </a:r>
            <a:r>
              <a:rPr lang="en-US" sz="1100">
                <a:solidFill>
                  <a:prstClr val="black"/>
                </a:solidFill>
                <a:latin typeface="Quark" panose="02000000000000000000" pitchFamily="50" charset="-34"/>
                <a:ea typeface="MS PGothic" pitchFamily="34" charset="-128"/>
                <a:cs typeface="Quark" panose="02000000000000000000" pitchFamily="50" charset="-34"/>
              </a:rPr>
              <a:t> a </a:t>
            </a:r>
            <a:r>
              <a:rPr lang="en-US" sz="1100" err="1">
                <a:solidFill>
                  <a:prstClr val="black"/>
                </a:solidFill>
                <a:latin typeface="Quark" panose="02000000000000000000" pitchFamily="50" charset="-34"/>
                <a:ea typeface="MS PGothic" pitchFamily="34" charset="-128"/>
                <a:cs typeface="Quark" panose="02000000000000000000" pitchFamily="50" charset="-34"/>
              </a:rPr>
              <a:t>altor</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masuri</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sanitare</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menite</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sa</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rezolve</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criza</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actuala</a:t>
            </a:r>
            <a:r>
              <a:rPr lang="en-US" sz="1100">
                <a:solidFill>
                  <a:prstClr val="black"/>
                </a:solidFill>
                <a:latin typeface="Quark" panose="02000000000000000000" pitchFamily="50" charset="-34"/>
                <a:ea typeface="MS PGothic" pitchFamily="34" charset="-128"/>
                <a:cs typeface="Quark" panose="02000000000000000000" pitchFamily="50" charset="-34"/>
              </a:rPr>
              <a:t>. Masurile de </a:t>
            </a:r>
            <a:r>
              <a:rPr lang="en-US" sz="1100" err="1">
                <a:solidFill>
                  <a:prstClr val="black"/>
                </a:solidFill>
                <a:latin typeface="Quark" panose="02000000000000000000" pitchFamily="50" charset="-34"/>
                <a:ea typeface="MS PGothic" pitchFamily="34" charset="-128"/>
                <a:cs typeface="Quark" panose="02000000000000000000" pitchFamily="50" charset="-34"/>
              </a:rPr>
              <a:t>sprijin</a:t>
            </a:r>
            <a:r>
              <a:rPr lang="en-US" sz="1100">
                <a:solidFill>
                  <a:prstClr val="black"/>
                </a:solidFill>
                <a:latin typeface="Quark" panose="02000000000000000000" pitchFamily="50" charset="-34"/>
                <a:ea typeface="MS PGothic" pitchFamily="34" charset="-128"/>
                <a:cs typeface="Quark" panose="02000000000000000000" pitchFamily="50" charset="-34"/>
              </a:rPr>
              <a:t> ale UE precum </a:t>
            </a:r>
            <a:r>
              <a:rPr lang="en-US" sz="1100" err="1">
                <a:solidFill>
                  <a:prstClr val="black"/>
                </a:solidFill>
                <a:latin typeface="Quark" panose="02000000000000000000" pitchFamily="50" charset="-34"/>
                <a:ea typeface="MS PGothic" pitchFamily="34" charset="-128"/>
                <a:cs typeface="Quark" panose="02000000000000000000" pitchFamily="50" charset="-34"/>
              </a:rPr>
              <a:t>si</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politicile</a:t>
            </a:r>
            <a:r>
              <a:rPr lang="en-US" sz="1100">
                <a:solidFill>
                  <a:prstClr val="black"/>
                </a:solidFill>
                <a:latin typeface="Quark" panose="02000000000000000000" pitchFamily="50" charset="-34"/>
                <a:ea typeface="MS PGothic" pitchFamily="34" charset="-128"/>
                <a:cs typeface="Quark" panose="02000000000000000000" pitchFamily="50" charset="-34"/>
              </a:rPr>
              <a:t> interne aplicate in </a:t>
            </a:r>
            <a:r>
              <a:rPr lang="en-US" sz="1100" err="1">
                <a:solidFill>
                  <a:prstClr val="black"/>
                </a:solidFill>
                <a:latin typeface="Quark" panose="02000000000000000000" pitchFamily="50" charset="-34"/>
                <a:ea typeface="MS PGothic" pitchFamily="34" charset="-128"/>
                <a:cs typeface="Quark" panose="02000000000000000000" pitchFamily="50" charset="-34"/>
              </a:rPr>
              <a:t>perioada</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imediat</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urmatoare</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vor</a:t>
            </a:r>
            <a:r>
              <a:rPr lang="en-US" sz="1100">
                <a:solidFill>
                  <a:prstClr val="black"/>
                </a:solidFill>
                <a:latin typeface="Quark" panose="02000000000000000000" pitchFamily="50" charset="-34"/>
                <a:ea typeface="MS PGothic" pitchFamily="34" charset="-128"/>
                <a:cs typeface="Quark" panose="02000000000000000000" pitchFamily="50" charset="-34"/>
              </a:rPr>
              <a:t> fi </a:t>
            </a:r>
            <a:r>
              <a:rPr lang="en-US" sz="1100" err="1">
                <a:solidFill>
                  <a:prstClr val="black"/>
                </a:solidFill>
                <a:latin typeface="Quark" panose="02000000000000000000" pitchFamily="50" charset="-34"/>
                <a:ea typeface="MS PGothic" pitchFamily="34" charset="-128"/>
                <a:cs typeface="Quark" panose="02000000000000000000" pitchFamily="50" charset="-34"/>
              </a:rPr>
              <a:t>cruciale</a:t>
            </a:r>
            <a:r>
              <a:rPr lang="en-US" sz="1100">
                <a:solidFill>
                  <a:prstClr val="black"/>
                </a:solidFill>
                <a:latin typeface="Quark" panose="02000000000000000000" pitchFamily="50" charset="-34"/>
                <a:ea typeface="MS PGothic" pitchFamily="34" charset="-128"/>
                <a:cs typeface="Quark" panose="02000000000000000000" pitchFamily="50" charset="-34"/>
              </a:rPr>
              <a:t> in </a:t>
            </a:r>
            <a:r>
              <a:rPr lang="en-US" sz="1100" err="1">
                <a:solidFill>
                  <a:prstClr val="black"/>
                </a:solidFill>
                <a:latin typeface="Quark" panose="02000000000000000000" pitchFamily="50" charset="-34"/>
                <a:ea typeface="MS PGothic" pitchFamily="34" charset="-128"/>
                <a:cs typeface="Quark" panose="02000000000000000000" pitchFamily="50" charset="-34"/>
              </a:rPr>
              <a:t>asigurarea</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unei</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reveniri</a:t>
            </a:r>
            <a:r>
              <a:rPr lang="en-US" sz="1100">
                <a:solidFill>
                  <a:prstClr val="black"/>
                </a:solidFill>
                <a:latin typeface="Quark" panose="02000000000000000000" pitchFamily="50" charset="-34"/>
                <a:ea typeface="MS PGothic" pitchFamily="34" charset="-128"/>
                <a:cs typeface="Quark" panose="02000000000000000000" pitchFamily="50" charset="-34"/>
              </a:rPr>
              <a:t> line a </a:t>
            </a:r>
            <a:r>
              <a:rPr lang="en-US" sz="1100" err="1">
                <a:solidFill>
                  <a:prstClr val="black"/>
                </a:solidFill>
                <a:latin typeface="Quark" panose="02000000000000000000" pitchFamily="50" charset="-34"/>
                <a:ea typeface="MS PGothic" pitchFamily="34" charset="-128"/>
                <a:cs typeface="Quark" panose="02000000000000000000" pitchFamily="50" charset="-34"/>
              </a:rPr>
              <a:t>economiei</a:t>
            </a:r>
            <a:r>
              <a:rPr lang="en-US" sz="1100">
                <a:solidFill>
                  <a:prstClr val="black"/>
                </a:solidFill>
                <a:latin typeface="Quark" panose="02000000000000000000" pitchFamily="50" charset="-34"/>
                <a:ea typeface="MS PGothic" pitchFamily="34" charset="-128"/>
                <a:cs typeface="Quark" panose="02000000000000000000" pitchFamily="50" charset="-34"/>
              </a:rPr>
              <a:t>. Cu </a:t>
            </a:r>
            <a:r>
              <a:rPr lang="en-US" sz="1100" err="1">
                <a:solidFill>
                  <a:prstClr val="black"/>
                </a:solidFill>
                <a:latin typeface="Quark" panose="02000000000000000000" pitchFamily="50" charset="-34"/>
                <a:ea typeface="MS PGothic" pitchFamily="34" charset="-128"/>
                <a:cs typeface="Quark" panose="02000000000000000000" pitchFamily="50" charset="-34"/>
              </a:rPr>
              <a:t>toate</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acestea</a:t>
            </a:r>
            <a:r>
              <a:rPr lang="en-US" sz="1100">
                <a:solidFill>
                  <a:prstClr val="black"/>
                </a:solidFill>
                <a:latin typeface="Quark" panose="02000000000000000000" pitchFamily="50" charset="-34"/>
                <a:ea typeface="MS PGothic" pitchFamily="34" charset="-128"/>
                <a:cs typeface="Quark" panose="02000000000000000000" pitchFamily="50" charset="-34"/>
              </a:rPr>
              <a:t>, o </a:t>
            </a:r>
            <a:r>
              <a:rPr lang="en-US" sz="1100" err="1">
                <a:solidFill>
                  <a:prstClr val="black"/>
                </a:solidFill>
                <a:latin typeface="Quark" panose="02000000000000000000" pitchFamily="50" charset="-34"/>
                <a:ea typeface="MS PGothic" pitchFamily="34" charset="-128"/>
                <a:cs typeface="Quark" panose="02000000000000000000" pitchFamily="50" charset="-34"/>
              </a:rPr>
              <a:t>recuperare</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completa</a:t>
            </a:r>
            <a:r>
              <a:rPr lang="en-US" sz="1100">
                <a:solidFill>
                  <a:prstClr val="black"/>
                </a:solidFill>
                <a:latin typeface="Quark" panose="02000000000000000000" pitchFamily="50" charset="-34"/>
                <a:ea typeface="MS PGothic" pitchFamily="34" charset="-128"/>
                <a:cs typeface="Quark" panose="02000000000000000000" pitchFamily="50" charset="-34"/>
              </a:rPr>
              <a:t> nu </a:t>
            </a:r>
            <a:r>
              <a:rPr lang="en-US" sz="1100" err="1">
                <a:solidFill>
                  <a:prstClr val="black"/>
                </a:solidFill>
                <a:latin typeface="Quark" panose="02000000000000000000" pitchFamily="50" charset="-34"/>
                <a:ea typeface="MS PGothic" pitchFamily="34" charset="-128"/>
                <a:cs typeface="Quark" panose="02000000000000000000" pitchFamily="50" charset="-34"/>
              </a:rPr>
              <a:t>este</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prevazuta</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mai</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devreme</a:t>
            </a:r>
            <a:r>
              <a:rPr lang="en-US" sz="1100">
                <a:solidFill>
                  <a:prstClr val="black"/>
                </a:solidFill>
                <a:latin typeface="Quark" panose="02000000000000000000" pitchFamily="50" charset="-34"/>
                <a:ea typeface="MS PGothic" pitchFamily="34" charset="-128"/>
                <a:cs typeface="Quark" panose="02000000000000000000" pitchFamily="50" charset="-34"/>
              </a:rPr>
              <a:t> de 2022, in </a:t>
            </a:r>
            <a:r>
              <a:rPr lang="en-US" sz="1100" err="1">
                <a:solidFill>
                  <a:prstClr val="black"/>
                </a:solidFill>
                <a:latin typeface="Quark" panose="02000000000000000000" pitchFamily="50" charset="-34"/>
                <a:ea typeface="MS PGothic" pitchFamily="34" charset="-128"/>
                <a:cs typeface="Quark" panose="02000000000000000000" pitchFamily="50" charset="-34"/>
              </a:rPr>
              <a:t>conditiile</a:t>
            </a:r>
            <a:r>
              <a:rPr lang="en-US" sz="1100">
                <a:solidFill>
                  <a:prstClr val="black"/>
                </a:solidFill>
                <a:latin typeface="Quark" panose="02000000000000000000" pitchFamily="50" charset="-34"/>
                <a:ea typeface="MS PGothic" pitchFamily="34" charset="-128"/>
                <a:cs typeface="Quark" panose="02000000000000000000" pitchFamily="50" charset="-34"/>
              </a:rPr>
              <a:t> in care </a:t>
            </a:r>
            <a:r>
              <a:rPr lang="en-US" sz="1100" err="1">
                <a:solidFill>
                  <a:prstClr val="black"/>
                </a:solidFill>
                <a:latin typeface="Quark" panose="02000000000000000000" pitchFamily="50" charset="-34"/>
                <a:ea typeface="MS PGothic" pitchFamily="34" charset="-128"/>
                <a:cs typeface="Quark" panose="02000000000000000000" pitchFamily="50" charset="-34"/>
              </a:rPr>
              <a:t>criza</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sanitara</a:t>
            </a:r>
            <a:r>
              <a:rPr lang="en-US" sz="1100">
                <a:solidFill>
                  <a:prstClr val="black"/>
                </a:solidFill>
                <a:latin typeface="Quark" panose="02000000000000000000" pitchFamily="50" charset="-34"/>
                <a:ea typeface="MS PGothic" pitchFamily="34" charset="-128"/>
                <a:cs typeface="Quark" panose="02000000000000000000" pitchFamily="50" charset="-34"/>
              </a:rPr>
              <a:t> </a:t>
            </a:r>
            <a:r>
              <a:rPr lang="en-US" sz="1100" err="1">
                <a:solidFill>
                  <a:prstClr val="black"/>
                </a:solidFill>
                <a:latin typeface="Quark" panose="02000000000000000000" pitchFamily="50" charset="-34"/>
                <a:ea typeface="MS PGothic" pitchFamily="34" charset="-128"/>
                <a:cs typeface="Quark" panose="02000000000000000000" pitchFamily="50" charset="-34"/>
              </a:rPr>
              <a:t>va</a:t>
            </a:r>
            <a:r>
              <a:rPr lang="en-US" sz="1100">
                <a:solidFill>
                  <a:prstClr val="black"/>
                </a:solidFill>
                <a:latin typeface="Quark" panose="02000000000000000000" pitchFamily="50" charset="-34"/>
                <a:ea typeface="MS PGothic" pitchFamily="34" charset="-128"/>
                <a:cs typeface="Quark" panose="02000000000000000000" pitchFamily="50" charset="-34"/>
              </a:rPr>
              <a:t> fi </a:t>
            </a:r>
            <a:r>
              <a:rPr lang="en-US" sz="1100" err="1">
                <a:solidFill>
                  <a:prstClr val="black"/>
                </a:solidFill>
                <a:latin typeface="Quark" panose="02000000000000000000" pitchFamily="50" charset="-34"/>
                <a:ea typeface="MS PGothic" pitchFamily="34" charset="-128"/>
                <a:cs typeface="Quark" panose="02000000000000000000" pitchFamily="50" charset="-34"/>
              </a:rPr>
              <a:t>tinuta</a:t>
            </a:r>
            <a:r>
              <a:rPr lang="en-US" sz="1100">
                <a:solidFill>
                  <a:prstClr val="black"/>
                </a:solidFill>
                <a:latin typeface="Quark" panose="02000000000000000000" pitchFamily="50" charset="-34"/>
                <a:ea typeface="MS PGothic" pitchFamily="34" charset="-128"/>
                <a:cs typeface="Quark" panose="02000000000000000000" pitchFamily="50" charset="-34"/>
              </a:rPr>
              <a:t> sub control. </a:t>
            </a:r>
          </a:p>
        </p:txBody>
      </p:sp>
    </p:spTree>
    <p:extLst>
      <p:ext uri="{BB962C8B-B14F-4D97-AF65-F5344CB8AC3E}">
        <p14:creationId xmlns:p14="http://schemas.microsoft.com/office/powerpoint/2010/main" val="1103589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6D99B04-57AB-459A-B797-9257ECE5867F}"/>
              </a:ext>
            </a:extLst>
          </p:cNvPr>
          <p:cNvSpPr txBox="1"/>
          <p:nvPr/>
        </p:nvSpPr>
        <p:spPr>
          <a:xfrm>
            <a:off x="159582" y="280133"/>
            <a:ext cx="2723566" cy="307777"/>
          </a:xfrm>
          <a:prstGeom prst="rect">
            <a:avLst/>
          </a:prstGeom>
          <a:noFill/>
        </p:spPr>
        <p:txBody>
          <a:bodyPr wrap="none" rtlCol="0">
            <a:spAutoFit/>
          </a:bodyPr>
          <a:lstStyle/>
          <a:p>
            <a:pPr lvl="0">
              <a:defRPr/>
            </a:pPr>
            <a:r>
              <a:rPr lang="en-US" sz="1400" err="1">
                <a:solidFill>
                  <a:prstClr val="black">
                    <a:lumMod val="85000"/>
                    <a:lumOff val="15000"/>
                  </a:prstClr>
                </a:solidFill>
                <a:latin typeface="Quark" panose="02000000000000000000" pitchFamily="50" charset="-34"/>
                <a:cs typeface="Quark" panose="02000000000000000000" pitchFamily="50" charset="-34"/>
              </a:rPr>
              <a:t>Piata</a:t>
            </a:r>
            <a:r>
              <a:rPr lang="en-US" sz="1400">
                <a:solidFill>
                  <a:prstClr val="black">
                    <a:lumMod val="85000"/>
                    <a:lumOff val="15000"/>
                  </a:prstClr>
                </a:solidFill>
                <a:latin typeface="Quark" panose="02000000000000000000" pitchFamily="50" charset="-34"/>
                <a:cs typeface="Quark" panose="02000000000000000000" pitchFamily="50" charset="-34"/>
              </a:rPr>
              <a:t> </a:t>
            </a:r>
            <a:r>
              <a:rPr lang="en-US" sz="1400" err="1">
                <a:solidFill>
                  <a:prstClr val="black">
                    <a:lumMod val="85000"/>
                    <a:lumOff val="15000"/>
                  </a:prstClr>
                </a:solidFill>
                <a:latin typeface="Quark" panose="02000000000000000000" pitchFamily="50" charset="-34"/>
                <a:cs typeface="Quark" panose="02000000000000000000" pitchFamily="50" charset="-34"/>
              </a:rPr>
              <a:t>romaneasca</a:t>
            </a:r>
            <a:r>
              <a:rPr lang="en-US" sz="1400">
                <a:solidFill>
                  <a:prstClr val="black">
                    <a:lumMod val="85000"/>
                    <a:lumOff val="15000"/>
                  </a:prstClr>
                </a:solidFill>
                <a:latin typeface="Quark" panose="02000000000000000000" pitchFamily="50" charset="-34"/>
                <a:cs typeface="Quark" panose="02000000000000000000" pitchFamily="50" charset="-34"/>
              </a:rPr>
              <a:t> de </a:t>
            </a:r>
            <a:r>
              <a:rPr lang="en-US" sz="1400" err="1">
                <a:solidFill>
                  <a:prstClr val="black">
                    <a:lumMod val="85000"/>
                    <a:lumOff val="15000"/>
                  </a:prstClr>
                </a:solidFill>
                <a:latin typeface="Quark" panose="02000000000000000000" pitchFamily="50" charset="-34"/>
                <a:cs typeface="Quark" panose="02000000000000000000" pitchFamily="50" charset="-34"/>
              </a:rPr>
              <a:t>investitii</a:t>
            </a:r>
            <a:r>
              <a:rPr lang="en-US" sz="1400">
                <a:solidFill>
                  <a:prstClr val="black">
                    <a:lumMod val="85000"/>
                    <a:lumOff val="15000"/>
                  </a:prstClr>
                </a:solidFill>
                <a:latin typeface="Quark" panose="02000000000000000000" pitchFamily="50" charset="-34"/>
                <a:cs typeface="Quark" panose="02000000000000000000" pitchFamily="50" charset="-34"/>
              </a:rPr>
              <a:t> 2020</a:t>
            </a:r>
            <a:endParaRPr lang="en-US" sz="1400" b="1">
              <a:solidFill>
                <a:prstClr val="black">
                  <a:lumMod val="85000"/>
                  <a:lumOff val="15000"/>
                </a:prstClr>
              </a:solidFill>
              <a:latin typeface="Quark" panose="02000000000000000000" pitchFamily="50" charset="-34"/>
              <a:cs typeface="Quark" panose="02000000000000000000" pitchFamily="50" charset="-34"/>
            </a:endParaRPr>
          </a:p>
        </p:txBody>
      </p:sp>
      <p:pic>
        <p:nvPicPr>
          <p:cNvPr id="43" name="Picture 42">
            <a:extLst>
              <a:ext uri="{FF2B5EF4-FFF2-40B4-BE49-F238E27FC236}">
                <a16:creationId xmlns:a16="http://schemas.microsoft.com/office/drawing/2014/main" id="{5DCB2C5C-3728-4547-951B-3A2A7CB96D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0542" y="33572"/>
            <a:ext cx="1118373" cy="574015"/>
          </a:xfrm>
          <a:prstGeom prst="rect">
            <a:avLst/>
          </a:prstGeom>
        </p:spPr>
      </p:pic>
      <p:cxnSp>
        <p:nvCxnSpPr>
          <p:cNvPr id="17" name="Straight Connector 16">
            <a:extLst>
              <a:ext uri="{FF2B5EF4-FFF2-40B4-BE49-F238E27FC236}">
                <a16:creationId xmlns:a16="http://schemas.microsoft.com/office/drawing/2014/main" id="{E60C968D-D401-42F5-B574-7C990C4F7B97}"/>
              </a:ext>
            </a:extLst>
          </p:cNvPr>
          <p:cNvCxnSpPr/>
          <p:nvPr/>
        </p:nvCxnSpPr>
        <p:spPr>
          <a:xfrm>
            <a:off x="-1" y="831753"/>
            <a:ext cx="6858000" cy="0"/>
          </a:xfrm>
          <a:prstGeom prst="line">
            <a:avLst/>
          </a:prstGeom>
          <a:ln w="28575">
            <a:solidFill>
              <a:srgbClr val="0B174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B3C245A-CE84-4F5F-A1BD-0CBCE597BE4E}"/>
              </a:ext>
            </a:extLst>
          </p:cNvPr>
          <p:cNvCxnSpPr>
            <a:cxnSpLocks/>
          </p:cNvCxnSpPr>
          <p:nvPr/>
        </p:nvCxnSpPr>
        <p:spPr>
          <a:xfrm>
            <a:off x="1670316" y="8353899"/>
            <a:ext cx="0" cy="6715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8">
            <a:extLst>
              <a:ext uri="{FF2B5EF4-FFF2-40B4-BE49-F238E27FC236}">
                <a16:creationId xmlns:a16="http://schemas.microsoft.com/office/drawing/2014/main" id="{37F85B54-C80A-486A-936E-A19A0AAD85D2}"/>
              </a:ext>
            </a:extLst>
          </p:cNvPr>
          <p:cNvSpPr txBox="1">
            <a:spLocks noChangeArrowheads="1"/>
          </p:cNvSpPr>
          <p:nvPr/>
        </p:nvSpPr>
        <p:spPr bwMode="auto">
          <a:xfrm>
            <a:off x="57496" y="912833"/>
            <a:ext cx="326941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defTabSz="914400"/>
            <a:r>
              <a:rPr lang="en-US" altLang="ro-RO" sz="1100">
                <a:solidFill>
                  <a:srgbClr val="C00000"/>
                </a:solidFill>
                <a:latin typeface="Quark" panose="02000000000000000000" pitchFamily="50" charset="-34"/>
                <a:cs typeface="Quark" panose="02000000000000000000" pitchFamily="50" charset="-34"/>
              </a:rPr>
              <a:t>CRESTERE SURPRINZATOARE</a:t>
            </a:r>
          </a:p>
          <a:p>
            <a:pPr algn="just" defTabSz="914400"/>
            <a:r>
              <a:rPr lang="en-US" altLang="ro-RO" sz="1100" err="1">
                <a:solidFill>
                  <a:srgbClr val="4A4647"/>
                </a:solidFill>
                <a:latin typeface="Quark" panose="02000000000000000000" pitchFamily="50" charset="-34"/>
                <a:cs typeface="Quark" panose="02000000000000000000" pitchFamily="50" charset="-34"/>
              </a:rPr>
              <a:t>Piata</a:t>
            </a:r>
            <a:r>
              <a:rPr lang="en-US" altLang="ro-RO" sz="1100">
                <a:solidFill>
                  <a:srgbClr val="4A4647"/>
                </a:solidFill>
                <a:latin typeface="Quark" panose="02000000000000000000" pitchFamily="50" charset="-34"/>
                <a:cs typeface="Quark" panose="02000000000000000000" pitchFamily="50" charset="-34"/>
              </a:rPr>
              <a:t> </a:t>
            </a:r>
            <a:r>
              <a:rPr lang="en-US" altLang="ro-RO" sz="1100" err="1">
                <a:solidFill>
                  <a:srgbClr val="4A4647"/>
                </a:solidFill>
                <a:latin typeface="Quark" panose="02000000000000000000" pitchFamily="50" charset="-34"/>
                <a:cs typeface="Quark" panose="02000000000000000000" pitchFamily="50" charset="-34"/>
              </a:rPr>
              <a:t>romaneasca</a:t>
            </a:r>
            <a:r>
              <a:rPr lang="en-US" altLang="ro-RO" sz="1100">
                <a:solidFill>
                  <a:srgbClr val="4A4647"/>
                </a:solidFill>
                <a:latin typeface="Quark" panose="02000000000000000000" pitchFamily="50" charset="-34"/>
                <a:cs typeface="Quark" panose="02000000000000000000" pitchFamily="50" charset="-34"/>
              </a:rPr>
              <a:t> de </a:t>
            </a:r>
            <a:r>
              <a:rPr lang="en-US" altLang="ro-RO" sz="1100" err="1">
                <a:solidFill>
                  <a:srgbClr val="4A4647"/>
                </a:solidFill>
                <a:latin typeface="Quark" panose="02000000000000000000" pitchFamily="50" charset="-34"/>
                <a:cs typeface="Quark" panose="02000000000000000000" pitchFamily="50" charset="-34"/>
              </a:rPr>
              <a:t>investitii</a:t>
            </a:r>
            <a:r>
              <a:rPr lang="en-US" altLang="ro-RO" sz="1100">
                <a:solidFill>
                  <a:srgbClr val="4A4647"/>
                </a:solidFill>
                <a:latin typeface="Quark" panose="02000000000000000000" pitchFamily="50" charset="-34"/>
                <a:cs typeface="Quark" panose="02000000000000000000" pitchFamily="50" charset="-34"/>
              </a:rPr>
              <a:t> a </a:t>
            </a:r>
            <a:r>
              <a:rPr lang="en-US" altLang="ro-RO" sz="1100" err="1">
                <a:solidFill>
                  <a:srgbClr val="4A4647"/>
                </a:solidFill>
                <a:latin typeface="Quark" panose="02000000000000000000" pitchFamily="50" charset="-34"/>
                <a:cs typeface="Quark" panose="02000000000000000000" pitchFamily="50" charset="-34"/>
              </a:rPr>
              <a:t>avut</a:t>
            </a:r>
            <a:r>
              <a:rPr lang="en-US" altLang="ro-RO" sz="1100">
                <a:solidFill>
                  <a:srgbClr val="4A4647"/>
                </a:solidFill>
                <a:latin typeface="Quark" panose="02000000000000000000" pitchFamily="50" charset="-34"/>
                <a:cs typeface="Quark" panose="02000000000000000000" pitchFamily="50" charset="-34"/>
              </a:rPr>
              <a:t> o </a:t>
            </a:r>
            <a:r>
              <a:rPr lang="en-US" altLang="ro-RO" sz="1100" err="1">
                <a:solidFill>
                  <a:srgbClr val="4A4647"/>
                </a:solidFill>
                <a:latin typeface="Quark" panose="02000000000000000000" pitchFamily="50" charset="-34"/>
                <a:cs typeface="Quark" panose="02000000000000000000" pitchFamily="50" charset="-34"/>
              </a:rPr>
              <a:t>evolutie</a:t>
            </a:r>
            <a:r>
              <a:rPr lang="en-US" altLang="ro-RO" sz="1100">
                <a:solidFill>
                  <a:srgbClr val="4A4647"/>
                </a:solidFill>
                <a:latin typeface="Quark" panose="02000000000000000000" pitchFamily="50" charset="-34"/>
                <a:cs typeface="Quark" panose="02000000000000000000" pitchFamily="50" charset="-34"/>
              </a:rPr>
              <a:t> </a:t>
            </a:r>
            <a:r>
              <a:rPr lang="en-US" altLang="ro-RO" sz="1100" err="1">
                <a:solidFill>
                  <a:srgbClr val="4A4647"/>
                </a:solidFill>
                <a:latin typeface="Quark" panose="02000000000000000000" pitchFamily="50" charset="-34"/>
                <a:cs typeface="Quark" panose="02000000000000000000" pitchFamily="50" charset="-34"/>
              </a:rPr>
              <a:t>pozitiva</a:t>
            </a:r>
            <a:r>
              <a:rPr lang="en-US" altLang="ro-RO" sz="1100">
                <a:solidFill>
                  <a:srgbClr val="4A4647"/>
                </a:solidFill>
                <a:latin typeface="Quark" panose="02000000000000000000" pitchFamily="50" charset="-34"/>
                <a:cs typeface="Quark" panose="02000000000000000000" pitchFamily="50" charset="-34"/>
              </a:rPr>
              <a:t> in 2020, cu un </a:t>
            </a:r>
            <a:r>
              <a:rPr lang="en-US" altLang="ro-RO" sz="1100" err="1">
                <a:solidFill>
                  <a:srgbClr val="4A4647"/>
                </a:solidFill>
                <a:latin typeface="Quark" panose="02000000000000000000" pitchFamily="50" charset="-34"/>
                <a:cs typeface="Quark" panose="02000000000000000000" pitchFamily="50" charset="-34"/>
              </a:rPr>
              <a:t>volum</a:t>
            </a:r>
            <a:r>
              <a:rPr lang="en-US" altLang="ro-RO" sz="1100">
                <a:solidFill>
                  <a:srgbClr val="4A4647"/>
                </a:solidFill>
                <a:latin typeface="Quark" panose="02000000000000000000" pitchFamily="50" charset="-34"/>
                <a:cs typeface="Quark" panose="02000000000000000000" pitchFamily="50" charset="-34"/>
              </a:rPr>
              <a:t> total al </a:t>
            </a:r>
            <a:r>
              <a:rPr lang="en-US" altLang="ro-RO" sz="1100" err="1">
                <a:solidFill>
                  <a:srgbClr val="4A4647"/>
                </a:solidFill>
                <a:latin typeface="Quark" panose="02000000000000000000" pitchFamily="50" charset="-34"/>
                <a:cs typeface="Quark" panose="02000000000000000000" pitchFamily="50" charset="-34"/>
              </a:rPr>
              <a:t>investitiilor</a:t>
            </a:r>
            <a:r>
              <a:rPr lang="en-US" altLang="ro-RO" sz="1100">
                <a:solidFill>
                  <a:srgbClr val="4A4647"/>
                </a:solidFill>
                <a:latin typeface="Quark" panose="02000000000000000000" pitchFamily="50" charset="-34"/>
                <a:cs typeface="Quark" panose="02000000000000000000" pitchFamily="50" charset="-34"/>
              </a:rPr>
              <a:t> </a:t>
            </a:r>
            <a:r>
              <a:rPr lang="en-US" altLang="ro-RO" sz="1100" err="1">
                <a:solidFill>
                  <a:srgbClr val="4A4647"/>
                </a:solidFill>
                <a:latin typeface="Quark" panose="02000000000000000000" pitchFamily="50" charset="-34"/>
                <a:cs typeface="Quark" panose="02000000000000000000" pitchFamily="50" charset="-34"/>
              </a:rPr>
              <a:t>ce</a:t>
            </a:r>
            <a:r>
              <a:rPr lang="en-US" altLang="ro-RO" sz="1100">
                <a:solidFill>
                  <a:srgbClr val="4A4647"/>
                </a:solidFill>
                <a:latin typeface="Quark" panose="02000000000000000000" pitchFamily="50" charset="-34"/>
                <a:cs typeface="Quark" panose="02000000000000000000" pitchFamily="50" charset="-34"/>
              </a:rPr>
              <a:t> a deposit </a:t>
            </a:r>
            <a:r>
              <a:rPr lang="en-US" altLang="ro-RO" sz="1100" err="1">
                <a:solidFill>
                  <a:srgbClr val="4A4647"/>
                </a:solidFill>
                <a:latin typeface="Quark" panose="02000000000000000000" pitchFamily="50" charset="-34"/>
                <a:cs typeface="Quark" panose="02000000000000000000" pitchFamily="50" charset="-34"/>
              </a:rPr>
              <a:t>asteptarile</a:t>
            </a:r>
            <a:r>
              <a:rPr lang="en-US" altLang="ro-RO" sz="1100">
                <a:solidFill>
                  <a:srgbClr val="4A4647"/>
                </a:solidFill>
                <a:latin typeface="Quark" panose="02000000000000000000" pitchFamily="50" charset="-34"/>
                <a:cs typeface="Quark" panose="02000000000000000000" pitchFamily="50" charset="-34"/>
              </a:rPr>
              <a:t> </a:t>
            </a:r>
            <a:r>
              <a:rPr lang="en-US" altLang="ro-RO" sz="1100" err="1">
                <a:solidFill>
                  <a:srgbClr val="4A4647"/>
                </a:solidFill>
                <a:latin typeface="Quark" panose="02000000000000000000" pitchFamily="50" charset="-34"/>
                <a:cs typeface="Quark" panose="02000000000000000000" pitchFamily="50" charset="-34"/>
              </a:rPr>
              <a:t>initiale</a:t>
            </a:r>
            <a:r>
              <a:rPr lang="en-US" altLang="ro-RO" sz="1100">
                <a:solidFill>
                  <a:srgbClr val="4A4647"/>
                </a:solidFill>
                <a:latin typeface="Quark" panose="02000000000000000000" pitchFamily="50" charset="-34"/>
                <a:cs typeface="Quark" panose="02000000000000000000" pitchFamily="50" charset="-34"/>
              </a:rPr>
              <a:t>. </a:t>
            </a:r>
            <a:r>
              <a:rPr lang="en-US" altLang="ro-RO" sz="1100" err="1">
                <a:solidFill>
                  <a:srgbClr val="4A4647"/>
                </a:solidFill>
                <a:latin typeface="Quark" panose="02000000000000000000" pitchFamily="50" charset="-34"/>
                <a:cs typeface="Quark" panose="02000000000000000000" pitchFamily="50" charset="-34"/>
              </a:rPr>
              <a:t>Acest</a:t>
            </a:r>
            <a:r>
              <a:rPr lang="en-US" altLang="ro-RO" sz="1100">
                <a:solidFill>
                  <a:srgbClr val="4A4647"/>
                </a:solidFill>
                <a:latin typeface="Quark" panose="02000000000000000000" pitchFamily="50" charset="-34"/>
                <a:cs typeface="Quark" panose="02000000000000000000" pitchFamily="50" charset="-34"/>
              </a:rPr>
              <a:t> aspect se </a:t>
            </a:r>
            <a:r>
              <a:rPr lang="en-US" altLang="ro-RO" sz="1100" err="1">
                <a:solidFill>
                  <a:srgbClr val="4A4647"/>
                </a:solidFill>
                <a:latin typeface="Quark" panose="02000000000000000000" pitchFamily="50" charset="-34"/>
                <a:cs typeface="Quark" panose="02000000000000000000" pitchFamily="50" charset="-34"/>
              </a:rPr>
              <a:t>datoreaza</a:t>
            </a:r>
            <a:r>
              <a:rPr lang="en-US" altLang="ro-RO" sz="1100">
                <a:solidFill>
                  <a:srgbClr val="4A4647"/>
                </a:solidFill>
                <a:latin typeface="Quark" panose="02000000000000000000" pitchFamily="50" charset="-34"/>
                <a:cs typeface="Quark" panose="02000000000000000000" pitchFamily="50" charset="-34"/>
              </a:rPr>
              <a:t> </a:t>
            </a:r>
            <a:r>
              <a:rPr lang="en-US" altLang="ro-RO" sz="1100" err="1">
                <a:solidFill>
                  <a:srgbClr val="4A4647"/>
                </a:solidFill>
                <a:latin typeface="Quark" panose="02000000000000000000" pitchFamily="50" charset="-34"/>
                <a:cs typeface="Quark" panose="02000000000000000000" pitchFamily="50" charset="-34"/>
              </a:rPr>
              <a:t>insa</a:t>
            </a:r>
            <a:r>
              <a:rPr lang="en-US" altLang="ro-RO" sz="1100">
                <a:solidFill>
                  <a:srgbClr val="4A4647"/>
                </a:solidFill>
                <a:latin typeface="Quark" panose="02000000000000000000" pitchFamily="50" charset="-34"/>
                <a:cs typeface="Quark" panose="02000000000000000000" pitchFamily="50" charset="-34"/>
              </a:rPr>
              <a:t> in mare </a:t>
            </a:r>
            <a:r>
              <a:rPr lang="en-US" altLang="ro-RO" sz="1100" err="1">
                <a:solidFill>
                  <a:srgbClr val="4A4647"/>
                </a:solidFill>
                <a:latin typeface="Quark" panose="02000000000000000000" pitchFamily="50" charset="-34"/>
                <a:cs typeface="Quark" panose="02000000000000000000" pitchFamily="50" charset="-34"/>
              </a:rPr>
              <a:t>parte</a:t>
            </a:r>
            <a:r>
              <a:rPr lang="en-US" altLang="ro-RO" sz="1100">
                <a:solidFill>
                  <a:srgbClr val="4A4647"/>
                </a:solidFill>
                <a:latin typeface="Quark" panose="02000000000000000000" pitchFamily="50" charset="-34"/>
                <a:cs typeface="Quark" panose="02000000000000000000" pitchFamily="50" charset="-34"/>
              </a:rPr>
              <a:t> </a:t>
            </a:r>
            <a:r>
              <a:rPr lang="en-US" altLang="ro-RO" sz="1100" err="1">
                <a:solidFill>
                  <a:srgbClr val="4A4647"/>
                </a:solidFill>
                <a:latin typeface="Quark" panose="02000000000000000000" pitchFamily="50" charset="-34"/>
                <a:cs typeface="Quark" panose="02000000000000000000" pitchFamily="50" charset="-34"/>
              </a:rPr>
              <a:t>amanarii</a:t>
            </a:r>
            <a:r>
              <a:rPr lang="en-US" altLang="ro-RO" sz="1100">
                <a:solidFill>
                  <a:srgbClr val="4A4647"/>
                </a:solidFill>
                <a:latin typeface="Quark" panose="02000000000000000000" pitchFamily="50" charset="-34"/>
                <a:cs typeface="Quark" panose="02000000000000000000" pitchFamily="50" charset="-34"/>
              </a:rPr>
              <a:t> </a:t>
            </a:r>
            <a:r>
              <a:rPr lang="en-US" altLang="ro-RO" sz="1100" err="1">
                <a:solidFill>
                  <a:srgbClr val="4A4647"/>
                </a:solidFill>
                <a:latin typeface="Quark" panose="02000000000000000000" pitchFamily="50" charset="-34"/>
                <a:cs typeface="Quark" panose="02000000000000000000" pitchFamily="50" charset="-34"/>
              </a:rPr>
              <a:t>unor</a:t>
            </a:r>
            <a:r>
              <a:rPr lang="en-US" altLang="ro-RO" sz="1100">
                <a:solidFill>
                  <a:srgbClr val="4A4647"/>
                </a:solidFill>
                <a:latin typeface="Quark" panose="02000000000000000000" pitchFamily="50" charset="-34"/>
                <a:cs typeface="Quark" panose="02000000000000000000" pitchFamily="50" charset="-34"/>
              </a:rPr>
              <a:t> </a:t>
            </a:r>
            <a:r>
              <a:rPr lang="en-US" altLang="ro-RO" sz="1100" err="1">
                <a:solidFill>
                  <a:srgbClr val="4A4647"/>
                </a:solidFill>
                <a:latin typeface="Quark" panose="02000000000000000000" pitchFamily="50" charset="-34"/>
                <a:cs typeface="Quark" panose="02000000000000000000" pitchFamily="50" charset="-34"/>
              </a:rPr>
              <a:t>tranzactii</a:t>
            </a:r>
            <a:r>
              <a:rPr lang="en-US" altLang="ro-RO" sz="1100">
                <a:solidFill>
                  <a:srgbClr val="4A4647"/>
                </a:solidFill>
                <a:latin typeface="Quark" panose="02000000000000000000" pitchFamily="50" charset="-34"/>
                <a:cs typeface="Quark" panose="02000000000000000000" pitchFamily="50" charset="-34"/>
              </a:rPr>
              <a:t> </a:t>
            </a:r>
            <a:r>
              <a:rPr lang="en-US" altLang="ro-RO" sz="1100" err="1">
                <a:solidFill>
                  <a:srgbClr val="4A4647"/>
                </a:solidFill>
                <a:latin typeface="Quark" panose="02000000000000000000" pitchFamily="50" charset="-34"/>
                <a:cs typeface="Quark" panose="02000000000000000000" pitchFamily="50" charset="-34"/>
              </a:rPr>
              <a:t>majore</a:t>
            </a:r>
            <a:r>
              <a:rPr lang="en-US" altLang="ro-RO" sz="1100">
                <a:solidFill>
                  <a:srgbClr val="4A4647"/>
                </a:solidFill>
                <a:latin typeface="Quark" panose="02000000000000000000" pitchFamily="50" charset="-34"/>
                <a:cs typeface="Quark" panose="02000000000000000000" pitchFamily="50" charset="-34"/>
              </a:rPr>
              <a:t> </a:t>
            </a:r>
            <a:r>
              <a:rPr lang="en-US" altLang="ro-RO" sz="1100" err="1">
                <a:solidFill>
                  <a:srgbClr val="4A4647"/>
                </a:solidFill>
                <a:latin typeface="Quark" panose="02000000000000000000" pitchFamily="50" charset="-34"/>
                <a:cs typeface="Quark" panose="02000000000000000000" pitchFamily="50" charset="-34"/>
              </a:rPr>
              <a:t>incepute</a:t>
            </a:r>
            <a:r>
              <a:rPr lang="en-US" altLang="ro-RO" sz="1100">
                <a:solidFill>
                  <a:srgbClr val="4A4647"/>
                </a:solidFill>
                <a:latin typeface="Quark" panose="02000000000000000000" pitchFamily="50" charset="-34"/>
                <a:cs typeface="Quark" panose="02000000000000000000" pitchFamily="50" charset="-34"/>
              </a:rPr>
              <a:t> in 2019 </a:t>
            </a:r>
            <a:r>
              <a:rPr lang="en-US" altLang="ro-RO" sz="1100" err="1">
                <a:solidFill>
                  <a:srgbClr val="4A4647"/>
                </a:solidFill>
                <a:latin typeface="Quark" panose="02000000000000000000" pitchFamily="50" charset="-34"/>
                <a:cs typeface="Quark" panose="02000000000000000000" pitchFamily="50" charset="-34"/>
              </a:rPr>
              <a:t>si</a:t>
            </a:r>
            <a:r>
              <a:rPr lang="en-US" altLang="ro-RO" sz="1100">
                <a:solidFill>
                  <a:srgbClr val="4A4647"/>
                </a:solidFill>
                <a:latin typeface="Quark" panose="02000000000000000000" pitchFamily="50" charset="-34"/>
                <a:cs typeface="Quark" panose="02000000000000000000" pitchFamily="50" charset="-34"/>
              </a:rPr>
              <a:t> </a:t>
            </a:r>
            <a:r>
              <a:rPr lang="en-US" altLang="ro-RO" sz="1100" err="1">
                <a:solidFill>
                  <a:srgbClr val="4A4647"/>
                </a:solidFill>
                <a:latin typeface="Quark" panose="02000000000000000000" pitchFamily="50" charset="-34"/>
                <a:cs typeface="Quark" panose="02000000000000000000" pitchFamily="50" charset="-34"/>
              </a:rPr>
              <a:t>finalizate</a:t>
            </a:r>
            <a:r>
              <a:rPr lang="en-US" altLang="ro-RO" sz="1100">
                <a:solidFill>
                  <a:srgbClr val="4A4647"/>
                </a:solidFill>
                <a:latin typeface="Quark" panose="02000000000000000000" pitchFamily="50" charset="-34"/>
                <a:cs typeface="Quark" panose="02000000000000000000" pitchFamily="50" charset="-34"/>
              </a:rPr>
              <a:t> in 2020, </a:t>
            </a:r>
            <a:r>
              <a:rPr lang="en-US" altLang="ro-RO" sz="1100" err="1">
                <a:solidFill>
                  <a:srgbClr val="4A4647"/>
                </a:solidFill>
                <a:latin typeface="Quark" panose="02000000000000000000" pitchFamily="50" charset="-34"/>
                <a:cs typeface="Quark" panose="02000000000000000000" pitchFamily="50" charset="-34"/>
              </a:rPr>
              <a:t>cea</a:t>
            </a:r>
            <a:r>
              <a:rPr lang="en-US" altLang="ro-RO" sz="1100">
                <a:solidFill>
                  <a:srgbClr val="4A4647"/>
                </a:solidFill>
                <a:latin typeface="Quark" panose="02000000000000000000" pitchFamily="50" charset="-34"/>
                <a:cs typeface="Quark" panose="02000000000000000000" pitchFamily="50" charset="-34"/>
              </a:rPr>
              <a:t> </a:t>
            </a:r>
            <a:r>
              <a:rPr lang="en-US" altLang="ro-RO" sz="1100" err="1">
                <a:solidFill>
                  <a:srgbClr val="4A4647"/>
                </a:solidFill>
                <a:latin typeface="Quark" panose="02000000000000000000" pitchFamily="50" charset="-34"/>
                <a:cs typeface="Quark" panose="02000000000000000000" pitchFamily="50" charset="-34"/>
              </a:rPr>
              <a:t>mai</a:t>
            </a:r>
            <a:r>
              <a:rPr lang="en-US" altLang="ro-RO" sz="1100">
                <a:solidFill>
                  <a:srgbClr val="4A4647"/>
                </a:solidFill>
                <a:latin typeface="Quark" panose="02000000000000000000" pitchFamily="50" charset="-34"/>
                <a:cs typeface="Quark" panose="02000000000000000000" pitchFamily="50" charset="-34"/>
              </a:rPr>
              <a:t> </a:t>
            </a:r>
            <a:r>
              <a:rPr lang="en-US" altLang="ro-RO" sz="1100" err="1">
                <a:solidFill>
                  <a:srgbClr val="4A4647"/>
                </a:solidFill>
                <a:latin typeface="Quark" panose="02000000000000000000" pitchFamily="50" charset="-34"/>
                <a:cs typeface="Quark" panose="02000000000000000000" pitchFamily="50" charset="-34"/>
              </a:rPr>
              <a:t>relevanta</a:t>
            </a:r>
            <a:r>
              <a:rPr lang="en-US" altLang="ro-RO" sz="1100">
                <a:solidFill>
                  <a:srgbClr val="4A4647"/>
                </a:solidFill>
                <a:latin typeface="Quark" panose="02000000000000000000" pitchFamily="50" charset="-34"/>
                <a:cs typeface="Quark" panose="02000000000000000000" pitchFamily="50" charset="-34"/>
              </a:rPr>
              <a:t> </a:t>
            </a:r>
            <a:r>
              <a:rPr lang="en-US" altLang="ro-RO" sz="1100" err="1">
                <a:solidFill>
                  <a:srgbClr val="4A4647"/>
                </a:solidFill>
                <a:latin typeface="Quark" panose="02000000000000000000" pitchFamily="50" charset="-34"/>
                <a:cs typeface="Quark" panose="02000000000000000000" pitchFamily="50" charset="-34"/>
              </a:rPr>
              <a:t>fiind</a:t>
            </a:r>
            <a:r>
              <a:rPr lang="en-US" altLang="ro-RO" sz="1100">
                <a:solidFill>
                  <a:srgbClr val="4A4647"/>
                </a:solidFill>
                <a:latin typeface="Quark" panose="02000000000000000000" pitchFamily="50" charset="-34"/>
                <a:cs typeface="Quark" panose="02000000000000000000" pitchFamily="50" charset="-34"/>
              </a:rPr>
              <a:t> </a:t>
            </a:r>
            <a:r>
              <a:rPr lang="en-US" altLang="ro-RO" sz="1100" err="1">
                <a:solidFill>
                  <a:srgbClr val="4A4647"/>
                </a:solidFill>
                <a:latin typeface="Quark" panose="02000000000000000000" pitchFamily="50" charset="-34"/>
                <a:cs typeface="Quark" panose="02000000000000000000" pitchFamily="50" charset="-34"/>
              </a:rPr>
              <a:t>achizitionarea</a:t>
            </a:r>
            <a:r>
              <a:rPr lang="en-US" altLang="ro-RO" sz="1100">
                <a:solidFill>
                  <a:srgbClr val="4A4647"/>
                </a:solidFill>
                <a:latin typeface="Quark" panose="02000000000000000000" pitchFamily="50" charset="-34"/>
                <a:cs typeface="Quark" panose="02000000000000000000" pitchFamily="50" charset="-34"/>
              </a:rPr>
              <a:t> </a:t>
            </a:r>
            <a:r>
              <a:rPr lang="en-US" altLang="ro-RO" sz="1100" err="1">
                <a:solidFill>
                  <a:srgbClr val="4A4647"/>
                </a:solidFill>
                <a:latin typeface="Quark" panose="02000000000000000000" pitchFamily="50" charset="-34"/>
                <a:cs typeface="Quark" panose="02000000000000000000" pitchFamily="50" charset="-34"/>
              </a:rPr>
              <a:t>portofoliului</a:t>
            </a:r>
            <a:r>
              <a:rPr lang="en-US" altLang="ro-RO" sz="1100">
                <a:solidFill>
                  <a:srgbClr val="4A4647"/>
                </a:solidFill>
                <a:latin typeface="Quark" panose="02000000000000000000" pitchFamily="50" charset="-34"/>
                <a:cs typeface="Quark" panose="02000000000000000000" pitchFamily="50" charset="-34"/>
              </a:rPr>
              <a:t> de </a:t>
            </a:r>
            <a:r>
              <a:rPr lang="en-US" altLang="ro-RO" sz="1100" err="1">
                <a:solidFill>
                  <a:srgbClr val="4A4647"/>
                </a:solidFill>
                <a:latin typeface="Quark" panose="02000000000000000000" pitchFamily="50" charset="-34"/>
                <a:cs typeface="Quark" panose="02000000000000000000" pitchFamily="50" charset="-34"/>
              </a:rPr>
              <a:t>birouri</a:t>
            </a:r>
            <a:r>
              <a:rPr lang="en-US" altLang="ro-RO" sz="1100">
                <a:solidFill>
                  <a:srgbClr val="4A4647"/>
                </a:solidFill>
                <a:latin typeface="Quark" panose="02000000000000000000" pitchFamily="50" charset="-34"/>
                <a:cs typeface="Quark" panose="02000000000000000000" pitchFamily="50" charset="-34"/>
              </a:rPr>
              <a:t> al NEPI de </a:t>
            </a:r>
            <a:r>
              <a:rPr lang="en-US" altLang="ro-RO" sz="1100" err="1">
                <a:solidFill>
                  <a:srgbClr val="4A4647"/>
                </a:solidFill>
                <a:latin typeface="Quark" panose="02000000000000000000" pitchFamily="50" charset="-34"/>
                <a:cs typeface="Quark" panose="02000000000000000000" pitchFamily="50" charset="-34"/>
              </a:rPr>
              <a:t>catre</a:t>
            </a:r>
            <a:r>
              <a:rPr lang="en-US" altLang="ro-RO" sz="1100">
                <a:solidFill>
                  <a:srgbClr val="4A4647"/>
                </a:solidFill>
                <a:latin typeface="Quark" panose="02000000000000000000" pitchFamily="50" charset="-34"/>
                <a:cs typeface="Quark" panose="02000000000000000000" pitchFamily="50" charset="-34"/>
              </a:rPr>
              <a:t> AFI Europe, o </a:t>
            </a:r>
            <a:r>
              <a:rPr lang="en-US" altLang="ro-RO" sz="1100" err="1">
                <a:solidFill>
                  <a:srgbClr val="4A4647"/>
                </a:solidFill>
                <a:latin typeface="Quark" panose="02000000000000000000" pitchFamily="50" charset="-34"/>
                <a:cs typeface="Quark" panose="02000000000000000000" pitchFamily="50" charset="-34"/>
              </a:rPr>
              <a:t>tranzactie</a:t>
            </a:r>
            <a:r>
              <a:rPr lang="en-US" altLang="ro-RO" sz="1100">
                <a:solidFill>
                  <a:srgbClr val="4A4647"/>
                </a:solidFill>
                <a:latin typeface="Quark" panose="02000000000000000000" pitchFamily="50" charset="-34"/>
                <a:cs typeface="Quark" panose="02000000000000000000" pitchFamily="50" charset="-34"/>
              </a:rPr>
              <a:t> estimata la 307M €. </a:t>
            </a:r>
            <a:r>
              <a:rPr lang="en-US" altLang="ro-RO" sz="1100" err="1">
                <a:solidFill>
                  <a:srgbClr val="4A4647"/>
                </a:solidFill>
                <a:latin typeface="Quark" panose="02000000000000000000" pitchFamily="50" charset="-34"/>
                <a:cs typeface="Quark" panose="02000000000000000000" pitchFamily="50" charset="-34"/>
              </a:rPr>
              <a:t>Portofoliul</a:t>
            </a:r>
            <a:r>
              <a:rPr lang="en-US" altLang="ro-RO" sz="1100">
                <a:solidFill>
                  <a:srgbClr val="4A4647"/>
                </a:solidFill>
                <a:latin typeface="Quark" panose="02000000000000000000" pitchFamily="50" charset="-34"/>
                <a:cs typeface="Quark" panose="02000000000000000000" pitchFamily="50" charset="-34"/>
              </a:rPr>
              <a:t> </a:t>
            </a:r>
            <a:r>
              <a:rPr lang="en-US" altLang="ro-RO" sz="1100" err="1">
                <a:solidFill>
                  <a:srgbClr val="4A4647"/>
                </a:solidFill>
                <a:latin typeface="Quark" panose="02000000000000000000" pitchFamily="50" charset="-34"/>
                <a:cs typeface="Quark" panose="02000000000000000000" pitchFamily="50" charset="-34"/>
              </a:rPr>
              <a:t>consta</a:t>
            </a:r>
            <a:r>
              <a:rPr lang="en-US" altLang="ro-RO" sz="1100">
                <a:solidFill>
                  <a:srgbClr val="4A4647"/>
                </a:solidFill>
                <a:latin typeface="Quark" panose="02000000000000000000" pitchFamily="50" charset="-34"/>
                <a:cs typeface="Quark" panose="02000000000000000000" pitchFamily="50" charset="-34"/>
              </a:rPr>
              <a:t> in </a:t>
            </a:r>
            <a:r>
              <a:rPr lang="en-US" altLang="ro-RO" sz="1100" err="1">
                <a:solidFill>
                  <a:srgbClr val="4A4647"/>
                </a:solidFill>
                <a:latin typeface="Quark" panose="02000000000000000000" pitchFamily="50" charset="-34"/>
                <a:cs typeface="Quark" panose="02000000000000000000" pitchFamily="50" charset="-34"/>
              </a:rPr>
              <a:t>patru</a:t>
            </a:r>
            <a:r>
              <a:rPr lang="en-US" altLang="ro-RO" sz="1100">
                <a:solidFill>
                  <a:srgbClr val="4A4647"/>
                </a:solidFill>
                <a:latin typeface="Quark" panose="02000000000000000000" pitchFamily="50" charset="-34"/>
                <a:cs typeface="Quark" panose="02000000000000000000" pitchFamily="50" charset="-34"/>
              </a:rPr>
              <a:t> </a:t>
            </a:r>
            <a:r>
              <a:rPr lang="en-US" altLang="ro-RO" sz="1100" err="1">
                <a:solidFill>
                  <a:srgbClr val="4A4647"/>
                </a:solidFill>
                <a:latin typeface="Quark" panose="02000000000000000000" pitchFamily="50" charset="-34"/>
                <a:cs typeface="Quark" panose="02000000000000000000" pitchFamily="50" charset="-34"/>
              </a:rPr>
              <a:t>cladiri</a:t>
            </a:r>
            <a:r>
              <a:rPr lang="en-US" altLang="ro-RO" sz="1100">
                <a:solidFill>
                  <a:srgbClr val="4A4647"/>
                </a:solidFill>
                <a:latin typeface="Quark" panose="02000000000000000000" pitchFamily="50" charset="-34"/>
                <a:cs typeface="Quark" panose="02000000000000000000" pitchFamily="50" charset="-34"/>
              </a:rPr>
              <a:t> de </a:t>
            </a:r>
            <a:r>
              <a:rPr lang="en-US" altLang="ro-RO" sz="1100" err="1">
                <a:solidFill>
                  <a:srgbClr val="4A4647"/>
                </a:solidFill>
                <a:latin typeface="Quark" panose="02000000000000000000" pitchFamily="50" charset="-34"/>
                <a:cs typeface="Quark" panose="02000000000000000000" pitchFamily="50" charset="-34"/>
              </a:rPr>
              <a:t>birouri</a:t>
            </a:r>
            <a:r>
              <a:rPr lang="en-US" altLang="ro-RO" sz="1100">
                <a:solidFill>
                  <a:srgbClr val="4A4647"/>
                </a:solidFill>
                <a:latin typeface="Quark" panose="02000000000000000000" pitchFamily="50" charset="-34"/>
                <a:cs typeface="Quark" panose="02000000000000000000" pitchFamily="50" charset="-34"/>
              </a:rPr>
              <a:t> de </a:t>
            </a:r>
            <a:r>
              <a:rPr lang="en-US" altLang="ro-RO" sz="1100" err="1">
                <a:solidFill>
                  <a:srgbClr val="4A4647"/>
                </a:solidFill>
                <a:latin typeface="Quark" panose="02000000000000000000" pitchFamily="50" charset="-34"/>
                <a:cs typeface="Quark" panose="02000000000000000000" pitchFamily="50" charset="-34"/>
              </a:rPr>
              <a:t>clasa</a:t>
            </a:r>
            <a:r>
              <a:rPr lang="en-US" altLang="ro-RO" sz="1100">
                <a:solidFill>
                  <a:srgbClr val="4A4647"/>
                </a:solidFill>
                <a:latin typeface="Quark" panose="02000000000000000000" pitchFamily="50" charset="-34"/>
                <a:cs typeface="Quark" panose="02000000000000000000" pitchFamily="50" charset="-34"/>
              </a:rPr>
              <a:t> A, </a:t>
            </a:r>
            <a:r>
              <a:rPr lang="en-US" altLang="ro-RO" sz="1100" err="1">
                <a:solidFill>
                  <a:srgbClr val="4A4647"/>
                </a:solidFill>
                <a:latin typeface="Quark" panose="02000000000000000000" pitchFamily="50" charset="-34"/>
                <a:cs typeface="Quark" panose="02000000000000000000" pitchFamily="50" charset="-34"/>
              </a:rPr>
              <a:t>aflate</a:t>
            </a:r>
            <a:r>
              <a:rPr lang="en-US" altLang="ro-RO" sz="1100">
                <a:solidFill>
                  <a:srgbClr val="4A4647"/>
                </a:solidFill>
                <a:latin typeface="Quark" panose="02000000000000000000" pitchFamily="50" charset="-34"/>
                <a:cs typeface="Quark" panose="02000000000000000000" pitchFamily="50" charset="-34"/>
              </a:rPr>
              <a:t> in </a:t>
            </a:r>
            <a:r>
              <a:rPr lang="en-US" altLang="ro-RO" sz="1100" err="1">
                <a:solidFill>
                  <a:srgbClr val="4A4647"/>
                </a:solidFill>
                <a:latin typeface="Quark" panose="02000000000000000000" pitchFamily="50" charset="-34"/>
                <a:cs typeface="Quark" panose="02000000000000000000" pitchFamily="50" charset="-34"/>
              </a:rPr>
              <a:t>Bucuresti</a:t>
            </a:r>
            <a:r>
              <a:rPr lang="en-US" altLang="ro-RO" sz="1100">
                <a:solidFill>
                  <a:srgbClr val="4A4647"/>
                </a:solidFill>
                <a:latin typeface="Quark" panose="02000000000000000000" pitchFamily="50" charset="-34"/>
                <a:cs typeface="Quark" panose="02000000000000000000" pitchFamily="50" charset="-34"/>
              </a:rPr>
              <a:t> </a:t>
            </a:r>
            <a:r>
              <a:rPr lang="en-US" altLang="ro-RO" sz="1100" err="1">
                <a:solidFill>
                  <a:srgbClr val="4A4647"/>
                </a:solidFill>
                <a:latin typeface="Quark" panose="02000000000000000000" pitchFamily="50" charset="-34"/>
                <a:cs typeface="Quark" panose="02000000000000000000" pitchFamily="50" charset="-34"/>
              </a:rPr>
              <a:t>si</a:t>
            </a:r>
            <a:r>
              <a:rPr lang="en-US" altLang="ro-RO" sz="1100">
                <a:solidFill>
                  <a:srgbClr val="4A4647"/>
                </a:solidFill>
                <a:latin typeface="Quark" panose="02000000000000000000" pitchFamily="50" charset="-34"/>
                <a:cs typeface="Quark" panose="02000000000000000000" pitchFamily="50" charset="-34"/>
              </a:rPr>
              <a:t> Timisoara. </a:t>
            </a:r>
          </a:p>
          <a:p>
            <a:pPr algn="just" defTabSz="914400"/>
            <a:r>
              <a:rPr lang="en-US" altLang="ro-RO" sz="1100" err="1">
                <a:solidFill>
                  <a:srgbClr val="4A4647"/>
                </a:solidFill>
                <a:latin typeface="Quark" panose="02000000000000000000" pitchFamily="50" charset="-34"/>
                <a:cs typeface="Quark" panose="02000000000000000000" pitchFamily="50" charset="-34"/>
              </a:rPr>
              <a:t>Volumul</a:t>
            </a:r>
            <a:r>
              <a:rPr lang="en-US" altLang="ro-RO" sz="1100">
                <a:solidFill>
                  <a:srgbClr val="4A4647"/>
                </a:solidFill>
                <a:latin typeface="Quark" panose="02000000000000000000" pitchFamily="50" charset="-34"/>
                <a:cs typeface="Quark" panose="02000000000000000000" pitchFamily="50" charset="-34"/>
              </a:rPr>
              <a:t> total al </a:t>
            </a:r>
            <a:r>
              <a:rPr lang="en-US" altLang="ro-RO" sz="1100" err="1">
                <a:solidFill>
                  <a:srgbClr val="4A4647"/>
                </a:solidFill>
                <a:latin typeface="Quark" panose="02000000000000000000" pitchFamily="50" charset="-34"/>
                <a:cs typeface="Quark" panose="02000000000000000000" pitchFamily="50" charset="-34"/>
              </a:rPr>
              <a:t>investitiilor</a:t>
            </a:r>
            <a:r>
              <a:rPr lang="en-US" altLang="ro-RO" sz="1100">
                <a:solidFill>
                  <a:srgbClr val="4A4647"/>
                </a:solidFill>
                <a:latin typeface="Quark" panose="02000000000000000000" pitchFamily="50" charset="-34"/>
                <a:cs typeface="Quark" panose="02000000000000000000" pitchFamily="50" charset="-34"/>
              </a:rPr>
              <a:t> a </a:t>
            </a:r>
            <a:r>
              <a:rPr lang="en-US" altLang="ro-RO" sz="1100" err="1">
                <a:solidFill>
                  <a:srgbClr val="4A4647"/>
                </a:solidFill>
                <a:latin typeface="Quark" panose="02000000000000000000" pitchFamily="50" charset="-34"/>
                <a:cs typeface="Quark" panose="02000000000000000000" pitchFamily="50" charset="-34"/>
              </a:rPr>
              <a:t>depasit</a:t>
            </a:r>
            <a:r>
              <a:rPr lang="en-US" altLang="ro-RO" sz="1100">
                <a:solidFill>
                  <a:srgbClr val="4A4647"/>
                </a:solidFill>
                <a:latin typeface="Quark" panose="02000000000000000000" pitchFamily="50" charset="-34"/>
                <a:cs typeface="Quark" panose="02000000000000000000" pitchFamily="50" charset="-34"/>
              </a:rPr>
              <a:t> 805 M € in 2020, o </a:t>
            </a:r>
            <a:r>
              <a:rPr lang="en-US" altLang="ro-RO" sz="1100" err="1">
                <a:solidFill>
                  <a:srgbClr val="4A4647"/>
                </a:solidFill>
                <a:latin typeface="Quark" panose="02000000000000000000" pitchFamily="50" charset="-34"/>
                <a:cs typeface="Quark" panose="02000000000000000000" pitchFamily="50" charset="-34"/>
              </a:rPr>
              <a:t>crestere</a:t>
            </a:r>
            <a:r>
              <a:rPr lang="en-US" altLang="ro-RO" sz="1100">
                <a:solidFill>
                  <a:srgbClr val="4A4647"/>
                </a:solidFill>
                <a:latin typeface="Quark" panose="02000000000000000000" pitchFamily="50" charset="-34"/>
                <a:cs typeface="Quark" panose="02000000000000000000" pitchFamily="50" charset="-34"/>
              </a:rPr>
              <a:t> de 32% </a:t>
            </a:r>
            <a:r>
              <a:rPr lang="en-US" altLang="ro-RO" sz="1100" err="1">
                <a:solidFill>
                  <a:srgbClr val="4A4647"/>
                </a:solidFill>
                <a:latin typeface="Quark" panose="02000000000000000000" pitchFamily="50" charset="-34"/>
                <a:cs typeface="Quark" panose="02000000000000000000" pitchFamily="50" charset="-34"/>
              </a:rPr>
              <a:t>comparativ</a:t>
            </a:r>
            <a:r>
              <a:rPr lang="en-US" altLang="ro-RO" sz="1100">
                <a:solidFill>
                  <a:srgbClr val="4A4647"/>
                </a:solidFill>
                <a:latin typeface="Quark" panose="02000000000000000000" pitchFamily="50" charset="-34"/>
                <a:cs typeface="Quark" panose="02000000000000000000" pitchFamily="50" charset="-34"/>
              </a:rPr>
              <a:t> cu </a:t>
            </a:r>
            <a:r>
              <a:rPr lang="en-US" altLang="ro-RO" sz="1100" err="1">
                <a:solidFill>
                  <a:srgbClr val="4A4647"/>
                </a:solidFill>
                <a:latin typeface="Quark" panose="02000000000000000000" pitchFamily="50" charset="-34"/>
                <a:cs typeface="Quark" panose="02000000000000000000" pitchFamily="50" charset="-34"/>
              </a:rPr>
              <a:t>anul</a:t>
            </a:r>
            <a:r>
              <a:rPr lang="en-US" altLang="ro-RO" sz="1100">
                <a:solidFill>
                  <a:srgbClr val="4A4647"/>
                </a:solidFill>
                <a:latin typeface="Quark" panose="02000000000000000000" pitchFamily="50" charset="-34"/>
                <a:cs typeface="Quark" panose="02000000000000000000" pitchFamily="50" charset="-34"/>
              </a:rPr>
              <a:t> precedent. </a:t>
            </a:r>
          </a:p>
        </p:txBody>
      </p:sp>
      <p:graphicFrame>
        <p:nvGraphicFramePr>
          <p:cNvPr id="50" name="Chart 49">
            <a:extLst>
              <a:ext uri="{FF2B5EF4-FFF2-40B4-BE49-F238E27FC236}">
                <a16:creationId xmlns:a16="http://schemas.microsoft.com/office/drawing/2014/main" id="{07134959-5ABC-4A68-92BE-3D2C8689AA70}"/>
              </a:ext>
            </a:extLst>
          </p:cNvPr>
          <p:cNvGraphicFramePr>
            <a:graphicFrameLocks/>
          </p:cNvGraphicFramePr>
          <p:nvPr>
            <p:extLst>
              <p:ext uri="{D42A27DB-BD31-4B8C-83A1-F6EECF244321}">
                <p14:modId xmlns:p14="http://schemas.microsoft.com/office/powerpoint/2010/main" val="2468246765"/>
              </p:ext>
            </p:extLst>
          </p:nvPr>
        </p:nvGraphicFramePr>
        <p:xfrm>
          <a:off x="-618645" y="4793552"/>
          <a:ext cx="4334931" cy="2573866"/>
        </p:xfrm>
        <a:graphic>
          <a:graphicData uri="http://schemas.openxmlformats.org/drawingml/2006/chart">
            <c:chart xmlns:c="http://schemas.openxmlformats.org/drawingml/2006/chart" xmlns:r="http://schemas.openxmlformats.org/officeDocument/2006/relationships" r:id="rId3"/>
          </a:graphicData>
        </a:graphic>
      </p:graphicFrame>
      <p:pic>
        <p:nvPicPr>
          <p:cNvPr id="63" name="Picture 62">
            <a:extLst>
              <a:ext uri="{FF2B5EF4-FFF2-40B4-BE49-F238E27FC236}">
                <a16:creationId xmlns:a16="http://schemas.microsoft.com/office/drawing/2014/main" id="{EE27E6DD-A297-474E-B95C-80A8679AA7D7}"/>
              </a:ext>
            </a:extLst>
          </p:cNvPr>
          <p:cNvPicPr>
            <a:picLocks noChangeAspect="1"/>
          </p:cNvPicPr>
          <p:nvPr/>
        </p:nvPicPr>
        <p:blipFill>
          <a:blip r:embed="rId4" cstate="print">
            <a:clrChange>
              <a:clrFrom>
                <a:srgbClr val="000000">
                  <a:alpha val="0"/>
                </a:srgbClr>
              </a:clrFrom>
              <a:clrTo>
                <a:srgbClr val="000000">
                  <a:alpha val="0"/>
                </a:srgbClr>
              </a:clrTo>
            </a:clrChange>
            <a:duotone>
              <a:srgbClr val="A5A5A5">
                <a:shade val="45000"/>
                <a:satMod val="135000"/>
              </a:srgbClr>
              <a:prstClr val="white"/>
            </a:duotone>
          </a:blip>
          <a:stretch>
            <a:fillRect/>
          </a:stretch>
        </p:blipFill>
        <p:spPr>
          <a:xfrm>
            <a:off x="5607287" y="4209035"/>
            <a:ext cx="362850" cy="338520"/>
          </a:xfrm>
          <a:prstGeom prst="rect">
            <a:avLst/>
          </a:prstGeom>
          <a:solidFill>
            <a:srgbClr val="002154">
              <a:alpha val="0"/>
            </a:srgbClr>
          </a:solidFill>
        </p:spPr>
      </p:pic>
      <p:pic>
        <p:nvPicPr>
          <p:cNvPr id="64" name="Picture 63">
            <a:extLst>
              <a:ext uri="{FF2B5EF4-FFF2-40B4-BE49-F238E27FC236}">
                <a16:creationId xmlns:a16="http://schemas.microsoft.com/office/drawing/2014/main" id="{5F13BFF2-CD4D-43F3-8075-34DE2BAB0F0C}"/>
              </a:ext>
            </a:extLst>
          </p:cNvPr>
          <p:cNvPicPr>
            <a:picLocks noChangeAspect="1"/>
          </p:cNvPicPr>
          <p:nvPr/>
        </p:nvPicPr>
        <p:blipFill>
          <a:blip r:embed="rId5">
            <a:duotone>
              <a:srgbClr val="A5A5A5">
                <a:shade val="45000"/>
                <a:satMod val="135000"/>
              </a:srgbClr>
              <a:prstClr val="white"/>
            </a:duotone>
          </a:blip>
          <a:stretch>
            <a:fillRect/>
          </a:stretch>
        </p:blipFill>
        <p:spPr>
          <a:xfrm>
            <a:off x="3716286" y="4211994"/>
            <a:ext cx="299077" cy="299077"/>
          </a:xfrm>
          <a:prstGeom prst="rect">
            <a:avLst/>
          </a:prstGeom>
        </p:spPr>
      </p:pic>
      <p:pic>
        <p:nvPicPr>
          <p:cNvPr id="65" name="Picture 64">
            <a:extLst>
              <a:ext uri="{FF2B5EF4-FFF2-40B4-BE49-F238E27FC236}">
                <a16:creationId xmlns:a16="http://schemas.microsoft.com/office/drawing/2014/main" id="{B9FA5AE7-3C73-4ACA-BD1B-F606FB173039}"/>
              </a:ext>
            </a:extLst>
          </p:cNvPr>
          <p:cNvPicPr>
            <a:picLocks noChangeAspect="1"/>
          </p:cNvPicPr>
          <p:nvPr/>
        </p:nvPicPr>
        <p:blipFill>
          <a:blip r:embed="rId6">
            <a:duotone>
              <a:srgbClr val="A5A5A5">
                <a:shade val="45000"/>
                <a:satMod val="135000"/>
              </a:srgbClr>
              <a:prstClr val="white"/>
            </a:duotone>
          </a:blip>
          <a:stretch>
            <a:fillRect/>
          </a:stretch>
        </p:blipFill>
        <p:spPr>
          <a:xfrm>
            <a:off x="4581882" y="4211994"/>
            <a:ext cx="299077" cy="299077"/>
          </a:xfrm>
          <a:prstGeom prst="rect">
            <a:avLst/>
          </a:prstGeom>
        </p:spPr>
      </p:pic>
      <p:sp>
        <p:nvSpPr>
          <p:cNvPr id="66" name="Rectangle 40">
            <a:extLst>
              <a:ext uri="{FF2B5EF4-FFF2-40B4-BE49-F238E27FC236}">
                <a16:creationId xmlns:a16="http://schemas.microsoft.com/office/drawing/2014/main" id="{05F3E82A-C598-4C6C-9E4D-67B61262D3C6}"/>
              </a:ext>
            </a:extLst>
          </p:cNvPr>
          <p:cNvSpPr>
            <a:spLocks noChangeArrowheads="1"/>
          </p:cNvSpPr>
          <p:nvPr/>
        </p:nvSpPr>
        <p:spPr bwMode="auto">
          <a:xfrm>
            <a:off x="3597401" y="4569064"/>
            <a:ext cx="5469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ro-RO" sz="1000" b="0" i="0" u="none" strike="noStrike" kern="0" cap="none" spc="0" normalizeH="0" baseline="0" noProof="0">
                <a:ln>
                  <a:noFill/>
                </a:ln>
                <a:solidFill>
                  <a:srgbClr val="262626"/>
                </a:solidFill>
                <a:effectLst/>
                <a:uLnTx/>
                <a:uFillTx/>
                <a:latin typeface="Quark" panose="02000000000000000000" pitchFamily="50" charset="-34"/>
                <a:ea typeface="MS PGothic" panose="020B0600070205080204" pitchFamily="34" charset="-128"/>
                <a:cs typeface="Quark" panose="02000000000000000000" pitchFamily="50" charset="-34"/>
              </a:rPr>
              <a:t>Birouri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ro-RO" sz="1000" b="1" i="0" u="none" strike="noStrike" kern="0" cap="none" spc="0" normalizeH="0" baseline="0" noProof="0">
                <a:ln>
                  <a:noFill/>
                </a:ln>
                <a:solidFill>
                  <a:srgbClr val="262626"/>
                </a:solidFill>
                <a:effectLst/>
                <a:uLnTx/>
                <a:uFillTx/>
                <a:latin typeface="Quark" panose="02000000000000000000" pitchFamily="50" charset="-34"/>
                <a:ea typeface="MS PGothic" panose="020B0600070205080204" pitchFamily="34" charset="-128"/>
                <a:cs typeface="Quark" panose="02000000000000000000" pitchFamily="50" charset="-34"/>
              </a:rPr>
              <a:t>7%</a:t>
            </a:r>
          </a:p>
        </p:txBody>
      </p:sp>
      <p:sp>
        <p:nvSpPr>
          <p:cNvPr id="67" name="Rectangle 41">
            <a:extLst>
              <a:ext uri="{FF2B5EF4-FFF2-40B4-BE49-F238E27FC236}">
                <a16:creationId xmlns:a16="http://schemas.microsoft.com/office/drawing/2014/main" id="{7A5E2977-A6AA-4CEB-B10A-0FF4634441DE}"/>
              </a:ext>
            </a:extLst>
          </p:cNvPr>
          <p:cNvSpPr>
            <a:spLocks noChangeArrowheads="1"/>
          </p:cNvSpPr>
          <p:nvPr/>
        </p:nvSpPr>
        <p:spPr bwMode="auto">
          <a:xfrm>
            <a:off x="4577600" y="4565666"/>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ro-RO" sz="1000" b="0" i="0" u="none" strike="noStrike" kern="0" cap="none" spc="0" normalizeH="0" baseline="0" noProof="0">
                <a:ln>
                  <a:noFill/>
                </a:ln>
                <a:solidFill>
                  <a:srgbClr val="262626"/>
                </a:solidFill>
                <a:effectLst/>
                <a:uLnTx/>
                <a:uFillTx/>
                <a:latin typeface="Quark" panose="02000000000000000000" pitchFamily="50" charset="-34"/>
                <a:ea typeface="MS PGothic" panose="020B0600070205080204" pitchFamily="34" charset="-128"/>
                <a:cs typeface="Quark" panose="02000000000000000000" pitchFamily="50" charset="-34"/>
              </a:rPr>
              <a:t>Retail</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ro-RO" sz="1000" b="0" i="0" u="none" strike="noStrike" kern="0" cap="none" spc="0" normalizeH="0" baseline="0" noProof="0">
                <a:ln>
                  <a:noFill/>
                </a:ln>
                <a:solidFill>
                  <a:srgbClr val="262626"/>
                </a:solidFill>
                <a:effectLst/>
                <a:uLnTx/>
                <a:uFillTx/>
                <a:latin typeface="Quark" panose="02000000000000000000" pitchFamily="50" charset="-34"/>
                <a:ea typeface="MS PGothic" panose="020B0600070205080204" pitchFamily="34" charset="-128"/>
                <a:cs typeface="Quark" panose="02000000000000000000" pitchFamily="50" charset="-34"/>
              </a:rPr>
              <a:t> </a:t>
            </a:r>
            <a:r>
              <a:rPr kumimoji="0" lang="en-US" altLang="ro-RO" sz="1000" b="1" i="0" u="none" strike="noStrike" kern="0" cap="none" spc="0" normalizeH="0" baseline="0" noProof="0">
                <a:ln>
                  <a:noFill/>
                </a:ln>
                <a:solidFill>
                  <a:srgbClr val="262626"/>
                </a:solidFill>
                <a:effectLst/>
                <a:uLnTx/>
                <a:uFillTx/>
                <a:latin typeface="Quark" panose="02000000000000000000" pitchFamily="50" charset="-34"/>
                <a:ea typeface="MS PGothic" panose="020B0600070205080204" pitchFamily="34" charset="-128"/>
                <a:cs typeface="Quark" panose="02000000000000000000" pitchFamily="50" charset="-34"/>
              </a:rPr>
              <a:t>7%</a:t>
            </a:r>
          </a:p>
        </p:txBody>
      </p:sp>
      <p:sp>
        <p:nvSpPr>
          <p:cNvPr id="68" name="Rectangle 42">
            <a:extLst>
              <a:ext uri="{FF2B5EF4-FFF2-40B4-BE49-F238E27FC236}">
                <a16:creationId xmlns:a16="http://schemas.microsoft.com/office/drawing/2014/main" id="{C5F854BF-17BE-4EB7-8AA5-094C266B30CA}"/>
              </a:ext>
            </a:extLst>
          </p:cNvPr>
          <p:cNvSpPr>
            <a:spLocks noChangeArrowheads="1"/>
          </p:cNvSpPr>
          <p:nvPr/>
        </p:nvSpPr>
        <p:spPr bwMode="auto">
          <a:xfrm>
            <a:off x="5573151" y="4565666"/>
            <a:ext cx="6447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ro-RO" sz="1000" b="0" i="0" u="none" strike="noStrike" kern="0" cap="none" spc="0" normalizeH="0" baseline="0" noProof="0">
                <a:ln>
                  <a:noFill/>
                </a:ln>
                <a:solidFill>
                  <a:srgbClr val="262626"/>
                </a:solidFill>
                <a:effectLst/>
                <a:uLnTx/>
                <a:uFillTx/>
                <a:latin typeface="Quark" panose="02000000000000000000" pitchFamily="50" charset="-34"/>
                <a:ea typeface="MS PGothic" panose="020B0600070205080204" pitchFamily="34" charset="-128"/>
                <a:cs typeface="Quark" panose="02000000000000000000" pitchFamily="50" charset="-34"/>
              </a:rPr>
              <a:t>Industrial</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ro-RO" sz="1000" b="1" i="0" u="none" strike="noStrike" kern="0" cap="none" spc="0" normalizeH="0" baseline="0" noProof="0">
                <a:ln>
                  <a:noFill/>
                </a:ln>
                <a:solidFill>
                  <a:srgbClr val="262626"/>
                </a:solidFill>
                <a:effectLst/>
                <a:uLnTx/>
                <a:uFillTx/>
                <a:latin typeface="Quark" panose="02000000000000000000" pitchFamily="50" charset="-34"/>
                <a:ea typeface="MS PGothic" panose="020B0600070205080204" pitchFamily="34" charset="-128"/>
                <a:cs typeface="Quark" panose="02000000000000000000" pitchFamily="50" charset="-34"/>
              </a:rPr>
              <a:t>8%</a:t>
            </a:r>
          </a:p>
        </p:txBody>
      </p:sp>
      <p:sp>
        <p:nvSpPr>
          <p:cNvPr id="69" name="Rectangle 44">
            <a:extLst>
              <a:ext uri="{FF2B5EF4-FFF2-40B4-BE49-F238E27FC236}">
                <a16:creationId xmlns:a16="http://schemas.microsoft.com/office/drawing/2014/main" id="{09B95471-DDE7-4590-9BF3-D16496ACC031}"/>
              </a:ext>
            </a:extLst>
          </p:cNvPr>
          <p:cNvSpPr>
            <a:spLocks noChangeArrowheads="1"/>
          </p:cNvSpPr>
          <p:nvPr/>
        </p:nvSpPr>
        <p:spPr bwMode="auto">
          <a:xfrm>
            <a:off x="3428999" y="4914357"/>
            <a:ext cx="336384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defTabSz="914400"/>
            <a:r>
              <a:rPr lang="en-US" altLang="ro-RO" sz="1100">
                <a:solidFill>
                  <a:srgbClr val="C00000"/>
                </a:solidFill>
                <a:latin typeface="Quark" panose="02000000000000000000" pitchFamily="50" charset="-34"/>
                <a:cs typeface="Quark" panose="02000000000000000000" pitchFamily="50" charset="-34"/>
              </a:rPr>
              <a:t>OPTIMISM PRUDENT PENTRU VIITOR</a:t>
            </a:r>
          </a:p>
          <a:p>
            <a:pPr algn="just" defTabSz="914400"/>
            <a:r>
              <a:rPr lang="en-US" altLang="ro-RO" sz="1100">
                <a:solidFill>
                  <a:srgbClr val="4A4647"/>
                </a:solidFill>
                <a:latin typeface="Quark" panose="02000000000000000000" pitchFamily="50" charset="-34"/>
                <a:cs typeface="Quark" panose="02000000000000000000" pitchFamily="50" charset="-34"/>
              </a:rPr>
              <a:t>Perceptia pietei pentru urmatoarele 12 luni este una pozitiva, cu o serie de tranzactii majore preconizate pentru 2021 si speranta intr-o revenire rapida la normal. Cu toate acestea, impredictibilitatea ce insoteste situatia economica precum si neincrederea in abilitatea de remontare a unor anumite segmente vor duce la o scadere a volumului total de investitii in perioada imediat urmatoare. Desi cele mai cautate produse vor fi in continuare cladirile de birouri si facilitatile industriale, rezilienta demonstrata de sectorul de retail pe parcursul anului 2020 ar putea atrage o serie de investitii, in special in proiecte mici si medii localizate in piete regionale sau chiar secundare. </a:t>
            </a:r>
          </a:p>
        </p:txBody>
      </p:sp>
      <p:sp>
        <p:nvSpPr>
          <p:cNvPr id="70" name="Rectangle 21">
            <a:extLst>
              <a:ext uri="{FF2B5EF4-FFF2-40B4-BE49-F238E27FC236}">
                <a16:creationId xmlns:a16="http://schemas.microsoft.com/office/drawing/2014/main" id="{FE13123B-D8A9-44C4-8A9F-C83633565D3D}"/>
              </a:ext>
            </a:extLst>
          </p:cNvPr>
          <p:cNvSpPr>
            <a:spLocks noChangeArrowheads="1"/>
          </p:cNvSpPr>
          <p:nvPr/>
        </p:nvSpPr>
        <p:spPr bwMode="auto">
          <a:xfrm>
            <a:off x="3409175" y="3171524"/>
            <a:ext cx="333120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a:r>
              <a:rPr lang="en-US" altLang="ro-RO" sz="1100">
                <a:solidFill>
                  <a:srgbClr val="C00000"/>
                </a:solidFill>
                <a:latin typeface="Quark" panose="02000000000000000000" pitchFamily="50" charset="-34"/>
                <a:cs typeface="Quark" panose="02000000000000000000" pitchFamily="50" charset="-34"/>
              </a:rPr>
              <a:t>RANDAMENTELE RIDICATE CONFIRMA STABILITATEA PIETEI </a:t>
            </a:r>
          </a:p>
          <a:p>
            <a:pPr algn="just"/>
            <a:r>
              <a:rPr lang="en-US" altLang="ro-RO" sz="1100">
                <a:solidFill>
                  <a:srgbClr val="4A4647"/>
                </a:solidFill>
                <a:latin typeface="Quark" panose="02000000000000000000" pitchFamily="50" charset="-34"/>
                <a:cs typeface="Quark" panose="02000000000000000000" pitchFamily="50" charset="-34"/>
              </a:rPr>
              <a:t>Randamentele investitionale s-au mentinut la aceleasi niveluri din 2019, piata demonstrand ca se poate adapta circumstantelor dificile, continuand sa fie printre cele mai ridicate din Europa. </a:t>
            </a:r>
          </a:p>
        </p:txBody>
      </p:sp>
      <p:grpSp>
        <p:nvGrpSpPr>
          <p:cNvPr id="71" name="Group 70">
            <a:extLst>
              <a:ext uri="{FF2B5EF4-FFF2-40B4-BE49-F238E27FC236}">
                <a16:creationId xmlns:a16="http://schemas.microsoft.com/office/drawing/2014/main" id="{E834E6EA-DEDB-469B-93CA-370A5CEB24EA}"/>
              </a:ext>
            </a:extLst>
          </p:cNvPr>
          <p:cNvGrpSpPr/>
          <p:nvPr/>
        </p:nvGrpSpPr>
        <p:grpSpPr>
          <a:xfrm>
            <a:off x="159582" y="9192812"/>
            <a:ext cx="2237253" cy="660799"/>
            <a:chOff x="5371884" y="4016455"/>
            <a:chExt cx="2465951" cy="807728"/>
          </a:xfrm>
        </p:grpSpPr>
        <p:sp>
          <p:nvSpPr>
            <p:cNvPr id="72" name="TextBox 71">
              <a:extLst>
                <a:ext uri="{FF2B5EF4-FFF2-40B4-BE49-F238E27FC236}">
                  <a16:creationId xmlns:a16="http://schemas.microsoft.com/office/drawing/2014/main" id="{C9409209-5169-482A-926E-CCD3CE82A852}"/>
                </a:ext>
              </a:extLst>
            </p:cNvPr>
            <p:cNvSpPr txBox="1"/>
            <p:nvPr/>
          </p:nvSpPr>
          <p:spPr>
            <a:xfrm>
              <a:off x="5377723" y="4016455"/>
              <a:ext cx="1764021" cy="731611"/>
            </a:xfrm>
            <a:prstGeom prst="rect">
              <a:avLst/>
            </a:prstGeom>
            <a:noFill/>
          </p:spPr>
          <p:txBody>
            <a:bodyPr wrap="square">
              <a:spAutoFit/>
            </a:bodyPr>
            <a:lstStyle/>
            <a:p>
              <a:pPr>
                <a:defRPr/>
              </a:pPr>
              <a:r>
                <a:rPr lang="en-US" sz="2492">
                  <a:solidFill>
                    <a:srgbClr val="C00000"/>
                  </a:solidFill>
                  <a:latin typeface="Georgia" panose="02040502050405020303" pitchFamily="18" charset="0"/>
                  <a:cs typeface="Quark" panose="02000000000000000000" pitchFamily="50" charset="-34"/>
                </a:rPr>
                <a:t>805.4 M€ </a:t>
              </a:r>
            </a:p>
            <a:p>
              <a:pPr>
                <a:defRPr/>
              </a:pPr>
              <a:r>
                <a:rPr lang="en-US" sz="1662">
                  <a:solidFill>
                    <a:srgbClr val="C00000"/>
                  </a:solidFill>
                  <a:latin typeface="Georgia" panose="02040502050405020303" pitchFamily="18" charset="0"/>
                  <a:cs typeface="Quark" panose="02000000000000000000" pitchFamily="50" charset="-34"/>
                </a:rPr>
                <a:t> </a:t>
              </a:r>
            </a:p>
          </p:txBody>
        </p:sp>
        <p:sp>
          <p:nvSpPr>
            <p:cNvPr id="73" name="TextBox 27">
              <a:extLst>
                <a:ext uri="{FF2B5EF4-FFF2-40B4-BE49-F238E27FC236}">
                  <a16:creationId xmlns:a16="http://schemas.microsoft.com/office/drawing/2014/main" id="{26968619-724D-4453-9EE3-26BB50BC4431}"/>
                </a:ext>
              </a:extLst>
            </p:cNvPr>
            <p:cNvSpPr txBox="1">
              <a:spLocks noChangeArrowheads="1"/>
            </p:cNvSpPr>
            <p:nvPr/>
          </p:nvSpPr>
          <p:spPr bwMode="auto">
            <a:xfrm>
              <a:off x="5371884" y="4504404"/>
              <a:ext cx="2465951" cy="319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ro-RO" sz="1100">
                  <a:solidFill>
                    <a:srgbClr val="C00000"/>
                  </a:solidFill>
                  <a:latin typeface="Quark" panose="02000000000000000000" pitchFamily="50" charset="-34"/>
                  <a:cs typeface="Quark" panose="02000000000000000000" pitchFamily="50" charset="-34"/>
                </a:rPr>
                <a:t>Volumul total al investitiilor, 2020</a:t>
              </a:r>
              <a:endParaRPr lang="en-US" altLang="ro-RO" sz="1000">
                <a:solidFill>
                  <a:srgbClr val="7F7F7F"/>
                </a:solidFill>
              </a:endParaRPr>
            </a:p>
          </p:txBody>
        </p:sp>
      </p:grpSp>
      <p:sp>
        <p:nvSpPr>
          <p:cNvPr id="2" name="TextBox 1">
            <a:extLst>
              <a:ext uri="{FF2B5EF4-FFF2-40B4-BE49-F238E27FC236}">
                <a16:creationId xmlns:a16="http://schemas.microsoft.com/office/drawing/2014/main" id="{E2838C4B-D33E-480E-9D07-7E543098D948}"/>
              </a:ext>
            </a:extLst>
          </p:cNvPr>
          <p:cNvSpPr txBox="1"/>
          <p:nvPr/>
        </p:nvSpPr>
        <p:spPr>
          <a:xfrm>
            <a:off x="65884" y="3045838"/>
            <a:ext cx="3353385" cy="1785104"/>
          </a:xfrm>
          <a:prstGeom prst="rect">
            <a:avLst/>
          </a:prstGeom>
          <a:noFill/>
        </p:spPr>
        <p:txBody>
          <a:bodyPr wrap="square" rtlCol="0">
            <a:spAutoFit/>
          </a:bodyPr>
          <a:lstStyle/>
          <a:p>
            <a:pPr algn="just" defTabSz="914400"/>
            <a:r>
              <a:rPr lang="en-US" altLang="ro-RO" sz="1100">
                <a:solidFill>
                  <a:srgbClr val="C00000"/>
                </a:solidFill>
                <a:latin typeface="Quark" panose="02000000000000000000" pitchFamily="50" charset="-34"/>
                <a:cs typeface="Quark" panose="02000000000000000000" pitchFamily="50" charset="-34"/>
              </a:rPr>
              <a:t>PIATA ISI MENTINE DIRECTIA</a:t>
            </a:r>
            <a:endParaRPr lang="en-US" altLang="ro-RO" sz="1100">
              <a:solidFill>
                <a:srgbClr val="4A4647"/>
              </a:solidFill>
              <a:latin typeface="Quark" panose="02000000000000000000" pitchFamily="50" charset="-34"/>
              <a:cs typeface="Quark" panose="02000000000000000000" pitchFamily="50" charset="-34"/>
            </a:endParaRPr>
          </a:p>
          <a:p>
            <a:pPr algn="just" defTabSz="914400"/>
            <a:r>
              <a:rPr lang="en-US" altLang="ro-RO" sz="1100">
                <a:solidFill>
                  <a:srgbClr val="4A4647"/>
                </a:solidFill>
                <a:latin typeface="Quark" panose="02000000000000000000" pitchFamily="50" charset="-34"/>
                <a:cs typeface="Quark" panose="02000000000000000000" pitchFamily="50" charset="-34"/>
              </a:rPr>
              <a:t>In pofida incertitudinii legate de viitorul sectorului spatiilor de birouri, acest segment a ramas activul preferat al investitorilor in 2020, cu o pondere de 85,3% in volumul total al investitiilor. Pe piata industriala s-au inregistrat cateva tranzactii majore dar lipsa produselor disponibile pentru vanzare precum si faptul ca piata este relativ monopolizata de jucatori mari au facut ca ponderea sectorului in volumul investitional total sa fie de doar 10% in 2020.   </a:t>
            </a:r>
          </a:p>
        </p:txBody>
      </p:sp>
      <p:sp>
        <p:nvSpPr>
          <p:cNvPr id="21" name="TextBox 20">
            <a:extLst>
              <a:ext uri="{FF2B5EF4-FFF2-40B4-BE49-F238E27FC236}">
                <a16:creationId xmlns:a16="http://schemas.microsoft.com/office/drawing/2014/main" id="{76470FD0-39A7-456B-8955-20055EB32415}"/>
              </a:ext>
            </a:extLst>
          </p:cNvPr>
          <p:cNvSpPr txBox="1"/>
          <p:nvPr/>
        </p:nvSpPr>
        <p:spPr>
          <a:xfrm>
            <a:off x="3414311" y="884822"/>
            <a:ext cx="3363840" cy="2292935"/>
          </a:xfrm>
          <a:prstGeom prst="rect">
            <a:avLst/>
          </a:prstGeom>
          <a:noFill/>
        </p:spPr>
        <p:txBody>
          <a:bodyPr wrap="square" rtlCol="0">
            <a:spAutoFit/>
          </a:bodyPr>
          <a:lstStyle/>
          <a:p>
            <a:pPr algn="just" defTabSz="914400"/>
            <a:r>
              <a:rPr lang="en-US" altLang="ro-RO" sz="1100">
                <a:solidFill>
                  <a:srgbClr val="C00000"/>
                </a:solidFill>
                <a:latin typeface="Quark" panose="02000000000000000000" pitchFamily="50" charset="-34"/>
                <a:cs typeface="Quark" panose="02000000000000000000" pitchFamily="50" charset="-34"/>
              </a:rPr>
              <a:t>ABORDARE PRECAUTA</a:t>
            </a:r>
            <a:endParaRPr lang="en-US" altLang="ro-RO" sz="1100">
              <a:solidFill>
                <a:srgbClr val="4A4647"/>
              </a:solidFill>
              <a:latin typeface="Quark" panose="02000000000000000000" pitchFamily="50" charset="-34"/>
              <a:cs typeface="Quark" panose="02000000000000000000" pitchFamily="50" charset="-34"/>
            </a:endParaRPr>
          </a:p>
          <a:p>
            <a:pPr algn="just" defTabSz="914400"/>
            <a:r>
              <a:rPr lang="en-US" altLang="ro-RO" sz="1100">
                <a:solidFill>
                  <a:srgbClr val="4A4647"/>
                </a:solidFill>
                <a:latin typeface="Quark" panose="02000000000000000000" pitchFamily="50" charset="-34"/>
                <a:cs typeface="Quark" panose="02000000000000000000" pitchFamily="50" charset="-34"/>
              </a:rPr>
              <a:t>Capitala a atras majoritatea investitiilor in 2020 (83%), desi in anii anteriori pietele regionale se conturasera ca  niste alternative promitatoare pentru investitori. Circumstantele actuale au determinat investitorii sa aiba o abordare prudenta in 2020, acestia preferand sa parieze pe o piata consacrata si stabila precum Bucurestiul. Acest lucru nu anuleaza insa potentialul de dezvoltare al oraselor regionale si este mai degraba un semn al unui apetit scazut pentru risc din partea investitorilor prezenti pe piata romaneasca. Pe masura ce pietele regionale vor trece peste aceasta criza si isi vor continua dezvoltarea, se asteapta ca acestea sa recastige increderea investitorilor. </a:t>
            </a:r>
          </a:p>
        </p:txBody>
      </p:sp>
      <p:graphicFrame>
        <p:nvGraphicFramePr>
          <p:cNvPr id="4" name="Table 3">
            <a:extLst>
              <a:ext uri="{FF2B5EF4-FFF2-40B4-BE49-F238E27FC236}">
                <a16:creationId xmlns:a16="http://schemas.microsoft.com/office/drawing/2014/main" id="{341AE9E1-A934-497A-8E23-260725E0FA0B}"/>
              </a:ext>
            </a:extLst>
          </p:cNvPr>
          <p:cNvGraphicFramePr>
            <a:graphicFrameLocks noGrp="1"/>
          </p:cNvGraphicFramePr>
          <p:nvPr>
            <p:extLst>
              <p:ext uri="{D42A27DB-BD31-4B8C-83A1-F6EECF244321}">
                <p14:modId xmlns:p14="http://schemas.microsoft.com/office/powerpoint/2010/main" val="2364867699"/>
              </p:ext>
            </p:extLst>
          </p:nvPr>
        </p:nvGraphicFramePr>
        <p:xfrm>
          <a:off x="369402" y="7330027"/>
          <a:ext cx="5915024" cy="1889760"/>
        </p:xfrm>
        <a:graphic>
          <a:graphicData uri="http://schemas.openxmlformats.org/drawingml/2006/table">
            <a:tbl>
              <a:tblPr/>
              <a:tblGrid>
                <a:gridCol w="536967">
                  <a:extLst>
                    <a:ext uri="{9D8B030D-6E8A-4147-A177-3AD203B41FA5}">
                      <a16:colId xmlns:a16="http://schemas.microsoft.com/office/drawing/2014/main" val="829015495"/>
                    </a:ext>
                  </a:extLst>
                </a:gridCol>
                <a:gridCol w="1678021">
                  <a:extLst>
                    <a:ext uri="{9D8B030D-6E8A-4147-A177-3AD203B41FA5}">
                      <a16:colId xmlns:a16="http://schemas.microsoft.com/office/drawing/2014/main" val="322902254"/>
                    </a:ext>
                  </a:extLst>
                </a:gridCol>
                <a:gridCol w="629258">
                  <a:extLst>
                    <a:ext uri="{9D8B030D-6E8A-4147-A177-3AD203B41FA5}">
                      <a16:colId xmlns:a16="http://schemas.microsoft.com/office/drawing/2014/main" val="1709406448"/>
                    </a:ext>
                  </a:extLst>
                </a:gridCol>
                <a:gridCol w="746719">
                  <a:extLst>
                    <a:ext uri="{9D8B030D-6E8A-4147-A177-3AD203B41FA5}">
                      <a16:colId xmlns:a16="http://schemas.microsoft.com/office/drawing/2014/main" val="421267017"/>
                    </a:ext>
                  </a:extLst>
                </a:gridCol>
                <a:gridCol w="495016">
                  <a:extLst>
                    <a:ext uri="{9D8B030D-6E8A-4147-A177-3AD203B41FA5}">
                      <a16:colId xmlns:a16="http://schemas.microsoft.com/office/drawing/2014/main" val="3820957755"/>
                    </a:ext>
                  </a:extLst>
                </a:gridCol>
                <a:gridCol w="973252">
                  <a:extLst>
                    <a:ext uri="{9D8B030D-6E8A-4147-A177-3AD203B41FA5}">
                      <a16:colId xmlns:a16="http://schemas.microsoft.com/office/drawing/2014/main" val="1573547823"/>
                    </a:ext>
                  </a:extLst>
                </a:gridCol>
                <a:gridCol w="855791">
                  <a:extLst>
                    <a:ext uri="{9D8B030D-6E8A-4147-A177-3AD203B41FA5}">
                      <a16:colId xmlns:a16="http://schemas.microsoft.com/office/drawing/2014/main" val="4143731376"/>
                    </a:ext>
                  </a:extLst>
                </a:gridCol>
              </a:tblGrid>
              <a:tr h="130886">
                <a:tc>
                  <a:txBody>
                    <a:bodyPr/>
                    <a:lstStyle/>
                    <a:p>
                      <a:pPr algn="ctr" fontAlgn="b"/>
                      <a:r>
                        <a:rPr lang="en-US" sz="800" b="1" i="0" u="none" strike="noStrike">
                          <a:solidFill>
                            <a:srgbClr val="000000"/>
                          </a:solidFill>
                          <a:effectLst/>
                          <a:latin typeface="Quark" panose="02000000000000000000" pitchFamily="50" charset="-34"/>
                          <a:cs typeface="Quark" panose="02000000000000000000" pitchFamily="50" charset="-34"/>
                        </a:rPr>
                        <a:t>Sector</a:t>
                      </a:r>
                    </a:p>
                  </a:txBody>
                  <a:tcPr marL="0" marR="0" marT="0" marB="0" anchor="b">
                    <a:lnL>
                      <a:noFill/>
                    </a:lnL>
                    <a:lnR>
                      <a:noFill/>
                    </a:lnR>
                    <a:lnT>
                      <a:noFill/>
                    </a:lnT>
                    <a:lnB>
                      <a:noFill/>
                    </a:lnB>
                  </a:tcPr>
                </a:tc>
                <a:tc>
                  <a:txBody>
                    <a:bodyPr/>
                    <a:lstStyle/>
                    <a:p>
                      <a:pPr algn="ctr" fontAlgn="b"/>
                      <a:r>
                        <a:rPr lang="en-US" sz="800" b="1" i="0" u="none" strike="noStrike">
                          <a:solidFill>
                            <a:srgbClr val="000000"/>
                          </a:solidFill>
                          <a:effectLst/>
                          <a:latin typeface="Quark" panose="02000000000000000000" pitchFamily="50" charset="-34"/>
                          <a:cs typeface="Quark" panose="02000000000000000000" pitchFamily="50" charset="-34"/>
                        </a:rPr>
                        <a:t>Produs</a:t>
                      </a:r>
                    </a:p>
                  </a:txBody>
                  <a:tcPr marL="0" marR="0" marT="0" marB="0" anchor="b">
                    <a:lnL>
                      <a:noFill/>
                    </a:lnL>
                    <a:lnR>
                      <a:noFill/>
                    </a:lnR>
                    <a:lnT>
                      <a:noFill/>
                    </a:lnT>
                    <a:lnB>
                      <a:noFill/>
                    </a:lnB>
                  </a:tcPr>
                </a:tc>
                <a:tc>
                  <a:txBody>
                    <a:bodyPr/>
                    <a:lstStyle/>
                    <a:p>
                      <a:pPr algn="ctr" fontAlgn="b"/>
                      <a:r>
                        <a:rPr lang="en-US" sz="800" b="1" i="0" u="none" strike="noStrike">
                          <a:solidFill>
                            <a:srgbClr val="000000"/>
                          </a:solidFill>
                          <a:effectLst/>
                          <a:latin typeface="Quark" panose="02000000000000000000" pitchFamily="50" charset="-34"/>
                          <a:cs typeface="Quark" panose="02000000000000000000" pitchFamily="50" charset="-34"/>
                        </a:rPr>
                        <a:t>GLA (sqm)</a:t>
                      </a:r>
                    </a:p>
                  </a:txBody>
                  <a:tcPr marL="0" marR="0" marT="0" marB="0" anchor="b">
                    <a:lnL>
                      <a:noFill/>
                    </a:lnL>
                    <a:lnR>
                      <a:noFill/>
                    </a:lnR>
                    <a:lnT>
                      <a:noFill/>
                    </a:lnT>
                    <a:lnB>
                      <a:noFill/>
                    </a:lnB>
                  </a:tcPr>
                </a:tc>
                <a:tc>
                  <a:txBody>
                    <a:bodyPr/>
                    <a:lstStyle/>
                    <a:p>
                      <a:pPr algn="ctr" fontAlgn="b"/>
                      <a:r>
                        <a:rPr lang="en-US" sz="800" b="1" i="0" u="none" strike="noStrike">
                          <a:solidFill>
                            <a:srgbClr val="000000"/>
                          </a:solidFill>
                          <a:effectLst/>
                          <a:latin typeface="Quark" panose="02000000000000000000" pitchFamily="50" charset="-34"/>
                          <a:cs typeface="Quark" panose="02000000000000000000" pitchFamily="50" charset="-34"/>
                        </a:rPr>
                        <a:t>Locatie</a:t>
                      </a:r>
                    </a:p>
                  </a:txBody>
                  <a:tcPr marL="0" marR="0" marT="0" marB="0" anchor="b">
                    <a:lnL>
                      <a:noFill/>
                    </a:lnL>
                    <a:lnR>
                      <a:noFill/>
                    </a:lnR>
                    <a:lnT>
                      <a:noFill/>
                    </a:lnT>
                    <a:lnB>
                      <a:noFill/>
                    </a:lnB>
                  </a:tcPr>
                </a:tc>
                <a:tc>
                  <a:txBody>
                    <a:bodyPr/>
                    <a:lstStyle/>
                    <a:p>
                      <a:pPr algn="ctr" fontAlgn="b"/>
                      <a:r>
                        <a:rPr lang="en-US" sz="800" b="1" i="0" u="none" strike="noStrike">
                          <a:solidFill>
                            <a:srgbClr val="000000"/>
                          </a:solidFill>
                          <a:effectLst/>
                          <a:latin typeface="Quark" panose="02000000000000000000" pitchFamily="50" charset="-34"/>
                          <a:cs typeface="Quark" panose="02000000000000000000" pitchFamily="50" charset="-34"/>
                        </a:rPr>
                        <a:t>Valoare (M €)</a:t>
                      </a:r>
                    </a:p>
                  </a:txBody>
                  <a:tcPr marL="0" marR="0" marT="0" marB="0" anchor="b">
                    <a:lnL>
                      <a:noFill/>
                    </a:lnL>
                    <a:lnR>
                      <a:noFill/>
                    </a:lnR>
                    <a:lnT>
                      <a:noFill/>
                    </a:lnT>
                    <a:lnB>
                      <a:noFill/>
                    </a:lnB>
                  </a:tcPr>
                </a:tc>
                <a:tc>
                  <a:txBody>
                    <a:bodyPr/>
                    <a:lstStyle/>
                    <a:p>
                      <a:pPr algn="ctr" fontAlgn="b"/>
                      <a:r>
                        <a:rPr lang="en-US" sz="800" b="1" i="0" u="none" strike="noStrike">
                          <a:solidFill>
                            <a:srgbClr val="000000"/>
                          </a:solidFill>
                          <a:effectLst/>
                          <a:latin typeface="Quark" panose="02000000000000000000" pitchFamily="50" charset="-34"/>
                          <a:cs typeface="Quark" panose="02000000000000000000" pitchFamily="50" charset="-34"/>
                        </a:rPr>
                        <a:t>Vanzator</a:t>
                      </a:r>
                    </a:p>
                  </a:txBody>
                  <a:tcPr marL="0" marR="0" marT="0" marB="0" anchor="b">
                    <a:lnL>
                      <a:noFill/>
                    </a:lnL>
                    <a:lnR>
                      <a:noFill/>
                    </a:lnR>
                    <a:lnT>
                      <a:noFill/>
                    </a:lnT>
                    <a:lnB>
                      <a:noFill/>
                    </a:lnB>
                  </a:tcPr>
                </a:tc>
                <a:tc>
                  <a:txBody>
                    <a:bodyPr/>
                    <a:lstStyle/>
                    <a:p>
                      <a:pPr algn="ctr" fontAlgn="b"/>
                      <a:r>
                        <a:rPr lang="en-US" sz="800" b="1" i="0" u="none" strike="noStrike">
                          <a:solidFill>
                            <a:srgbClr val="000000"/>
                          </a:solidFill>
                          <a:effectLst/>
                          <a:latin typeface="Quark" panose="02000000000000000000" pitchFamily="50" charset="-34"/>
                          <a:cs typeface="Quark" panose="02000000000000000000" pitchFamily="50" charset="-34"/>
                        </a:rPr>
                        <a:t>Cumparator</a:t>
                      </a:r>
                    </a:p>
                  </a:txBody>
                  <a:tcPr marL="0" marR="0" marT="0" marB="0" anchor="b">
                    <a:lnL>
                      <a:noFill/>
                    </a:lnL>
                    <a:lnR>
                      <a:noFill/>
                    </a:lnR>
                    <a:lnT>
                      <a:noFill/>
                    </a:lnT>
                    <a:lnB>
                      <a:noFill/>
                    </a:lnB>
                  </a:tcPr>
                </a:tc>
                <a:extLst>
                  <a:ext uri="{0D108BD9-81ED-4DB2-BD59-A6C34878D82A}">
                    <a16:rowId xmlns:a16="http://schemas.microsoft.com/office/drawing/2014/main" val="3150732182"/>
                  </a:ext>
                </a:extLst>
              </a:tr>
              <a:tr h="120818">
                <a:tc>
                  <a:txBody>
                    <a:bodyPr/>
                    <a:lstStyle/>
                    <a:p>
                      <a:pPr algn="ctr" fontAlgn="b"/>
                      <a:r>
                        <a:rPr lang="en-US" sz="700" b="0" i="0" u="none" strike="noStrike">
                          <a:solidFill>
                            <a:srgbClr val="000000"/>
                          </a:solidFill>
                          <a:effectLst/>
                          <a:latin typeface="Arial" panose="020B0604020202020204" pitchFamily="34" charset="0"/>
                        </a:rPr>
                        <a:t>Office</a:t>
                      </a:r>
                    </a:p>
                  </a:txBody>
                  <a:tcPr marL="0" marR="0" marT="0" marB="0" anchor="b">
                    <a:lnL>
                      <a:noFill/>
                    </a:lnL>
                    <a:lnR>
                      <a:noFill/>
                    </a:lnR>
                    <a:lnT>
                      <a:noFill/>
                    </a:lnT>
                    <a:lnB>
                      <a:noFill/>
                    </a:lnB>
                  </a:tcPr>
                </a:tc>
                <a:tc>
                  <a:txBody>
                    <a:bodyPr/>
                    <a:lstStyle/>
                    <a:p>
                      <a:pPr algn="ctr" fontAlgn="b"/>
                      <a:r>
                        <a:rPr lang="en-US" sz="700" b="0" i="0" u="none" strike="noStrike">
                          <a:solidFill>
                            <a:srgbClr val="000000"/>
                          </a:solidFill>
                          <a:effectLst/>
                          <a:latin typeface="Arial" panose="020B0604020202020204" pitchFamily="34" charset="0"/>
                        </a:rPr>
                        <a:t>NEPI office portfolio</a:t>
                      </a:r>
                    </a:p>
                  </a:txBody>
                  <a:tcPr marL="0" marR="0" marT="0"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118,500</a:t>
                      </a:r>
                    </a:p>
                  </a:txBody>
                  <a:tcPr marL="0" marR="0" marT="0" marB="0" anchor="b">
                    <a:lnL>
                      <a:noFill/>
                    </a:lnL>
                    <a:lnR>
                      <a:noFill/>
                    </a:lnR>
                    <a:lnT>
                      <a:noFill/>
                    </a:lnT>
                    <a:lnB>
                      <a:noFill/>
                    </a:lnB>
                  </a:tcPr>
                </a:tc>
                <a:tc>
                  <a:txBody>
                    <a:bodyPr/>
                    <a:lstStyle/>
                    <a:p>
                      <a:pPr algn="ctr" fontAlgn="b"/>
                      <a:r>
                        <a:rPr lang="en-US" sz="700" b="0" i="0" u="none" strike="noStrike">
                          <a:solidFill>
                            <a:srgbClr val="000000"/>
                          </a:solidFill>
                          <a:effectLst/>
                          <a:latin typeface="Arial" panose="020B0604020202020204" pitchFamily="34" charset="0"/>
                        </a:rPr>
                        <a:t>Bucuresti, Timisoara</a:t>
                      </a:r>
                    </a:p>
                  </a:txBody>
                  <a:tcPr marL="0" marR="0" marT="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307</a:t>
                      </a:r>
                    </a:p>
                  </a:txBody>
                  <a:tcPr marL="0" marR="0" marT="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NEPI</a:t>
                      </a:r>
                    </a:p>
                  </a:txBody>
                  <a:tcPr marL="0" marR="0" marT="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AFI Europe</a:t>
                      </a:r>
                    </a:p>
                  </a:txBody>
                  <a:tcPr marL="0" marR="0" marT="0" marB="0" anchor="b">
                    <a:lnL>
                      <a:noFill/>
                    </a:lnL>
                    <a:lnR>
                      <a:noFill/>
                    </a:lnR>
                    <a:lnT>
                      <a:noFill/>
                    </a:lnT>
                    <a:lnB>
                      <a:noFill/>
                    </a:lnB>
                  </a:tcPr>
                </a:tc>
                <a:extLst>
                  <a:ext uri="{0D108BD9-81ED-4DB2-BD59-A6C34878D82A}">
                    <a16:rowId xmlns:a16="http://schemas.microsoft.com/office/drawing/2014/main" val="3910989666"/>
                  </a:ext>
                </a:extLst>
              </a:tr>
              <a:tr h="120818">
                <a:tc>
                  <a:txBody>
                    <a:bodyPr/>
                    <a:lstStyle/>
                    <a:p>
                      <a:pPr algn="ctr" fontAlgn="b"/>
                      <a:r>
                        <a:rPr lang="en-US" sz="700" b="0" i="0" u="none" strike="noStrike">
                          <a:solidFill>
                            <a:srgbClr val="000000"/>
                          </a:solidFill>
                          <a:effectLst/>
                          <a:latin typeface="Arial" panose="020B0604020202020204" pitchFamily="34" charset="0"/>
                        </a:rPr>
                        <a:t>Office</a:t>
                      </a:r>
                    </a:p>
                  </a:txBody>
                  <a:tcPr marL="0" marR="0" marT="0" marB="0" anchor="b">
                    <a:lnL>
                      <a:noFill/>
                    </a:lnL>
                    <a:lnR>
                      <a:noFill/>
                    </a:lnR>
                    <a:lnT>
                      <a:noFill/>
                    </a:lnT>
                    <a:lnB>
                      <a:noFill/>
                    </a:lnB>
                  </a:tcPr>
                </a:tc>
                <a:tc>
                  <a:txBody>
                    <a:bodyPr/>
                    <a:lstStyle/>
                    <a:p>
                      <a:pPr algn="ctr" fontAlgn="b"/>
                      <a:r>
                        <a:rPr lang="en-US" sz="700" b="0" i="0" u="none" strike="noStrike">
                          <a:solidFill>
                            <a:srgbClr val="000000"/>
                          </a:solidFill>
                          <a:effectLst/>
                          <a:latin typeface="Arial" panose="020B0604020202020204" pitchFamily="34" charset="0"/>
                        </a:rPr>
                        <a:t>61.49% of GTC portfolio (share deal)</a:t>
                      </a:r>
                    </a:p>
                  </a:txBody>
                  <a:tcPr marL="0" marR="0" marT="0"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n/a</a:t>
                      </a:r>
                    </a:p>
                  </a:txBody>
                  <a:tcPr marL="0" marR="0" marT="0" marB="0" anchor="b">
                    <a:lnL>
                      <a:noFill/>
                    </a:lnL>
                    <a:lnR>
                      <a:noFill/>
                    </a:lnR>
                    <a:lnT>
                      <a:noFill/>
                    </a:lnT>
                    <a:lnB>
                      <a:noFill/>
                    </a:lnB>
                  </a:tcPr>
                </a:tc>
                <a:tc>
                  <a:txBody>
                    <a:bodyPr/>
                    <a:lstStyle/>
                    <a:p>
                      <a:pPr algn="ctr" fontAlgn="b"/>
                      <a:r>
                        <a:rPr lang="en-US" sz="700" b="0" i="0" u="none" strike="noStrike">
                          <a:solidFill>
                            <a:srgbClr val="000000"/>
                          </a:solidFill>
                          <a:effectLst/>
                          <a:latin typeface="Arial" panose="020B0604020202020204" pitchFamily="34" charset="0"/>
                        </a:rPr>
                        <a:t>Bucuresti</a:t>
                      </a:r>
                    </a:p>
                  </a:txBody>
                  <a:tcPr marL="0" marR="0" marT="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126</a:t>
                      </a:r>
                    </a:p>
                  </a:txBody>
                  <a:tcPr marL="0" marR="0" marT="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Lone Star</a:t>
                      </a:r>
                    </a:p>
                  </a:txBody>
                  <a:tcPr marL="0" marR="0" marT="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Optimum Ventures PE</a:t>
                      </a:r>
                    </a:p>
                  </a:txBody>
                  <a:tcPr marL="0" marR="0" marT="0" marB="0" anchor="b">
                    <a:lnL>
                      <a:noFill/>
                    </a:lnL>
                    <a:lnR>
                      <a:noFill/>
                    </a:lnR>
                    <a:lnT>
                      <a:noFill/>
                    </a:lnT>
                    <a:lnB>
                      <a:noFill/>
                    </a:lnB>
                  </a:tcPr>
                </a:tc>
                <a:extLst>
                  <a:ext uri="{0D108BD9-81ED-4DB2-BD59-A6C34878D82A}">
                    <a16:rowId xmlns:a16="http://schemas.microsoft.com/office/drawing/2014/main" val="4084850077"/>
                  </a:ext>
                </a:extLst>
              </a:tr>
              <a:tr h="120818">
                <a:tc>
                  <a:txBody>
                    <a:bodyPr/>
                    <a:lstStyle/>
                    <a:p>
                      <a:pPr algn="ctr" fontAlgn="b"/>
                      <a:r>
                        <a:rPr lang="en-US" sz="700" b="0" i="0" u="none" strike="noStrike">
                          <a:solidFill>
                            <a:srgbClr val="000000"/>
                          </a:solidFill>
                          <a:effectLst/>
                          <a:latin typeface="Arial" panose="020B0604020202020204" pitchFamily="34" charset="0"/>
                        </a:rPr>
                        <a:t>Office</a:t>
                      </a:r>
                    </a:p>
                  </a:txBody>
                  <a:tcPr marL="0" marR="0" marT="0" marB="0" anchor="b">
                    <a:lnL>
                      <a:noFill/>
                    </a:lnL>
                    <a:lnR>
                      <a:noFill/>
                    </a:lnR>
                    <a:lnT>
                      <a:noFill/>
                    </a:lnT>
                    <a:lnB>
                      <a:noFill/>
                    </a:lnB>
                  </a:tcPr>
                </a:tc>
                <a:tc>
                  <a:txBody>
                    <a:bodyPr/>
                    <a:lstStyle/>
                    <a:p>
                      <a:pPr algn="ctr" fontAlgn="b"/>
                      <a:r>
                        <a:rPr lang="en-US" sz="700" b="0" i="0" u="none" strike="noStrike" err="1">
                          <a:solidFill>
                            <a:srgbClr val="000000"/>
                          </a:solidFill>
                          <a:effectLst/>
                          <a:latin typeface="Arial" panose="020B0604020202020204" pitchFamily="34" charset="0"/>
                        </a:rPr>
                        <a:t>Floreasca</a:t>
                      </a:r>
                      <a:r>
                        <a:rPr lang="en-US" sz="700" b="0" i="0" u="none" strike="noStrike">
                          <a:solidFill>
                            <a:srgbClr val="000000"/>
                          </a:solidFill>
                          <a:effectLst/>
                          <a:latin typeface="Arial" panose="020B0604020202020204" pitchFamily="34" charset="0"/>
                        </a:rPr>
                        <a:t> Park</a:t>
                      </a:r>
                    </a:p>
                  </a:txBody>
                  <a:tcPr marL="0" marR="0" marT="0"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37,500</a:t>
                      </a:r>
                    </a:p>
                  </a:txBody>
                  <a:tcPr marL="0" marR="0" marT="0" marB="0" anchor="b">
                    <a:lnL>
                      <a:noFill/>
                    </a:lnL>
                    <a:lnR>
                      <a:noFill/>
                    </a:lnR>
                    <a:lnT>
                      <a:noFill/>
                    </a:lnT>
                    <a:lnB>
                      <a:noFill/>
                    </a:lnB>
                  </a:tcPr>
                </a:tc>
                <a:tc>
                  <a:txBody>
                    <a:bodyPr/>
                    <a:lstStyle/>
                    <a:p>
                      <a:pPr algn="ctr" fontAlgn="b"/>
                      <a:r>
                        <a:rPr lang="en-US" sz="700" b="0" i="0" u="none" strike="noStrike">
                          <a:solidFill>
                            <a:srgbClr val="000000"/>
                          </a:solidFill>
                          <a:effectLst/>
                          <a:latin typeface="Arial" panose="020B0604020202020204" pitchFamily="34" charset="0"/>
                        </a:rPr>
                        <a:t>Bucuresti</a:t>
                      </a:r>
                    </a:p>
                  </a:txBody>
                  <a:tcPr marL="0" marR="0" marT="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101</a:t>
                      </a:r>
                    </a:p>
                  </a:txBody>
                  <a:tcPr marL="0" marR="0" marT="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GLL</a:t>
                      </a:r>
                    </a:p>
                  </a:txBody>
                  <a:tcPr marL="0" marR="0" marT="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Fosun</a:t>
                      </a:r>
                    </a:p>
                  </a:txBody>
                  <a:tcPr marL="0" marR="0" marT="0" marB="0" anchor="b">
                    <a:lnL>
                      <a:noFill/>
                    </a:lnL>
                    <a:lnR>
                      <a:noFill/>
                    </a:lnR>
                    <a:lnT>
                      <a:noFill/>
                    </a:lnT>
                    <a:lnB>
                      <a:noFill/>
                    </a:lnB>
                  </a:tcPr>
                </a:tc>
                <a:extLst>
                  <a:ext uri="{0D108BD9-81ED-4DB2-BD59-A6C34878D82A}">
                    <a16:rowId xmlns:a16="http://schemas.microsoft.com/office/drawing/2014/main" val="1809801145"/>
                  </a:ext>
                </a:extLst>
              </a:tr>
              <a:tr h="120818">
                <a:tc>
                  <a:txBody>
                    <a:bodyPr/>
                    <a:lstStyle/>
                    <a:p>
                      <a:pPr algn="ctr" fontAlgn="b"/>
                      <a:r>
                        <a:rPr lang="en-US" sz="700" b="0" i="0" u="none" strike="noStrike">
                          <a:solidFill>
                            <a:srgbClr val="000000"/>
                          </a:solidFill>
                          <a:effectLst/>
                          <a:latin typeface="Arial" panose="020B0604020202020204" pitchFamily="34" charset="0"/>
                        </a:rPr>
                        <a:t>Office</a:t>
                      </a:r>
                    </a:p>
                  </a:txBody>
                  <a:tcPr marL="0" marR="0" marT="0" marB="0" anchor="b">
                    <a:lnL>
                      <a:noFill/>
                    </a:lnL>
                    <a:lnR>
                      <a:noFill/>
                    </a:lnR>
                    <a:lnT>
                      <a:noFill/>
                    </a:lnT>
                    <a:lnB>
                      <a:noFill/>
                    </a:lnB>
                  </a:tcPr>
                </a:tc>
                <a:tc>
                  <a:txBody>
                    <a:bodyPr/>
                    <a:lstStyle/>
                    <a:p>
                      <a:pPr algn="ctr" fontAlgn="b"/>
                      <a:r>
                        <a:rPr lang="en-US" sz="700" b="0" i="0" u="none" strike="noStrike">
                          <a:solidFill>
                            <a:srgbClr val="000000"/>
                          </a:solidFill>
                          <a:effectLst/>
                          <a:latin typeface="Arial" panose="020B0604020202020204" pitchFamily="34" charset="0"/>
                        </a:rPr>
                        <a:t>Global City</a:t>
                      </a:r>
                    </a:p>
                  </a:txBody>
                  <a:tcPr marL="0" marR="0" marT="0"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51,200</a:t>
                      </a:r>
                    </a:p>
                  </a:txBody>
                  <a:tcPr marL="0" marR="0" marT="0" marB="0" anchor="b">
                    <a:lnL>
                      <a:noFill/>
                    </a:lnL>
                    <a:lnR>
                      <a:noFill/>
                    </a:lnR>
                    <a:lnT>
                      <a:noFill/>
                    </a:lnT>
                    <a:lnB>
                      <a:noFill/>
                    </a:lnB>
                  </a:tcPr>
                </a:tc>
                <a:tc>
                  <a:txBody>
                    <a:bodyPr/>
                    <a:lstStyle/>
                    <a:p>
                      <a:pPr algn="ctr" fontAlgn="b"/>
                      <a:r>
                        <a:rPr lang="en-US" sz="700" b="0" i="0" u="none" strike="noStrike">
                          <a:solidFill>
                            <a:srgbClr val="000000"/>
                          </a:solidFill>
                          <a:effectLst/>
                          <a:latin typeface="Arial" panose="020B0604020202020204" pitchFamily="34" charset="0"/>
                        </a:rPr>
                        <a:t>Bucuresti</a:t>
                      </a:r>
                    </a:p>
                  </a:txBody>
                  <a:tcPr marL="0" marR="0" marT="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55</a:t>
                      </a:r>
                    </a:p>
                  </a:txBody>
                  <a:tcPr marL="0" marR="0" marT="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Global Finance</a:t>
                      </a:r>
                    </a:p>
                  </a:txBody>
                  <a:tcPr marL="0" marR="0" marT="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Arion Green</a:t>
                      </a:r>
                    </a:p>
                  </a:txBody>
                  <a:tcPr marL="0" marR="0" marT="0" marB="0" anchor="b">
                    <a:lnL>
                      <a:noFill/>
                    </a:lnL>
                    <a:lnR>
                      <a:noFill/>
                    </a:lnR>
                    <a:lnT>
                      <a:noFill/>
                    </a:lnT>
                    <a:lnB>
                      <a:noFill/>
                    </a:lnB>
                  </a:tcPr>
                </a:tc>
                <a:extLst>
                  <a:ext uri="{0D108BD9-81ED-4DB2-BD59-A6C34878D82A}">
                    <a16:rowId xmlns:a16="http://schemas.microsoft.com/office/drawing/2014/main" val="935469609"/>
                  </a:ext>
                </a:extLst>
              </a:tr>
              <a:tr h="120818">
                <a:tc>
                  <a:txBody>
                    <a:bodyPr/>
                    <a:lstStyle/>
                    <a:p>
                      <a:pPr algn="ctr" fontAlgn="b"/>
                      <a:r>
                        <a:rPr lang="en-US" sz="700" b="0" i="0" u="none" strike="noStrike">
                          <a:solidFill>
                            <a:srgbClr val="000000"/>
                          </a:solidFill>
                          <a:effectLst/>
                          <a:latin typeface="Arial" panose="020B0604020202020204" pitchFamily="34" charset="0"/>
                        </a:rPr>
                        <a:t>Office</a:t>
                      </a:r>
                    </a:p>
                  </a:txBody>
                  <a:tcPr marL="0" marR="0" marT="0" marB="0" anchor="b">
                    <a:lnL>
                      <a:noFill/>
                    </a:lnL>
                    <a:lnR>
                      <a:noFill/>
                    </a:lnR>
                    <a:lnT>
                      <a:noFill/>
                    </a:lnT>
                    <a:lnB>
                      <a:noFill/>
                    </a:lnB>
                  </a:tcPr>
                </a:tc>
                <a:tc>
                  <a:txBody>
                    <a:bodyPr/>
                    <a:lstStyle/>
                    <a:p>
                      <a:pPr algn="ctr" fontAlgn="b"/>
                      <a:r>
                        <a:rPr lang="en-US" sz="700" b="0" i="0" u="none" strike="noStrike">
                          <a:solidFill>
                            <a:srgbClr val="000000"/>
                          </a:solidFill>
                          <a:effectLst/>
                          <a:latin typeface="Arial" panose="020B0604020202020204" pitchFamily="34" charset="0"/>
                        </a:rPr>
                        <a:t>50% of Renault Business Connected (share deal)</a:t>
                      </a:r>
                    </a:p>
                  </a:txBody>
                  <a:tcPr marL="0" marR="0" marT="0"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n/a</a:t>
                      </a:r>
                    </a:p>
                  </a:txBody>
                  <a:tcPr marL="0" marR="0" marT="0" marB="0" anchor="b">
                    <a:lnL>
                      <a:noFill/>
                    </a:lnL>
                    <a:lnR>
                      <a:noFill/>
                    </a:lnR>
                    <a:lnT>
                      <a:noFill/>
                    </a:lnT>
                    <a:lnB>
                      <a:noFill/>
                    </a:lnB>
                  </a:tcPr>
                </a:tc>
                <a:tc>
                  <a:txBody>
                    <a:bodyPr/>
                    <a:lstStyle/>
                    <a:p>
                      <a:pPr algn="ctr" fontAlgn="b"/>
                      <a:r>
                        <a:rPr lang="en-US" sz="700" b="0" i="0" u="none" strike="noStrike">
                          <a:solidFill>
                            <a:srgbClr val="000000"/>
                          </a:solidFill>
                          <a:effectLst/>
                          <a:latin typeface="Arial" panose="020B0604020202020204" pitchFamily="34" charset="0"/>
                        </a:rPr>
                        <a:t>Bucuresti</a:t>
                      </a:r>
                    </a:p>
                  </a:txBody>
                  <a:tcPr marL="0" marR="0" marT="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38</a:t>
                      </a:r>
                    </a:p>
                  </a:txBody>
                  <a:tcPr marL="0" marR="0" marT="0" marB="0" anchor="b">
                    <a:lnL>
                      <a:noFill/>
                    </a:lnL>
                    <a:lnR>
                      <a:noFill/>
                    </a:lnR>
                    <a:lnT>
                      <a:noFill/>
                    </a:lnT>
                    <a:lnB>
                      <a:noFill/>
                    </a:lnB>
                  </a:tcPr>
                </a:tc>
                <a:tc>
                  <a:txBody>
                    <a:bodyPr/>
                    <a:lstStyle/>
                    <a:p>
                      <a:pPr algn="ctr" fontAlgn="b"/>
                      <a:r>
                        <a:rPr lang="en-US" sz="800" b="0" i="0" u="none" strike="noStrike" err="1">
                          <a:solidFill>
                            <a:srgbClr val="000000"/>
                          </a:solidFill>
                          <a:effectLst/>
                          <a:latin typeface="Calibri" panose="020F0502020204030204" pitchFamily="34" charset="0"/>
                        </a:rPr>
                        <a:t>Elgan</a:t>
                      </a:r>
                      <a:r>
                        <a:rPr lang="en-US" sz="800" b="0" i="0" u="none" strike="noStrike">
                          <a:solidFill>
                            <a:srgbClr val="000000"/>
                          </a:solidFill>
                          <a:effectLst/>
                          <a:latin typeface="Calibri" panose="020F0502020204030204" pitchFamily="34" charset="0"/>
                        </a:rPr>
                        <a:t> Group</a:t>
                      </a:r>
                    </a:p>
                  </a:txBody>
                  <a:tcPr marL="0" marR="0" marT="0" marB="0" anchor="b">
                    <a:lnL>
                      <a:noFill/>
                    </a:lnL>
                    <a:lnR>
                      <a:noFill/>
                    </a:lnR>
                    <a:lnT>
                      <a:noFill/>
                    </a:lnT>
                    <a:lnB>
                      <a:noFill/>
                    </a:lnB>
                  </a:tcPr>
                </a:tc>
                <a:tc>
                  <a:txBody>
                    <a:bodyPr/>
                    <a:lstStyle/>
                    <a:p>
                      <a:pPr algn="ctr" fontAlgn="b"/>
                      <a:r>
                        <a:rPr lang="en-US" sz="800" b="0" i="0" u="none" strike="noStrike" err="1">
                          <a:solidFill>
                            <a:srgbClr val="000000"/>
                          </a:solidFill>
                          <a:effectLst/>
                          <a:latin typeface="Calibri" panose="020F0502020204030204" pitchFamily="34" charset="0"/>
                        </a:rPr>
                        <a:t>Globalworth</a:t>
                      </a:r>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217847429"/>
                  </a:ext>
                </a:extLst>
              </a:tr>
              <a:tr h="120818">
                <a:tc>
                  <a:txBody>
                    <a:bodyPr/>
                    <a:lstStyle/>
                    <a:p>
                      <a:pPr algn="ctr" fontAlgn="b"/>
                      <a:r>
                        <a:rPr lang="en-US" sz="700" b="0" i="0" u="none" strike="noStrike">
                          <a:solidFill>
                            <a:srgbClr val="000000"/>
                          </a:solidFill>
                          <a:effectLst/>
                          <a:latin typeface="Arial" panose="020B0604020202020204" pitchFamily="34" charset="0"/>
                        </a:rPr>
                        <a:t>Industrial</a:t>
                      </a:r>
                    </a:p>
                  </a:txBody>
                  <a:tcPr marL="0" marR="0" marT="0" marB="0" anchor="b">
                    <a:lnL>
                      <a:noFill/>
                    </a:lnL>
                    <a:lnR>
                      <a:noFill/>
                    </a:lnR>
                    <a:lnT>
                      <a:noFill/>
                    </a:lnT>
                    <a:lnB>
                      <a:noFill/>
                    </a:lnB>
                  </a:tcPr>
                </a:tc>
                <a:tc>
                  <a:txBody>
                    <a:bodyPr/>
                    <a:lstStyle/>
                    <a:p>
                      <a:pPr algn="ctr" fontAlgn="b"/>
                      <a:r>
                        <a:rPr lang="en-US" sz="700" b="0" i="0" u="none" strike="noStrike">
                          <a:solidFill>
                            <a:srgbClr val="000000"/>
                          </a:solidFill>
                          <a:effectLst/>
                          <a:latin typeface="Arial" panose="020B0604020202020204" pitchFamily="34" charset="0"/>
                        </a:rPr>
                        <a:t>Equest Logistic Center</a:t>
                      </a:r>
                    </a:p>
                  </a:txBody>
                  <a:tcPr marL="0" marR="0" marT="0"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56,690</a:t>
                      </a:r>
                    </a:p>
                  </a:txBody>
                  <a:tcPr marL="0" marR="0" marT="0" marB="0" anchor="b">
                    <a:lnL>
                      <a:noFill/>
                    </a:lnL>
                    <a:lnR>
                      <a:noFill/>
                    </a:lnR>
                    <a:lnT>
                      <a:noFill/>
                    </a:lnT>
                    <a:lnB>
                      <a:noFill/>
                    </a:lnB>
                  </a:tcPr>
                </a:tc>
                <a:tc>
                  <a:txBody>
                    <a:bodyPr/>
                    <a:lstStyle/>
                    <a:p>
                      <a:pPr algn="ctr" fontAlgn="b"/>
                      <a:r>
                        <a:rPr lang="en-US" sz="700" b="0" i="0" u="none" strike="noStrike">
                          <a:solidFill>
                            <a:srgbClr val="000000"/>
                          </a:solidFill>
                          <a:effectLst/>
                          <a:latin typeface="Arial" panose="020B0604020202020204" pitchFamily="34" charset="0"/>
                        </a:rPr>
                        <a:t>Bucuresti</a:t>
                      </a:r>
                    </a:p>
                  </a:txBody>
                  <a:tcPr marL="0" marR="0" marT="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30</a:t>
                      </a:r>
                    </a:p>
                  </a:txBody>
                  <a:tcPr marL="0" marR="0" marT="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Equest Balkan Properties</a:t>
                      </a:r>
                    </a:p>
                  </a:txBody>
                  <a:tcPr marL="0" marR="0" marT="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CTP</a:t>
                      </a:r>
                    </a:p>
                  </a:txBody>
                  <a:tcPr marL="0" marR="0" marT="0" marB="0" anchor="b">
                    <a:lnL>
                      <a:noFill/>
                    </a:lnL>
                    <a:lnR>
                      <a:noFill/>
                    </a:lnR>
                    <a:lnT>
                      <a:noFill/>
                    </a:lnT>
                    <a:lnB>
                      <a:noFill/>
                    </a:lnB>
                  </a:tcPr>
                </a:tc>
                <a:extLst>
                  <a:ext uri="{0D108BD9-81ED-4DB2-BD59-A6C34878D82A}">
                    <a16:rowId xmlns:a16="http://schemas.microsoft.com/office/drawing/2014/main" val="2215949249"/>
                  </a:ext>
                </a:extLst>
              </a:tr>
              <a:tr h="120818">
                <a:tc>
                  <a:txBody>
                    <a:bodyPr/>
                    <a:lstStyle/>
                    <a:p>
                      <a:pPr algn="ctr" fontAlgn="b"/>
                      <a:r>
                        <a:rPr lang="en-US" sz="700" b="0" i="0" u="none" strike="noStrike">
                          <a:solidFill>
                            <a:srgbClr val="000000"/>
                          </a:solidFill>
                          <a:effectLst/>
                          <a:latin typeface="Arial" panose="020B0604020202020204" pitchFamily="34" charset="0"/>
                        </a:rPr>
                        <a:t>Industrial</a:t>
                      </a:r>
                    </a:p>
                  </a:txBody>
                  <a:tcPr marL="0" marR="0" marT="0" marB="0" anchor="b">
                    <a:lnL>
                      <a:noFill/>
                    </a:lnL>
                    <a:lnR>
                      <a:noFill/>
                    </a:lnR>
                    <a:lnT>
                      <a:noFill/>
                    </a:lnT>
                    <a:lnB>
                      <a:noFill/>
                    </a:lnB>
                  </a:tcPr>
                </a:tc>
                <a:tc>
                  <a:txBody>
                    <a:bodyPr/>
                    <a:lstStyle/>
                    <a:p>
                      <a:pPr algn="ctr" fontAlgn="b"/>
                      <a:r>
                        <a:rPr lang="en-US" sz="700" b="0" i="0" u="none" strike="noStrike">
                          <a:solidFill>
                            <a:srgbClr val="000000"/>
                          </a:solidFill>
                          <a:effectLst/>
                          <a:latin typeface="Arial" panose="020B0604020202020204" pitchFamily="34" charset="0"/>
                        </a:rPr>
                        <a:t>A1 Business Park</a:t>
                      </a:r>
                    </a:p>
                  </a:txBody>
                  <a:tcPr marL="0" marR="0" marT="0"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95,000</a:t>
                      </a:r>
                    </a:p>
                  </a:txBody>
                  <a:tcPr marL="0" marR="0" marT="0" marB="0" anchor="b">
                    <a:lnL>
                      <a:noFill/>
                    </a:lnL>
                    <a:lnR>
                      <a:noFill/>
                    </a:lnR>
                    <a:lnT>
                      <a:noFill/>
                    </a:lnT>
                    <a:lnB>
                      <a:noFill/>
                    </a:lnB>
                  </a:tcPr>
                </a:tc>
                <a:tc>
                  <a:txBody>
                    <a:bodyPr/>
                    <a:lstStyle/>
                    <a:p>
                      <a:pPr algn="ctr" fontAlgn="b"/>
                      <a:r>
                        <a:rPr lang="en-US" sz="700" b="0" i="0" u="none" strike="noStrike" err="1">
                          <a:solidFill>
                            <a:srgbClr val="000000"/>
                          </a:solidFill>
                          <a:effectLst/>
                          <a:latin typeface="Arial" panose="020B0604020202020204" pitchFamily="34" charset="0"/>
                        </a:rPr>
                        <a:t>Bucuresti</a:t>
                      </a:r>
                      <a:endParaRPr lang="en-US" sz="7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25</a:t>
                      </a:r>
                    </a:p>
                  </a:txBody>
                  <a:tcPr marL="0" marR="0" marT="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Cromwell Property Group</a:t>
                      </a:r>
                    </a:p>
                  </a:txBody>
                  <a:tcPr marL="0" marR="0" marT="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CTP</a:t>
                      </a:r>
                    </a:p>
                  </a:txBody>
                  <a:tcPr marL="0" marR="0" marT="0" marB="0" anchor="b">
                    <a:lnL>
                      <a:noFill/>
                    </a:lnL>
                    <a:lnR>
                      <a:noFill/>
                    </a:lnR>
                    <a:lnT>
                      <a:noFill/>
                    </a:lnT>
                    <a:lnB>
                      <a:noFill/>
                    </a:lnB>
                  </a:tcPr>
                </a:tc>
                <a:extLst>
                  <a:ext uri="{0D108BD9-81ED-4DB2-BD59-A6C34878D82A}">
                    <a16:rowId xmlns:a16="http://schemas.microsoft.com/office/drawing/2014/main" val="3958591316"/>
                  </a:ext>
                </a:extLst>
              </a:tr>
              <a:tr h="120818">
                <a:tc>
                  <a:txBody>
                    <a:bodyPr/>
                    <a:lstStyle/>
                    <a:p>
                      <a:pPr algn="ctr" fontAlgn="b"/>
                      <a:r>
                        <a:rPr lang="en-US" sz="700" b="0" i="0" u="none" strike="noStrike">
                          <a:solidFill>
                            <a:srgbClr val="000000"/>
                          </a:solidFill>
                          <a:effectLst/>
                          <a:latin typeface="Arial" panose="020B0604020202020204" pitchFamily="34" charset="0"/>
                        </a:rPr>
                        <a:t>Office</a:t>
                      </a:r>
                    </a:p>
                  </a:txBody>
                  <a:tcPr marL="0" marR="0" marT="0" marB="0" anchor="b">
                    <a:lnL>
                      <a:noFill/>
                    </a:lnL>
                    <a:lnR>
                      <a:noFill/>
                    </a:lnR>
                    <a:lnT>
                      <a:noFill/>
                    </a:lnT>
                    <a:lnB>
                      <a:noFill/>
                    </a:lnB>
                  </a:tcPr>
                </a:tc>
                <a:tc>
                  <a:txBody>
                    <a:bodyPr/>
                    <a:lstStyle/>
                    <a:p>
                      <a:pPr algn="ctr" fontAlgn="b"/>
                      <a:r>
                        <a:rPr lang="en-US" sz="700" b="0" i="0" u="none" strike="noStrike">
                          <a:solidFill>
                            <a:srgbClr val="000000"/>
                          </a:solidFill>
                          <a:effectLst/>
                          <a:latin typeface="Arial" panose="020B0604020202020204" pitchFamily="34" charset="0"/>
                        </a:rPr>
                        <a:t>30% One </a:t>
                      </a:r>
                      <a:r>
                        <a:rPr lang="en-US" sz="700" b="0" i="0" u="none" strike="noStrike" err="1">
                          <a:solidFill>
                            <a:srgbClr val="000000"/>
                          </a:solidFill>
                          <a:effectLst/>
                          <a:latin typeface="Arial" panose="020B0604020202020204" pitchFamily="34" charset="0"/>
                        </a:rPr>
                        <a:t>Floreasca</a:t>
                      </a:r>
                      <a:r>
                        <a:rPr lang="en-US" sz="700" b="0" i="0" u="none" strike="noStrike">
                          <a:solidFill>
                            <a:srgbClr val="000000"/>
                          </a:solidFill>
                          <a:effectLst/>
                          <a:latin typeface="Arial" panose="020B0604020202020204" pitchFamily="34" charset="0"/>
                        </a:rPr>
                        <a:t> Towers (share deal)</a:t>
                      </a:r>
                    </a:p>
                  </a:txBody>
                  <a:tcPr marL="0" marR="0" marT="0"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n/a</a:t>
                      </a:r>
                    </a:p>
                  </a:txBody>
                  <a:tcPr marL="0" marR="0" marT="0" marB="0" anchor="b">
                    <a:lnL>
                      <a:noFill/>
                    </a:lnL>
                    <a:lnR>
                      <a:noFill/>
                    </a:lnR>
                    <a:lnT>
                      <a:noFill/>
                    </a:lnT>
                    <a:lnB>
                      <a:noFill/>
                    </a:lnB>
                  </a:tcPr>
                </a:tc>
                <a:tc>
                  <a:txBody>
                    <a:bodyPr/>
                    <a:lstStyle/>
                    <a:p>
                      <a:pPr algn="ctr" fontAlgn="b"/>
                      <a:r>
                        <a:rPr lang="en-US" sz="700" b="0" i="0" u="none" strike="noStrike">
                          <a:solidFill>
                            <a:srgbClr val="000000"/>
                          </a:solidFill>
                          <a:effectLst/>
                          <a:latin typeface="Arial" panose="020B0604020202020204" pitchFamily="34" charset="0"/>
                        </a:rPr>
                        <a:t>Bucuresti</a:t>
                      </a:r>
                    </a:p>
                  </a:txBody>
                  <a:tcPr marL="0" marR="0" marT="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20</a:t>
                      </a:r>
                    </a:p>
                  </a:txBody>
                  <a:tcPr marL="0" marR="0" marT="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One United Property</a:t>
                      </a:r>
                    </a:p>
                  </a:txBody>
                  <a:tcPr marL="0" marR="0" marT="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Ionut Dumitrescu</a:t>
                      </a:r>
                    </a:p>
                  </a:txBody>
                  <a:tcPr marL="0" marR="0" marT="0" marB="0" anchor="b">
                    <a:lnL>
                      <a:noFill/>
                    </a:lnL>
                    <a:lnR>
                      <a:noFill/>
                    </a:lnR>
                    <a:lnT>
                      <a:noFill/>
                    </a:lnT>
                    <a:lnB>
                      <a:noFill/>
                    </a:lnB>
                  </a:tcPr>
                </a:tc>
                <a:extLst>
                  <a:ext uri="{0D108BD9-81ED-4DB2-BD59-A6C34878D82A}">
                    <a16:rowId xmlns:a16="http://schemas.microsoft.com/office/drawing/2014/main" val="1645025547"/>
                  </a:ext>
                </a:extLst>
              </a:tr>
              <a:tr h="120818">
                <a:tc>
                  <a:txBody>
                    <a:bodyPr/>
                    <a:lstStyle/>
                    <a:p>
                      <a:pPr algn="ctr" fontAlgn="b"/>
                      <a:r>
                        <a:rPr lang="en-US" sz="700" b="0" i="0" u="none" strike="noStrike">
                          <a:solidFill>
                            <a:srgbClr val="000000"/>
                          </a:solidFill>
                          <a:effectLst/>
                          <a:latin typeface="Arial" panose="020B0604020202020204" pitchFamily="34" charset="0"/>
                        </a:rPr>
                        <a:t>Retail</a:t>
                      </a:r>
                    </a:p>
                  </a:txBody>
                  <a:tcPr marL="0" marR="0" marT="0" marB="0" anchor="b">
                    <a:lnL>
                      <a:noFill/>
                    </a:lnL>
                    <a:lnR>
                      <a:noFill/>
                    </a:lnR>
                    <a:lnT>
                      <a:noFill/>
                    </a:lnT>
                    <a:lnB>
                      <a:noFill/>
                    </a:lnB>
                  </a:tcPr>
                </a:tc>
                <a:tc>
                  <a:txBody>
                    <a:bodyPr/>
                    <a:lstStyle/>
                    <a:p>
                      <a:pPr algn="ctr" fontAlgn="b"/>
                      <a:r>
                        <a:rPr lang="en-US" sz="700" b="0" i="0" u="none" strike="noStrike">
                          <a:solidFill>
                            <a:srgbClr val="000000"/>
                          </a:solidFill>
                          <a:effectLst/>
                          <a:latin typeface="Arial" panose="020B0604020202020204" pitchFamily="34" charset="0"/>
                        </a:rPr>
                        <a:t>Jupiter City Shopping Center</a:t>
                      </a:r>
                    </a:p>
                  </a:txBody>
                  <a:tcPr marL="0" marR="0" marT="0"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45,000</a:t>
                      </a:r>
                    </a:p>
                  </a:txBody>
                  <a:tcPr marL="0" marR="0" marT="0" marB="0" anchor="b">
                    <a:lnL>
                      <a:noFill/>
                    </a:lnL>
                    <a:lnR>
                      <a:noFill/>
                    </a:lnR>
                    <a:lnT>
                      <a:noFill/>
                    </a:lnT>
                    <a:lnB>
                      <a:noFill/>
                    </a:lnB>
                  </a:tcPr>
                </a:tc>
                <a:tc>
                  <a:txBody>
                    <a:bodyPr/>
                    <a:lstStyle/>
                    <a:p>
                      <a:pPr algn="ctr" fontAlgn="b"/>
                      <a:r>
                        <a:rPr lang="en-US" sz="700" b="0" i="0" u="none" strike="noStrike">
                          <a:solidFill>
                            <a:srgbClr val="000000"/>
                          </a:solidFill>
                          <a:effectLst/>
                          <a:latin typeface="Arial" panose="020B0604020202020204" pitchFamily="34" charset="0"/>
                        </a:rPr>
                        <a:t>Pitesti</a:t>
                      </a:r>
                    </a:p>
                  </a:txBody>
                  <a:tcPr marL="0" marR="0" marT="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20</a:t>
                      </a:r>
                    </a:p>
                  </a:txBody>
                  <a:tcPr marL="0" marR="0" marT="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Doron </a:t>
                      </a:r>
                      <a:r>
                        <a:rPr lang="en-US" sz="800" b="0" i="0" u="none" strike="noStrike" err="1">
                          <a:solidFill>
                            <a:srgbClr val="000000"/>
                          </a:solidFill>
                          <a:effectLst/>
                          <a:latin typeface="Calibri" panose="020F0502020204030204" pitchFamily="34" charset="0"/>
                        </a:rPr>
                        <a:t>Ofer</a:t>
                      </a:r>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Supernova</a:t>
                      </a:r>
                    </a:p>
                  </a:txBody>
                  <a:tcPr marL="0" marR="0" marT="0" marB="0" anchor="b">
                    <a:lnL>
                      <a:noFill/>
                    </a:lnL>
                    <a:lnR>
                      <a:noFill/>
                    </a:lnR>
                    <a:lnT>
                      <a:noFill/>
                    </a:lnT>
                    <a:lnB>
                      <a:noFill/>
                    </a:lnB>
                  </a:tcPr>
                </a:tc>
                <a:extLst>
                  <a:ext uri="{0D108BD9-81ED-4DB2-BD59-A6C34878D82A}">
                    <a16:rowId xmlns:a16="http://schemas.microsoft.com/office/drawing/2014/main" val="664378050"/>
                  </a:ext>
                </a:extLst>
              </a:tr>
            </a:tbl>
          </a:graphicData>
        </a:graphic>
      </p:graphicFrame>
      <p:sp>
        <p:nvSpPr>
          <p:cNvPr id="24" name="TextBox 23">
            <a:extLst>
              <a:ext uri="{FF2B5EF4-FFF2-40B4-BE49-F238E27FC236}">
                <a16:creationId xmlns:a16="http://schemas.microsoft.com/office/drawing/2014/main" id="{7225AAA5-D9CB-42D7-84B2-69C2C5BA4156}"/>
              </a:ext>
            </a:extLst>
          </p:cNvPr>
          <p:cNvSpPr txBox="1"/>
          <p:nvPr/>
        </p:nvSpPr>
        <p:spPr>
          <a:xfrm>
            <a:off x="2624037" y="9195971"/>
            <a:ext cx="3907126" cy="369332"/>
          </a:xfrm>
          <a:prstGeom prst="rect">
            <a:avLst/>
          </a:prstGeom>
          <a:noFill/>
        </p:spPr>
        <p:txBody>
          <a:bodyPr wrap="square" rtlCol="0">
            <a:spAutoFit/>
          </a:bodyPr>
          <a:lstStyle/>
          <a:p>
            <a:pPr algn="r"/>
            <a:r>
              <a:rPr lang="en-US" sz="900" i="1">
                <a:latin typeface="Quark" panose="02000000000000000000" pitchFamily="50" charset="-34"/>
                <a:cs typeface="Quark" panose="02000000000000000000" pitchFamily="50" charset="-34"/>
              </a:rPr>
              <a:t>Top tranzactii imobiliare 2020</a:t>
            </a:r>
          </a:p>
          <a:p>
            <a:pPr algn="r"/>
            <a:r>
              <a:rPr lang="en-US" sz="900" i="1">
                <a:latin typeface="Quark" panose="02000000000000000000" pitchFamily="50" charset="-34"/>
                <a:cs typeface="Quark" panose="02000000000000000000" pitchFamily="50" charset="-34"/>
              </a:rPr>
              <a:t>Valorile sunt estimate</a:t>
            </a:r>
          </a:p>
        </p:txBody>
      </p:sp>
      <p:pic>
        <p:nvPicPr>
          <p:cNvPr id="25" name="Picture 24">
            <a:extLst>
              <a:ext uri="{FF2B5EF4-FFF2-40B4-BE49-F238E27FC236}">
                <a16:creationId xmlns:a16="http://schemas.microsoft.com/office/drawing/2014/main" id="{F696E931-966D-4AD8-B96C-C0A0504A5887}"/>
              </a:ext>
            </a:extLst>
          </p:cNvPr>
          <p:cNvPicPr>
            <a:picLocks noChangeAspect="1"/>
          </p:cNvPicPr>
          <p:nvPr/>
        </p:nvPicPr>
        <p:blipFill>
          <a:blip r:embed="rId4" cstate="print">
            <a:clrChange>
              <a:clrFrom>
                <a:srgbClr val="000000">
                  <a:alpha val="0"/>
                </a:srgbClr>
              </a:clrFrom>
              <a:clrTo>
                <a:srgbClr val="000000">
                  <a:alpha val="0"/>
                </a:srgbClr>
              </a:clrTo>
            </a:clrChange>
            <a:duotone>
              <a:srgbClr val="A5A5A5">
                <a:shade val="45000"/>
                <a:satMod val="135000"/>
              </a:srgbClr>
              <a:prstClr val="white"/>
            </a:duotone>
          </a:blip>
          <a:stretch>
            <a:fillRect/>
          </a:stretch>
        </p:blipFill>
        <p:spPr>
          <a:xfrm>
            <a:off x="5607287" y="4210562"/>
            <a:ext cx="362850" cy="338520"/>
          </a:xfrm>
          <a:prstGeom prst="rect">
            <a:avLst/>
          </a:prstGeom>
          <a:solidFill>
            <a:srgbClr val="002154">
              <a:alpha val="0"/>
            </a:srgbClr>
          </a:solidFill>
        </p:spPr>
      </p:pic>
      <p:pic>
        <p:nvPicPr>
          <p:cNvPr id="26" name="Picture 25">
            <a:extLst>
              <a:ext uri="{FF2B5EF4-FFF2-40B4-BE49-F238E27FC236}">
                <a16:creationId xmlns:a16="http://schemas.microsoft.com/office/drawing/2014/main" id="{E02E5AC6-8424-4745-9CFF-3C5F52668DBD}"/>
              </a:ext>
            </a:extLst>
          </p:cNvPr>
          <p:cNvPicPr>
            <a:picLocks noChangeAspect="1"/>
          </p:cNvPicPr>
          <p:nvPr/>
        </p:nvPicPr>
        <p:blipFill>
          <a:blip r:embed="rId5">
            <a:duotone>
              <a:srgbClr val="A5A5A5">
                <a:shade val="45000"/>
                <a:satMod val="135000"/>
              </a:srgbClr>
              <a:prstClr val="white"/>
            </a:duotone>
          </a:blip>
          <a:stretch>
            <a:fillRect/>
          </a:stretch>
        </p:blipFill>
        <p:spPr>
          <a:xfrm>
            <a:off x="3716286" y="4213521"/>
            <a:ext cx="299077" cy="299077"/>
          </a:xfrm>
          <a:prstGeom prst="rect">
            <a:avLst/>
          </a:prstGeom>
        </p:spPr>
      </p:pic>
      <p:pic>
        <p:nvPicPr>
          <p:cNvPr id="27" name="Picture 26">
            <a:extLst>
              <a:ext uri="{FF2B5EF4-FFF2-40B4-BE49-F238E27FC236}">
                <a16:creationId xmlns:a16="http://schemas.microsoft.com/office/drawing/2014/main" id="{2F82928B-EA5C-490D-BEED-3A98375838B1}"/>
              </a:ext>
            </a:extLst>
          </p:cNvPr>
          <p:cNvPicPr>
            <a:picLocks noChangeAspect="1"/>
          </p:cNvPicPr>
          <p:nvPr/>
        </p:nvPicPr>
        <p:blipFill>
          <a:blip r:embed="rId6">
            <a:duotone>
              <a:srgbClr val="A5A5A5">
                <a:shade val="45000"/>
                <a:satMod val="135000"/>
              </a:srgbClr>
              <a:prstClr val="white"/>
            </a:duotone>
          </a:blip>
          <a:stretch>
            <a:fillRect/>
          </a:stretch>
        </p:blipFill>
        <p:spPr>
          <a:xfrm>
            <a:off x="4581882" y="4213521"/>
            <a:ext cx="299077" cy="299077"/>
          </a:xfrm>
          <a:prstGeom prst="rect">
            <a:avLst/>
          </a:prstGeom>
        </p:spPr>
      </p:pic>
      <p:sp>
        <p:nvSpPr>
          <p:cNvPr id="29" name="Rectangle 41">
            <a:extLst>
              <a:ext uri="{FF2B5EF4-FFF2-40B4-BE49-F238E27FC236}">
                <a16:creationId xmlns:a16="http://schemas.microsoft.com/office/drawing/2014/main" id="{AC9D1320-6E7C-4F9D-A3C1-0ADCFE59F067}"/>
              </a:ext>
            </a:extLst>
          </p:cNvPr>
          <p:cNvSpPr>
            <a:spLocks noChangeArrowheads="1"/>
          </p:cNvSpPr>
          <p:nvPr/>
        </p:nvSpPr>
        <p:spPr bwMode="auto">
          <a:xfrm>
            <a:off x="4577600" y="4567193"/>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ro-RO" sz="1000" b="0" i="0" u="none" strike="noStrike" kern="0" cap="none" spc="0" normalizeH="0" baseline="0" noProof="0">
                <a:ln>
                  <a:noFill/>
                </a:ln>
                <a:solidFill>
                  <a:srgbClr val="262626"/>
                </a:solidFill>
                <a:effectLst/>
                <a:uLnTx/>
                <a:uFillTx/>
                <a:latin typeface="Quark" panose="02000000000000000000" pitchFamily="50" charset="-34"/>
                <a:ea typeface="MS PGothic" panose="020B0600070205080204" pitchFamily="34" charset="-128"/>
                <a:cs typeface="Quark" panose="02000000000000000000" pitchFamily="50" charset="-34"/>
              </a:rPr>
              <a:t>Retail</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ro-RO" sz="1000" b="0" i="0" u="none" strike="noStrike" kern="0" cap="none" spc="0" normalizeH="0" baseline="0" noProof="0">
                <a:ln>
                  <a:noFill/>
                </a:ln>
                <a:solidFill>
                  <a:srgbClr val="262626"/>
                </a:solidFill>
                <a:effectLst/>
                <a:uLnTx/>
                <a:uFillTx/>
                <a:latin typeface="Quark" panose="02000000000000000000" pitchFamily="50" charset="-34"/>
                <a:ea typeface="MS PGothic" panose="020B0600070205080204" pitchFamily="34" charset="-128"/>
                <a:cs typeface="Quark" panose="02000000000000000000" pitchFamily="50" charset="-34"/>
              </a:rPr>
              <a:t> </a:t>
            </a:r>
            <a:r>
              <a:rPr kumimoji="0" lang="en-US" altLang="ro-RO" sz="1000" b="1" i="0" u="none" strike="noStrike" kern="0" cap="none" spc="0" normalizeH="0" baseline="0" noProof="0">
                <a:ln>
                  <a:noFill/>
                </a:ln>
                <a:solidFill>
                  <a:srgbClr val="262626"/>
                </a:solidFill>
                <a:effectLst/>
                <a:uLnTx/>
                <a:uFillTx/>
                <a:latin typeface="Quark" panose="02000000000000000000" pitchFamily="50" charset="-34"/>
                <a:ea typeface="MS PGothic" panose="020B0600070205080204" pitchFamily="34" charset="-128"/>
                <a:cs typeface="Quark" panose="02000000000000000000" pitchFamily="50" charset="-34"/>
              </a:rPr>
              <a:t>7%</a:t>
            </a:r>
          </a:p>
        </p:txBody>
      </p:sp>
      <p:sp>
        <p:nvSpPr>
          <p:cNvPr id="30" name="Rectangle 42">
            <a:extLst>
              <a:ext uri="{FF2B5EF4-FFF2-40B4-BE49-F238E27FC236}">
                <a16:creationId xmlns:a16="http://schemas.microsoft.com/office/drawing/2014/main" id="{D840FBB2-6EA5-4523-8E7D-307E6A9B1EFD}"/>
              </a:ext>
            </a:extLst>
          </p:cNvPr>
          <p:cNvSpPr>
            <a:spLocks noChangeArrowheads="1"/>
          </p:cNvSpPr>
          <p:nvPr/>
        </p:nvSpPr>
        <p:spPr bwMode="auto">
          <a:xfrm>
            <a:off x="5573151" y="4567193"/>
            <a:ext cx="6447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ro-RO" sz="1000" b="0" i="0" u="none" strike="noStrike" kern="0" cap="none" spc="0" normalizeH="0" baseline="0" noProof="0">
                <a:ln>
                  <a:noFill/>
                </a:ln>
                <a:solidFill>
                  <a:srgbClr val="262626"/>
                </a:solidFill>
                <a:effectLst/>
                <a:uLnTx/>
                <a:uFillTx/>
                <a:latin typeface="Quark" panose="02000000000000000000" pitchFamily="50" charset="-34"/>
                <a:ea typeface="MS PGothic" panose="020B0600070205080204" pitchFamily="34" charset="-128"/>
                <a:cs typeface="Quark" panose="02000000000000000000" pitchFamily="50" charset="-34"/>
              </a:rPr>
              <a:t>Industrial</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ro-RO" sz="1000" b="1" i="0" u="none" strike="noStrike" kern="0" cap="none" spc="0" normalizeH="0" baseline="0" noProof="0">
                <a:ln>
                  <a:noFill/>
                </a:ln>
                <a:solidFill>
                  <a:srgbClr val="262626"/>
                </a:solidFill>
                <a:effectLst/>
                <a:uLnTx/>
                <a:uFillTx/>
                <a:latin typeface="Quark" panose="02000000000000000000" pitchFamily="50" charset="-34"/>
                <a:ea typeface="MS PGothic" panose="020B0600070205080204" pitchFamily="34" charset="-128"/>
                <a:cs typeface="Quark" panose="02000000000000000000" pitchFamily="50" charset="-34"/>
              </a:rPr>
              <a:t>8%</a:t>
            </a:r>
          </a:p>
        </p:txBody>
      </p:sp>
    </p:spTree>
    <p:extLst>
      <p:ext uri="{BB962C8B-B14F-4D97-AF65-F5344CB8AC3E}">
        <p14:creationId xmlns:p14="http://schemas.microsoft.com/office/powerpoint/2010/main" val="926204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783F7AAA-ED16-41B6-87B8-828DDE5A1F75}"/>
              </a:ext>
            </a:extLst>
          </p:cNvPr>
          <p:cNvSpPr txBox="1"/>
          <p:nvPr/>
        </p:nvSpPr>
        <p:spPr>
          <a:xfrm>
            <a:off x="201143" y="167343"/>
            <a:ext cx="337598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prstClr val="black">
                    <a:lumMod val="85000"/>
                    <a:lumOff val="15000"/>
                  </a:prstClr>
                </a:solidFill>
                <a:effectLst/>
                <a:uLnTx/>
                <a:uFillTx/>
                <a:latin typeface="Quark" panose="02000000000000000000" pitchFamily="50" charset="-34"/>
                <a:ea typeface="+mn-ea"/>
                <a:cs typeface="Quark" panose="02000000000000000000" pitchFamily="50" charset="-34"/>
              </a:rPr>
              <a:t>Piata spatiilor de birouri din Bucuresti 2020</a:t>
            </a:r>
          </a:p>
        </p:txBody>
      </p:sp>
      <p:pic>
        <p:nvPicPr>
          <p:cNvPr id="31" name="Picture 30">
            <a:extLst>
              <a:ext uri="{FF2B5EF4-FFF2-40B4-BE49-F238E27FC236}">
                <a16:creationId xmlns:a16="http://schemas.microsoft.com/office/drawing/2014/main" id="{A235F225-23D0-476F-9DA3-21A68DC6D6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0542" y="33572"/>
            <a:ext cx="1118373" cy="574015"/>
          </a:xfrm>
          <a:prstGeom prst="rect">
            <a:avLst/>
          </a:prstGeom>
        </p:spPr>
      </p:pic>
      <p:sp>
        <p:nvSpPr>
          <p:cNvPr id="8" name="TextBox 7">
            <a:extLst>
              <a:ext uri="{FF2B5EF4-FFF2-40B4-BE49-F238E27FC236}">
                <a16:creationId xmlns:a16="http://schemas.microsoft.com/office/drawing/2014/main" id="{E6666962-7103-4736-93E7-EEB1D695B4D1}"/>
              </a:ext>
            </a:extLst>
          </p:cNvPr>
          <p:cNvSpPr txBox="1"/>
          <p:nvPr/>
        </p:nvSpPr>
        <p:spPr>
          <a:xfrm>
            <a:off x="201143" y="1011753"/>
            <a:ext cx="6507772" cy="6386364"/>
          </a:xfrm>
          <a:prstGeom prst="rect">
            <a:avLst/>
          </a:prstGeom>
          <a:solidFill>
            <a:schemeClr val="bg1"/>
          </a:solidFill>
          <a:ln>
            <a:noFill/>
          </a:ln>
        </p:spPr>
        <p:txBody>
          <a:bodyPr wrap="square" rtlCol="0">
            <a:spAutoFit/>
          </a:bodyPr>
          <a:lstStyle/>
          <a:p>
            <a:pPr algn="just">
              <a:defRPr/>
            </a:pPr>
            <a:r>
              <a:rPr lang="en-US" sz="1200">
                <a:solidFill>
                  <a:srgbClr val="C00000"/>
                </a:solidFill>
                <a:latin typeface="Quark" panose="02000000000000000000" pitchFamily="50" charset="-34"/>
                <a:ea typeface="MS PGothic" pitchFamily="34" charset="-128"/>
                <a:cs typeface="Quark" panose="02000000000000000000" pitchFamily="50" charset="-34"/>
              </a:rPr>
              <a:t>DINAMICA STABILA, SCHIMBARI LA ORIZONT</a:t>
            </a:r>
          </a:p>
          <a:p>
            <a:pPr algn="just">
              <a:defRPr/>
            </a:pPr>
            <a:endParaRPr lang="en-US" sz="1100">
              <a:latin typeface="Quark" panose="02000000000000000000" pitchFamily="50" charset="-34"/>
              <a:cs typeface="Quark" panose="02000000000000000000" pitchFamily="50" charset="-34"/>
            </a:endParaRPr>
          </a:p>
          <a:p>
            <a:pPr algn="just"/>
            <a:r>
              <a:rPr lang="en-US" sz="1100">
                <a:latin typeface="Quark" panose="02000000000000000000" pitchFamily="50" charset="-34"/>
                <a:cs typeface="Quark" panose="02000000000000000000" pitchFamily="50" charset="-34"/>
              </a:rPr>
              <a:t>Stocul total de spatii de birouri in Bucuresti a fost de putin peste 3,3 milioane mp la sfarsitul anului 2020, cu o serie de intarzieri inregistrate in livrarea unor proiecte. Peste 150.000 mp de noi spatii de birouri au fost livrati in 2020 in capitala. Chiar daca majoritatea proiectelor anuntate au fost finalizate la termen, in unele cazuri s-au inregistrat intarzieri sau chiar amanari ale livrarilor. Cu toate acestea, peste 230.000 mp sunt planificati pentru livrare in 2021. Desi majoritatea dezvoltatorilor nu au fost intimidati de situatia fara precedent aparuta in 2020, turnura brusca pe care a luat-o piata in ultimul an i-a determinat pe altii sa isi reexamineze planurile. Amanari pe termen nedeterminat ale unor proiecte, intarzieri in livrari si chiar reconversii ale proiectelor de birouri au fost cel putin luate in considerare de unii dezvoltatori.</a:t>
            </a:r>
            <a:endParaRPr lang="en-US" sz="1100">
              <a:solidFill>
                <a:srgbClr val="3B3D3F"/>
              </a:solidFill>
              <a:latin typeface="Quark-Light" panose="02000000000000000000" pitchFamily="50" charset="-34"/>
              <a:ea typeface="Times New Roman" panose="02020603050405020304" pitchFamily="18" charset="0"/>
              <a:cs typeface="Times New Roman" panose="02020603050405020304" pitchFamily="18" charset="0"/>
            </a:endParaRPr>
          </a:p>
          <a:p>
            <a:pPr algn="just"/>
            <a:endParaRPr lang="en-US" sz="1100">
              <a:solidFill>
                <a:srgbClr val="3B3D3F"/>
              </a:solidFill>
              <a:latin typeface="Quark-Light" panose="02000000000000000000" pitchFamily="50" charset="-34"/>
              <a:ea typeface="Times New Roman" panose="02020603050405020304" pitchFamily="18" charset="0"/>
              <a:cs typeface="Times New Roman" panose="02020603050405020304" pitchFamily="18" charset="0"/>
            </a:endParaRPr>
          </a:p>
          <a:p>
            <a:pPr algn="just"/>
            <a:endParaRPr lang="en-US" sz="1100">
              <a:solidFill>
                <a:srgbClr val="3B3D3F"/>
              </a:solidFill>
              <a:latin typeface="Quark-Light" panose="02000000000000000000" pitchFamily="50" charset="-34"/>
              <a:ea typeface="Times New Roman" panose="02020603050405020304" pitchFamily="18" charset="0"/>
              <a:cs typeface="Times New Roman" panose="02020603050405020304" pitchFamily="18" charset="0"/>
            </a:endParaRPr>
          </a:p>
          <a:p>
            <a:pPr algn="just"/>
            <a:endParaRPr lang="en-US" sz="1100">
              <a:solidFill>
                <a:srgbClr val="3B3D3F"/>
              </a:solidFill>
              <a:latin typeface="Quark-Light" panose="02000000000000000000" pitchFamily="50" charset="-34"/>
              <a:ea typeface="Times New Roman" panose="02020603050405020304" pitchFamily="18" charset="0"/>
              <a:cs typeface="Times New Roman" panose="02020603050405020304" pitchFamily="18" charset="0"/>
            </a:endParaRPr>
          </a:p>
          <a:p>
            <a:pPr algn="just"/>
            <a:endParaRPr lang="en-US" sz="1100">
              <a:solidFill>
                <a:srgbClr val="3B3D3F"/>
              </a:solidFill>
              <a:latin typeface="Quark-Light" panose="02000000000000000000" pitchFamily="50" charset="-34"/>
              <a:ea typeface="Times New Roman" panose="02020603050405020304" pitchFamily="18" charset="0"/>
              <a:cs typeface="Times New Roman" panose="02020603050405020304" pitchFamily="18" charset="0"/>
            </a:endParaRPr>
          </a:p>
          <a:p>
            <a:pPr algn="just"/>
            <a:endParaRPr lang="en-US" sz="1100">
              <a:solidFill>
                <a:srgbClr val="3B3D3F"/>
              </a:solidFill>
              <a:latin typeface="Quark-Light" panose="02000000000000000000" pitchFamily="50" charset="-34"/>
              <a:ea typeface="Times New Roman" panose="02020603050405020304" pitchFamily="18" charset="0"/>
              <a:cs typeface="Times New Roman" panose="02020603050405020304" pitchFamily="18" charset="0"/>
            </a:endParaRPr>
          </a:p>
          <a:p>
            <a:pPr algn="just"/>
            <a:endParaRPr lang="en-US" sz="1100">
              <a:solidFill>
                <a:srgbClr val="3B3D3F"/>
              </a:solidFill>
              <a:latin typeface="Quark-Light" panose="02000000000000000000" pitchFamily="50" charset="-34"/>
              <a:ea typeface="Times New Roman" panose="02020603050405020304" pitchFamily="18" charset="0"/>
              <a:cs typeface="Times New Roman" panose="02020603050405020304" pitchFamily="18" charset="0"/>
            </a:endParaRPr>
          </a:p>
          <a:p>
            <a:pPr algn="just"/>
            <a:endParaRPr lang="en-US" sz="1100">
              <a:solidFill>
                <a:srgbClr val="3B3D3F"/>
              </a:solidFill>
              <a:latin typeface="Quark-Light" panose="02000000000000000000" pitchFamily="50" charset="-34"/>
              <a:ea typeface="Times New Roman" panose="02020603050405020304" pitchFamily="18" charset="0"/>
              <a:cs typeface="Times New Roman" panose="02020603050405020304" pitchFamily="18" charset="0"/>
            </a:endParaRPr>
          </a:p>
          <a:p>
            <a:pPr algn="just"/>
            <a:endParaRPr lang="en-US" sz="1100">
              <a:solidFill>
                <a:srgbClr val="3B3D3F"/>
              </a:solidFill>
              <a:latin typeface="Quark-Light" panose="02000000000000000000" pitchFamily="50" charset="-34"/>
              <a:ea typeface="Times New Roman" panose="02020603050405020304" pitchFamily="18" charset="0"/>
              <a:cs typeface="Times New Roman" panose="02020603050405020304" pitchFamily="18" charset="0"/>
            </a:endParaRPr>
          </a:p>
          <a:p>
            <a:pPr algn="just"/>
            <a:endParaRPr lang="en-US" sz="1100">
              <a:solidFill>
                <a:srgbClr val="3B3D3F"/>
              </a:solidFill>
              <a:latin typeface="Quark-Light" panose="02000000000000000000" pitchFamily="50" charset="-34"/>
              <a:ea typeface="Times New Roman" panose="02020603050405020304" pitchFamily="18" charset="0"/>
              <a:cs typeface="Times New Roman" panose="02020603050405020304" pitchFamily="18" charset="0"/>
            </a:endParaRPr>
          </a:p>
          <a:p>
            <a:pPr algn="just"/>
            <a:endParaRPr lang="en-US" sz="1100">
              <a:solidFill>
                <a:srgbClr val="3B3D3F"/>
              </a:solidFill>
              <a:latin typeface="Quark-Light" panose="02000000000000000000" pitchFamily="50" charset="-34"/>
              <a:ea typeface="Times New Roman" panose="02020603050405020304" pitchFamily="18" charset="0"/>
              <a:cs typeface="Times New Roman" panose="02020603050405020304" pitchFamily="18" charset="0"/>
            </a:endParaRPr>
          </a:p>
          <a:p>
            <a:pPr algn="just"/>
            <a:endParaRPr lang="en-US" sz="1100">
              <a:solidFill>
                <a:srgbClr val="3B3D3F"/>
              </a:solidFill>
              <a:latin typeface="Quark-Light" panose="02000000000000000000" pitchFamily="50" charset="-34"/>
              <a:ea typeface="Times New Roman" panose="02020603050405020304" pitchFamily="18" charset="0"/>
              <a:cs typeface="Times New Roman" panose="02020603050405020304" pitchFamily="18" charset="0"/>
            </a:endParaRPr>
          </a:p>
          <a:p>
            <a:pPr algn="just"/>
            <a:endParaRPr lang="en-US" sz="1100">
              <a:solidFill>
                <a:srgbClr val="3B3D3F"/>
              </a:solidFill>
              <a:latin typeface="Quark-Light" panose="02000000000000000000" pitchFamily="50" charset="-34"/>
              <a:ea typeface="Times New Roman" panose="02020603050405020304" pitchFamily="18" charset="0"/>
              <a:cs typeface="Times New Roman" panose="02020603050405020304" pitchFamily="18" charset="0"/>
            </a:endParaRPr>
          </a:p>
          <a:p>
            <a:pPr algn="just"/>
            <a:endParaRPr lang="en-US" sz="1100">
              <a:solidFill>
                <a:srgbClr val="3B3D3F"/>
              </a:solidFill>
              <a:latin typeface="Quark-Light" panose="02000000000000000000" pitchFamily="50" charset="-34"/>
              <a:ea typeface="Times New Roman" panose="02020603050405020304" pitchFamily="18" charset="0"/>
              <a:cs typeface="Times New Roman" panose="02020603050405020304" pitchFamily="18" charset="0"/>
            </a:endParaRPr>
          </a:p>
          <a:p>
            <a:pPr algn="just"/>
            <a:endParaRPr lang="en-US" sz="1200">
              <a:solidFill>
                <a:srgbClr val="C00000"/>
              </a:solidFill>
              <a:latin typeface="Quark" panose="02000000000000000000" pitchFamily="50" charset="-34"/>
              <a:ea typeface="MS PGothic" pitchFamily="34" charset="-128"/>
              <a:cs typeface="Quark" panose="02000000000000000000" pitchFamily="50" charset="-34"/>
            </a:endParaRPr>
          </a:p>
          <a:p>
            <a:pPr algn="just"/>
            <a:endParaRPr lang="en-US" sz="1200">
              <a:solidFill>
                <a:srgbClr val="C00000"/>
              </a:solidFill>
              <a:latin typeface="Quark" panose="02000000000000000000" pitchFamily="50" charset="-34"/>
              <a:ea typeface="MS PGothic" pitchFamily="34" charset="-128"/>
              <a:cs typeface="Quark" panose="02000000000000000000" pitchFamily="50" charset="-34"/>
            </a:endParaRPr>
          </a:p>
          <a:p>
            <a:pPr algn="just"/>
            <a:endParaRPr lang="en-US" sz="1200">
              <a:solidFill>
                <a:srgbClr val="C00000"/>
              </a:solidFill>
              <a:latin typeface="Quark" panose="02000000000000000000" pitchFamily="50" charset="-34"/>
              <a:ea typeface="MS PGothic" pitchFamily="34" charset="-128"/>
              <a:cs typeface="Quark" panose="02000000000000000000" pitchFamily="50" charset="-34"/>
            </a:endParaRPr>
          </a:p>
          <a:p>
            <a:pPr algn="just"/>
            <a:endParaRPr lang="en-US" sz="1200">
              <a:solidFill>
                <a:srgbClr val="C00000"/>
              </a:solidFill>
              <a:latin typeface="Quark" panose="02000000000000000000" pitchFamily="50" charset="-34"/>
              <a:ea typeface="MS PGothic" pitchFamily="34" charset="-128"/>
              <a:cs typeface="Quark" panose="02000000000000000000" pitchFamily="50" charset="-34"/>
            </a:endParaRPr>
          </a:p>
          <a:p>
            <a:pPr algn="just"/>
            <a:endParaRPr lang="en-US" sz="1200">
              <a:solidFill>
                <a:srgbClr val="C00000"/>
              </a:solidFill>
              <a:latin typeface="Quark" panose="02000000000000000000" pitchFamily="50" charset="-34"/>
              <a:ea typeface="MS PGothic" pitchFamily="34" charset="-128"/>
              <a:cs typeface="Quark" panose="02000000000000000000" pitchFamily="50" charset="-34"/>
            </a:endParaRPr>
          </a:p>
          <a:p>
            <a:pPr algn="just"/>
            <a:endParaRPr lang="en-US" sz="1200">
              <a:solidFill>
                <a:srgbClr val="C00000"/>
              </a:solidFill>
              <a:latin typeface="Quark" panose="02000000000000000000" pitchFamily="50" charset="-34"/>
              <a:ea typeface="MS PGothic" pitchFamily="34" charset="-128"/>
              <a:cs typeface="Quark" panose="02000000000000000000" pitchFamily="50" charset="-34"/>
            </a:endParaRPr>
          </a:p>
          <a:p>
            <a:pPr algn="just"/>
            <a:endParaRPr lang="en-US" sz="1200">
              <a:solidFill>
                <a:srgbClr val="C00000"/>
              </a:solidFill>
              <a:latin typeface="Quark" panose="02000000000000000000" pitchFamily="50" charset="-34"/>
              <a:ea typeface="MS PGothic" pitchFamily="34" charset="-128"/>
              <a:cs typeface="Quark" panose="02000000000000000000" pitchFamily="50" charset="-34"/>
            </a:endParaRPr>
          </a:p>
          <a:p>
            <a:pPr algn="just"/>
            <a:endParaRPr lang="en-US" sz="1200">
              <a:solidFill>
                <a:srgbClr val="C00000"/>
              </a:solidFill>
              <a:latin typeface="Quark" panose="02000000000000000000" pitchFamily="50" charset="-34"/>
              <a:ea typeface="MS PGothic" pitchFamily="34" charset="-128"/>
              <a:cs typeface="Quark" panose="02000000000000000000" pitchFamily="50" charset="-34"/>
            </a:endParaRPr>
          </a:p>
          <a:p>
            <a:pPr algn="just"/>
            <a:endParaRPr lang="en-US" sz="1200">
              <a:solidFill>
                <a:srgbClr val="C00000"/>
              </a:solidFill>
              <a:latin typeface="Quark" panose="02000000000000000000" pitchFamily="50" charset="-34"/>
              <a:ea typeface="MS PGothic" pitchFamily="34" charset="-128"/>
              <a:cs typeface="Quark" panose="02000000000000000000" pitchFamily="50" charset="-34"/>
            </a:endParaRPr>
          </a:p>
          <a:p>
            <a:pPr algn="just"/>
            <a:endParaRPr lang="en-US" sz="1200">
              <a:solidFill>
                <a:srgbClr val="C00000"/>
              </a:solidFill>
              <a:latin typeface="Quark" panose="02000000000000000000" pitchFamily="50" charset="-34"/>
              <a:ea typeface="MS PGothic" pitchFamily="34" charset="-128"/>
              <a:cs typeface="Quark" panose="02000000000000000000" pitchFamily="50" charset="-34"/>
            </a:endParaRPr>
          </a:p>
          <a:p>
            <a:pPr algn="just"/>
            <a:endParaRPr lang="en-US" sz="1200">
              <a:solidFill>
                <a:srgbClr val="C00000"/>
              </a:solidFill>
              <a:latin typeface="Quark" panose="02000000000000000000" pitchFamily="50" charset="-34"/>
              <a:ea typeface="MS PGothic" pitchFamily="34" charset="-128"/>
              <a:cs typeface="Quark" panose="02000000000000000000" pitchFamily="50" charset="-34"/>
            </a:endParaRPr>
          </a:p>
          <a:p>
            <a:pPr algn="just"/>
            <a:endParaRPr lang="en-US" sz="1200">
              <a:solidFill>
                <a:srgbClr val="C00000"/>
              </a:solidFill>
              <a:latin typeface="Quark" panose="02000000000000000000" pitchFamily="50" charset="-34"/>
              <a:ea typeface="MS PGothic" pitchFamily="34" charset="-128"/>
              <a:cs typeface="Quark" panose="02000000000000000000" pitchFamily="50" charset="-34"/>
            </a:endParaRPr>
          </a:p>
          <a:p>
            <a:pPr algn="just"/>
            <a:endParaRPr lang="en-US" sz="1100">
              <a:latin typeface="Quark" panose="02000000000000000000" pitchFamily="50" charset="-34"/>
              <a:cs typeface="Quark" panose="02000000000000000000" pitchFamily="50" charset="-34"/>
            </a:endParaRPr>
          </a:p>
        </p:txBody>
      </p:sp>
      <p:graphicFrame>
        <p:nvGraphicFramePr>
          <p:cNvPr id="128" name="Table 2">
            <a:extLst>
              <a:ext uri="{FF2B5EF4-FFF2-40B4-BE49-F238E27FC236}">
                <a16:creationId xmlns:a16="http://schemas.microsoft.com/office/drawing/2014/main" id="{60D020FF-0C07-443C-BAF0-B3D1ABE0667C}"/>
              </a:ext>
            </a:extLst>
          </p:cNvPr>
          <p:cNvGraphicFramePr>
            <a:graphicFrameLocks noGrp="1"/>
          </p:cNvGraphicFramePr>
          <p:nvPr>
            <p:extLst>
              <p:ext uri="{D42A27DB-BD31-4B8C-83A1-F6EECF244321}">
                <p14:modId xmlns:p14="http://schemas.microsoft.com/office/powerpoint/2010/main" val="3478477225"/>
              </p:ext>
            </p:extLst>
          </p:nvPr>
        </p:nvGraphicFramePr>
        <p:xfrm>
          <a:off x="201143" y="2944576"/>
          <a:ext cx="6367778" cy="3303389"/>
        </p:xfrm>
        <a:graphic>
          <a:graphicData uri="http://schemas.openxmlformats.org/drawingml/2006/table">
            <a:tbl>
              <a:tblPr firstRow="1" bandRow="1">
                <a:tableStyleId>{00A15C55-8517-42AA-B614-E9B94910E393}</a:tableStyleId>
              </a:tblPr>
              <a:tblGrid>
                <a:gridCol w="2016900">
                  <a:extLst>
                    <a:ext uri="{9D8B030D-6E8A-4147-A177-3AD203B41FA5}">
                      <a16:colId xmlns:a16="http://schemas.microsoft.com/office/drawing/2014/main" val="3271827350"/>
                    </a:ext>
                  </a:extLst>
                </a:gridCol>
                <a:gridCol w="1128890">
                  <a:extLst>
                    <a:ext uri="{9D8B030D-6E8A-4147-A177-3AD203B41FA5}">
                      <a16:colId xmlns:a16="http://schemas.microsoft.com/office/drawing/2014/main" val="2103365361"/>
                    </a:ext>
                  </a:extLst>
                </a:gridCol>
                <a:gridCol w="2274607">
                  <a:extLst>
                    <a:ext uri="{9D8B030D-6E8A-4147-A177-3AD203B41FA5}">
                      <a16:colId xmlns:a16="http://schemas.microsoft.com/office/drawing/2014/main" val="3535739622"/>
                    </a:ext>
                  </a:extLst>
                </a:gridCol>
                <a:gridCol w="947381">
                  <a:extLst>
                    <a:ext uri="{9D8B030D-6E8A-4147-A177-3AD203B41FA5}">
                      <a16:colId xmlns:a16="http://schemas.microsoft.com/office/drawing/2014/main" val="2230484361"/>
                    </a:ext>
                  </a:extLst>
                </a:gridCol>
              </a:tblGrid>
              <a:tr h="170593">
                <a:tc>
                  <a:txBody>
                    <a:bodyPr/>
                    <a:lstStyle/>
                    <a:p>
                      <a:r>
                        <a:rPr lang="en-US">
                          <a:solidFill>
                            <a:schemeClr val="bg1"/>
                          </a:solidFill>
                          <a:latin typeface="Quark" panose="02000000000000000000" pitchFamily="50" charset="-34"/>
                          <a:cs typeface="Quark" panose="02000000000000000000" pitchFamily="50" charset="-34"/>
                        </a:rPr>
                        <a:t>Proiect</a:t>
                      </a:r>
                    </a:p>
                  </a:txBody>
                  <a:tcPr>
                    <a:solidFill>
                      <a:schemeClr val="tx1"/>
                    </a:solidFill>
                  </a:tcPr>
                </a:tc>
                <a:tc>
                  <a:txBody>
                    <a:bodyPr/>
                    <a:lstStyle/>
                    <a:p>
                      <a:r>
                        <a:rPr lang="en-US">
                          <a:solidFill>
                            <a:schemeClr val="bg1"/>
                          </a:solidFill>
                          <a:latin typeface="Quark" panose="02000000000000000000" pitchFamily="50" charset="-34"/>
                          <a:cs typeface="Quark" panose="02000000000000000000" pitchFamily="50" charset="-34"/>
                        </a:rPr>
                        <a:t>GLA (mp)</a:t>
                      </a:r>
                    </a:p>
                  </a:txBody>
                  <a:tcPr>
                    <a:solidFill>
                      <a:schemeClr val="tx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solidFill>
                            <a:schemeClr val="bg1"/>
                          </a:solidFill>
                          <a:latin typeface="Quark" panose="02000000000000000000" pitchFamily="50" charset="-34"/>
                          <a:cs typeface="Quark" panose="02000000000000000000" pitchFamily="50" charset="-34"/>
                        </a:rPr>
                        <a:t>Zona</a:t>
                      </a:r>
                    </a:p>
                  </a:txBody>
                  <a:tcPr>
                    <a:solidFill>
                      <a:schemeClr val="tx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solidFill>
                            <a:schemeClr val="bg1"/>
                          </a:solidFill>
                          <a:latin typeface="Quark" panose="02000000000000000000" pitchFamily="50" charset="-34"/>
                          <a:cs typeface="Quark" panose="02000000000000000000" pitchFamily="50" charset="-34"/>
                        </a:rPr>
                        <a:t>Livrare</a:t>
                      </a:r>
                    </a:p>
                  </a:txBody>
                  <a:tcPr>
                    <a:solidFill>
                      <a:schemeClr val="tx1"/>
                    </a:solidFill>
                  </a:tcPr>
                </a:tc>
                <a:extLst>
                  <a:ext uri="{0D108BD9-81ED-4DB2-BD59-A6C34878D82A}">
                    <a16:rowId xmlns:a16="http://schemas.microsoft.com/office/drawing/2014/main" val="3246711523"/>
                  </a:ext>
                </a:extLst>
              </a:tr>
              <a:tr h="240893">
                <a:tc>
                  <a:txBody>
                    <a:bodyPr/>
                    <a:lstStyle/>
                    <a:p>
                      <a:r>
                        <a:rPr lang="en-US" sz="1100">
                          <a:latin typeface="Quark" panose="02000000000000000000" pitchFamily="50" charset="-34"/>
                          <a:cs typeface="Quark" panose="02000000000000000000" pitchFamily="50" charset="-34"/>
                        </a:rPr>
                        <a:t>Ana Tower</a:t>
                      </a:r>
                    </a:p>
                  </a:txBody>
                  <a:tcPr>
                    <a:solidFill>
                      <a:schemeClr val="bg1">
                        <a:lumMod val="95000"/>
                      </a:schemeClr>
                    </a:solidFill>
                  </a:tcPr>
                </a:tc>
                <a:tc>
                  <a:txBody>
                    <a:bodyPr/>
                    <a:lstStyle/>
                    <a:p>
                      <a:r>
                        <a:rPr lang="en-US" sz="1100">
                          <a:latin typeface="Quark" panose="02000000000000000000" pitchFamily="50" charset="-34"/>
                          <a:cs typeface="Quark" panose="02000000000000000000" pitchFamily="50" charset="-34"/>
                        </a:rPr>
                        <a:t>33.000</a:t>
                      </a:r>
                    </a:p>
                  </a:txBody>
                  <a:tcPr>
                    <a:solidFill>
                      <a:schemeClr val="bg1">
                        <a:lumMod val="95000"/>
                      </a:schemeClr>
                    </a:solidFill>
                  </a:tcPr>
                </a:tc>
                <a:tc>
                  <a:txBody>
                    <a:bodyPr/>
                    <a:lstStyle/>
                    <a:p>
                      <a:r>
                        <a:rPr lang="en-US" sz="1100" err="1">
                          <a:latin typeface="Quark" panose="02000000000000000000" pitchFamily="50" charset="-34"/>
                          <a:cs typeface="Quark" panose="02000000000000000000" pitchFamily="50" charset="-34"/>
                        </a:rPr>
                        <a:t>Expozitiei</a:t>
                      </a:r>
                      <a:endParaRPr lang="en-US" sz="1100">
                        <a:latin typeface="Quark" panose="02000000000000000000" pitchFamily="50" charset="-34"/>
                        <a:cs typeface="Quark" panose="02000000000000000000" pitchFamily="50" charset="-34"/>
                      </a:endParaRPr>
                    </a:p>
                  </a:txBody>
                  <a:tcPr>
                    <a:solidFill>
                      <a:schemeClr val="bg1">
                        <a:lumMod val="95000"/>
                      </a:schemeClr>
                    </a:solidFill>
                  </a:tcPr>
                </a:tc>
                <a:tc>
                  <a:txBody>
                    <a:bodyPr/>
                    <a:lstStyle/>
                    <a:p>
                      <a:r>
                        <a:rPr lang="en-US" sz="1100">
                          <a:latin typeface="Quark" panose="02000000000000000000" pitchFamily="50" charset="-34"/>
                          <a:cs typeface="Quark" panose="02000000000000000000" pitchFamily="50" charset="-34"/>
                        </a:rPr>
                        <a:t>T1</a:t>
                      </a:r>
                    </a:p>
                  </a:txBody>
                  <a:tcPr>
                    <a:solidFill>
                      <a:schemeClr val="bg1">
                        <a:lumMod val="95000"/>
                      </a:schemeClr>
                    </a:solidFill>
                  </a:tcPr>
                </a:tc>
                <a:extLst>
                  <a:ext uri="{0D108BD9-81ED-4DB2-BD59-A6C34878D82A}">
                    <a16:rowId xmlns:a16="http://schemas.microsoft.com/office/drawing/2014/main" val="3836195362"/>
                  </a:ext>
                </a:extLst>
              </a:tr>
              <a:tr h="245050">
                <a:tc>
                  <a:txBody>
                    <a:bodyPr/>
                    <a:lstStyle/>
                    <a:p>
                      <a:r>
                        <a:rPr lang="en-US" sz="1100" err="1">
                          <a:latin typeface="Quark" panose="02000000000000000000" pitchFamily="50" charset="-34"/>
                          <a:cs typeface="Quark" panose="02000000000000000000" pitchFamily="50" charset="-34"/>
                        </a:rPr>
                        <a:t>Globalworth</a:t>
                      </a:r>
                      <a:r>
                        <a:rPr lang="en-US" sz="1100">
                          <a:latin typeface="Quark" panose="02000000000000000000" pitchFamily="50" charset="-34"/>
                          <a:cs typeface="Quark" panose="02000000000000000000" pitchFamily="50" charset="-34"/>
                        </a:rPr>
                        <a:t> Campus C</a:t>
                      </a:r>
                    </a:p>
                  </a:txBody>
                  <a:tcPr>
                    <a:solidFill>
                      <a:schemeClr val="bg1">
                        <a:lumMod val="95000"/>
                      </a:schemeClr>
                    </a:solidFill>
                  </a:tcPr>
                </a:tc>
                <a:tc>
                  <a:txBody>
                    <a:bodyPr/>
                    <a:lstStyle/>
                    <a:p>
                      <a:r>
                        <a:rPr lang="en-US" sz="1100">
                          <a:latin typeface="Quark" panose="02000000000000000000" pitchFamily="50" charset="-34"/>
                          <a:cs typeface="Quark" panose="02000000000000000000" pitchFamily="50" charset="-34"/>
                        </a:rPr>
                        <a:t>32.000</a:t>
                      </a:r>
                    </a:p>
                  </a:txBody>
                  <a:tcPr>
                    <a:solidFill>
                      <a:schemeClr val="bg1">
                        <a:lumMod val="95000"/>
                      </a:schemeClr>
                    </a:solidFill>
                  </a:tcPr>
                </a:tc>
                <a:tc>
                  <a:txBody>
                    <a:bodyPr/>
                    <a:lstStyle/>
                    <a:p>
                      <a:r>
                        <a:rPr lang="en-US" sz="1100" err="1">
                          <a:latin typeface="Quark" panose="02000000000000000000" pitchFamily="50" charset="-34"/>
                          <a:cs typeface="Quark" panose="02000000000000000000" pitchFamily="50" charset="-34"/>
                        </a:rPr>
                        <a:t>Pipera</a:t>
                      </a:r>
                      <a:endParaRPr lang="en-US" sz="1100">
                        <a:latin typeface="Quark" panose="02000000000000000000" pitchFamily="50" charset="-34"/>
                        <a:cs typeface="Quark" panose="02000000000000000000" pitchFamily="50" charset="-34"/>
                      </a:endParaRPr>
                    </a:p>
                  </a:txBody>
                  <a:tcPr>
                    <a:solidFill>
                      <a:schemeClr val="bg1">
                        <a:lumMod val="95000"/>
                      </a:schemeClr>
                    </a:solidFill>
                  </a:tcPr>
                </a:tc>
                <a:tc>
                  <a:txBody>
                    <a:bodyPr/>
                    <a:lstStyle/>
                    <a:p>
                      <a:r>
                        <a:rPr lang="en-US" sz="1100">
                          <a:latin typeface="Quark" panose="02000000000000000000" pitchFamily="50" charset="-34"/>
                          <a:cs typeface="Quark" panose="02000000000000000000" pitchFamily="50" charset="-34"/>
                        </a:rPr>
                        <a:t>T1</a:t>
                      </a:r>
                    </a:p>
                  </a:txBody>
                  <a:tcPr>
                    <a:solidFill>
                      <a:schemeClr val="bg1">
                        <a:lumMod val="95000"/>
                      </a:schemeClr>
                    </a:solidFill>
                  </a:tcPr>
                </a:tc>
                <a:extLst>
                  <a:ext uri="{0D108BD9-81ED-4DB2-BD59-A6C34878D82A}">
                    <a16:rowId xmlns:a16="http://schemas.microsoft.com/office/drawing/2014/main" val="2743746544"/>
                  </a:ext>
                </a:extLst>
              </a:tr>
              <a:tr h="228424">
                <a:tc>
                  <a:txBody>
                    <a:bodyPr/>
                    <a:lstStyle/>
                    <a:p>
                      <a:r>
                        <a:rPr lang="en-US" sz="1100">
                          <a:latin typeface="Quark" panose="02000000000000000000" pitchFamily="50" charset="-34"/>
                          <a:cs typeface="Quark" panose="02000000000000000000" pitchFamily="50" charset="-34"/>
                        </a:rPr>
                        <a:t>H </a:t>
                      </a:r>
                      <a:r>
                        <a:rPr lang="en-US" sz="1100" err="1">
                          <a:latin typeface="Quark" panose="02000000000000000000" pitchFamily="50" charset="-34"/>
                          <a:cs typeface="Quark" panose="02000000000000000000" pitchFamily="50" charset="-34"/>
                        </a:rPr>
                        <a:t>Victoriei</a:t>
                      </a:r>
                      <a:r>
                        <a:rPr lang="en-US" sz="1100">
                          <a:latin typeface="Quark" panose="02000000000000000000" pitchFamily="50" charset="-34"/>
                          <a:cs typeface="Quark" panose="02000000000000000000" pitchFamily="50" charset="-34"/>
                        </a:rPr>
                        <a:t> 109</a:t>
                      </a:r>
                    </a:p>
                  </a:txBody>
                  <a:tcPr>
                    <a:solidFill>
                      <a:schemeClr val="bg1">
                        <a:lumMod val="95000"/>
                      </a:schemeClr>
                    </a:solidFill>
                  </a:tcPr>
                </a:tc>
                <a:tc>
                  <a:txBody>
                    <a:bodyPr/>
                    <a:lstStyle/>
                    <a:p>
                      <a:r>
                        <a:rPr lang="en-US" sz="1100">
                          <a:latin typeface="Quark" panose="02000000000000000000" pitchFamily="50" charset="-34"/>
                          <a:cs typeface="Quark" panose="02000000000000000000" pitchFamily="50" charset="-34"/>
                        </a:rPr>
                        <a:t>6.000</a:t>
                      </a:r>
                    </a:p>
                  </a:txBody>
                  <a:tcPr>
                    <a:solidFill>
                      <a:schemeClr val="bg1">
                        <a:lumMod val="95000"/>
                      </a:schemeClr>
                    </a:solidFill>
                  </a:tcPr>
                </a:tc>
                <a:tc>
                  <a:txBody>
                    <a:bodyPr/>
                    <a:lstStyle/>
                    <a:p>
                      <a:r>
                        <a:rPr lang="en-US" sz="1100">
                          <a:latin typeface="Quark" panose="02000000000000000000" pitchFamily="50" charset="-34"/>
                          <a:cs typeface="Quark" panose="02000000000000000000" pitchFamily="50" charset="-34"/>
                        </a:rPr>
                        <a:t>CBD</a:t>
                      </a:r>
                    </a:p>
                  </a:txBody>
                  <a:tcPr>
                    <a:solidFill>
                      <a:schemeClr val="bg1">
                        <a:lumMod val="95000"/>
                      </a:schemeClr>
                    </a:solidFill>
                  </a:tcPr>
                </a:tc>
                <a:tc>
                  <a:txBody>
                    <a:bodyPr/>
                    <a:lstStyle/>
                    <a:p>
                      <a:r>
                        <a:rPr lang="en-US" sz="1100">
                          <a:latin typeface="Quark" panose="02000000000000000000" pitchFamily="50" charset="-34"/>
                          <a:cs typeface="Quark" panose="02000000000000000000" pitchFamily="50" charset="-34"/>
                        </a:rPr>
                        <a:t>T1</a:t>
                      </a:r>
                    </a:p>
                  </a:txBody>
                  <a:tcPr>
                    <a:solidFill>
                      <a:schemeClr val="bg1">
                        <a:lumMod val="95000"/>
                      </a:schemeClr>
                    </a:solidFill>
                  </a:tcPr>
                </a:tc>
                <a:extLst>
                  <a:ext uri="{0D108BD9-81ED-4DB2-BD59-A6C34878D82A}">
                    <a16:rowId xmlns:a16="http://schemas.microsoft.com/office/drawing/2014/main" val="675500973"/>
                  </a:ext>
                </a:extLst>
              </a:tr>
              <a:tr h="232581">
                <a:tc>
                  <a:txBody>
                    <a:bodyPr/>
                    <a:lstStyle/>
                    <a:p>
                      <a:r>
                        <a:rPr lang="en-US" sz="1100">
                          <a:latin typeface="Quark" panose="02000000000000000000" pitchFamily="50" charset="-34"/>
                          <a:cs typeface="Quark" panose="02000000000000000000" pitchFamily="50" charset="-34"/>
                        </a:rPr>
                        <a:t>Mendeleev 5</a:t>
                      </a:r>
                    </a:p>
                  </a:txBody>
                  <a:tcPr>
                    <a:solidFill>
                      <a:schemeClr val="bg1">
                        <a:lumMod val="95000"/>
                      </a:schemeClr>
                    </a:solidFill>
                  </a:tcPr>
                </a:tc>
                <a:tc>
                  <a:txBody>
                    <a:bodyPr/>
                    <a:lstStyle/>
                    <a:p>
                      <a:r>
                        <a:rPr lang="en-US" sz="1100">
                          <a:latin typeface="Quark" panose="02000000000000000000" pitchFamily="50" charset="-34"/>
                          <a:cs typeface="Quark" panose="02000000000000000000" pitchFamily="50" charset="-34"/>
                        </a:rPr>
                        <a:t>4.500</a:t>
                      </a:r>
                    </a:p>
                  </a:txBody>
                  <a:tcPr>
                    <a:solidFill>
                      <a:schemeClr val="bg1">
                        <a:lumMod val="95000"/>
                      </a:schemeClr>
                    </a:solidFill>
                  </a:tcPr>
                </a:tc>
                <a:tc>
                  <a:txBody>
                    <a:bodyPr/>
                    <a:lstStyle/>
                    <a:p>
                      <a:r>
                        <a:rPr lang="en-US" sz="1100">
                          <a:latin typeface="Quark" panose="02000000000000000000" pitchFamily="50" charset="-34"/>
                          <a:cs typeface="Quark" panose="02000000000000000000" pitchFamily="50" charset="-34"/>
                        </a:rPr>
                        <a:t>Centru</a:t>
                      </a:r>
                    </a:p>
                  </a:txBody>
                  <a:tcPr>
                    <a:solidFill>
                      <a:schemeClr val="bg1">
                        <a:lumMod val="95000"/>
                      </a:schemeClr>
                    </a:solidFill>
                  </a:tcPr>
                </a:tc>
                <a:tc>
                  <a:txBody>
                    <a:bodyPr/>
                    <a:lstStyle/>
                    <a:p>
                      <a:r>
                        <a:rPr lang="en-US" sz="1100">
                          <a:latin typeface="Quark" panose="02000000000000000000" pitchFamily="50" charset="-34"/>
                          <a:cs typeface="Quark" panose="02000000000000000000" pitchFamily="50" charset="-34"/>
                        </a:rPr>
                        <a:t>T1</a:t>
                      </a:r>
                    </a:p>
                  </a:txBody>
                  <a:tcPr>
                    <a:solidFill>
                      <a:schemeClr val="bg1">
                        <a:lumMod val="95000"/>
                      </a:schemeClr>
                    </a:solidFill>
                  </a:tcPr>
                </a:tc>
                <a:extLst>
                  <a:ext uri="{0D108BD9-81ED-4DB2-BD59-A6C34878D82A}">
                    <a16:rowId xmlns:a16="http://schemas.microsoft.com/office/drawing/2014/main" val="305658613"/>
                  </a:ext>
                </a:extLst>
              </a:tr>
              <a:tr h="250592">
                <a:tc>
                  <a:txBody>
                    <a:bodyPr/>
                    <a:lstStyle/>
                    <a:p>
                      <a:r>
                        <a:rPr lang="en-US" sz="1100">
                          <a:latin typeface="Quark" panose="02000000000000000000" pitchFamily="50" charset="-34"/>
                          <a:cs typeface="Quark" panose="02000000000000000000" pitchFamily="50" charset="-34"/>
                        </a:rPr>
                        <a:t>The Bridge III</a:t>
                      </a:r>
                    </a:p>
                  </a:txBody>
                  <a:tcPr>
                    <a:solidFill>
                      <a:schemeClr val="bg1">
                        <a:lumMod val="95000"/>
                      </a:schemeClr>
                    </a:solidFill>
                  </a:tcPr>
                </a:tc>
                <a:tc>
                  <a:txBody>
                    <a:bodyPr/>
                    <a:lstStyle/>
                    <a:p>
                      <a:r>
                        <a:rPr lang="en-US" sz="1100">
                          <a:latin typeface="Quark" panose="02000000000000000000" pitchFamily="50" charset="-34"/>
                          <a:cs typeface="Quark" panose="02000000000000000000" pitchFamily="50" charset="-34"/>
                        </a:rPr>
                        <a:t>21.200</a:t>
                      </a:r>
                    </a:p>
                  </a:txBody>
                  <a:tcPr>
                    <a:solidFill>
                      <a:schemeClr val="bg1">
                        <a:lumMod val="95000"/>
                      </a:schemeClr>
                    </a:solidFill>
                  </a:tcPr>
                </a:tc>
                <a:tc>
                  <a:txBody>
                    <a:bodyPr/>
                    <a:lstStyle/>
                    <a:p>
                      <a:r>
                        <a:rPr lang="en-US" sz="1100">
                          <a:latin typeface="Quark" panose="02000000000000000000" pitchFamily="50" charset="-34"/>
                          <a:cs typeface="Quark" panose="02000000000000000000" pitchFamily="50" charset="-34"/>
                        </a:rPr>
                        <a:t>Centru-vest</a:t>
                      </a:r>
                    </a:p>
                  </a:txBody>
                  <a:tcPr>
                    <a:solidFill>
                      <a:schemeClr val="bg1">
                        <a:lumMod val="95000"/>
                      </a:schemeClr>
                    </a:solidFill>
                  </a:tcPr>
                </a:tc>
                <a:tc>
                  <a:txBody>
                    <a:bodyPr/>
                    <a:lstStyle/>
                    <a:p>
                      <a:r>
                        <a:rPr lang="en-US" sz="1100">
                          <a:latin typeface="Quark" panose="02000000000000000000" pitchFamily="50" charset="-34"/>
                          <a:cs typeface="Quark" panose="02000000000000000000" pitchFamily="50" charset="-34"/>
                        </a:rPr>
                        <a:t>T2</a:t>
                      </a:r>
                    </a:p>
                  </a:txBody>
                  <a:tcPr>
                    <a:solidFill>
                      <a:schemeClr val="bg1">
                        <a:lumMod val="95000"/>
                      </a:schemeClr>
                    </a:solidFill>
                  </a:tcPr>
                </a:tc>
                <a:extLst>
                  <a:ext uri="{0D108BD9-81ED-4DB2-BD59-A6C34878D82A}">
                    <a16:rowId xmlns:a16="http://schemas.microsoft.com/office/drawing/2014/main" val="206372514"/>
                  </a:ext>
                </a:extLst>
              </a:tr>
              <a:tr h="268602">
                <a:tc>
                  <a:txBody>
                    <a:bodyPr/>
                    <a:lstStyle/>
                    <a:p>
                      <a:r>
                        <a:rPr lang="en-US" sz="1100">
                          <a:latin typeface="Quark" panose="02000000000000000000" pitchFamily="50" charset="-34"/>
                          <a:cs typeface="Quark" panose="02000000000000000000" pitchFamily="50" charset="-34"/>
                        </a:rPr>
                        <a:t>Zone 313</a:t>
                      </a:r>
                    </a:p>
                  </a:txBody>
                  <a:tcPr>
                    <a:solidFill>
                      <a:schemeClr val="bg1">
                        <a:lumMod val="95000"/>
                      </a:schemeClr>
                    </a:solidFill>
                  </a:tcPr>
                </a:tc>
                <a:tc>
                  <a:txBody>
                    <a:bodyPr/>
                    <a:lstStyle/>
                    <a:p>
                      <a:r>
                        <a:rPr lang="en-US" sz="1100">
                          <a:latin typeface="Quark" panose="02000000000000000000" pitchFamily="50" charset="-34"/>
                          <a:cs typeface="Quark" panose="02000000000000000000" pitchFamily="50" charset="-34"/>
                        </a:rPr>
                        <a:t>6.700</a:t>
                      </a:r>
                    </a:p>
                  </a:txBody>
                  <a:tcPr>
                    <a:solidFill>
                      <a:schemeClr val="bg1">
                        <a:lumMod val="95000"/>
                      </a:schemeClr>
                    </a:solidFill>
                  </a:tcPr>
                </a:tc>
                <a:tc>
                  <a:txBody>
                    <a:bodyPr/>
                    <a:lstStyle/>
                    <a:p>
                      <a:r>
                        <a:rPr lang="en-US" sz="1100" err="1">
                          <a:latin typeface="Quark" panose="02000000000000000000" pitchFamily="50" charset="-34"/>
                          <a:cs typeface="Quark" panose="02000000000000000000" pitchFamily="50" charset="-34"/>
                        </a:rPr>
                        <a:t>Floreasca-Barbu</a:t>
                      </a:r>
                      <a:r>
                        <a:rPr lang="en-US" sz="1100">
                          <a:latin typeface="Quark" panose="02000000000000000000" pitchFamily="50" charset="-34"/>
                          <a:cs typeface="Quark" panose="02000000000000000000" pitchFamily="50" charset="-34"/>
                        </a:rPr>
                        <a:t> </a:t>
                      </a:r>
                      <a:r>
                        <a:rPr lang="en-US" sz="1100" err="1">
                          <a:latin typeface="Quark" panose="02000000000000000000" pitchFamily="50" charset="-34"/>
                          <a:cs typeface="Quark" panose="02000000000000000000" pitchFamily="50" charset="-34"/>
                        </a:rPr>
                        <a:t>Vacarescu</a:t>
                      </a:r>
                      <a:endParaRPr lang="en-US" sz="1100">
                        <a:latin typeface="Quark" panose="02000000000000000000" pitchFamily="50" charset="-34"/>
                        <a:cs typeface="Quark" panose="02000000000000000000" pitchFamily="50" charset="-34"/>
                      </a:endParaRPr>
                    </a:p>
                  </a:txBody>
                  <a:tcPr>
                    <a:solidFill>
                      <a:schemeClr val="bg1">
                        <a:lumMod val="95000"/>
                      </a:schemeClr>
                    </a:solidFill>
                  </a:tcPr>
                </a:tc>
                <a:tc>
                  <a:txBody>
                    <a:bodyPr/>
                    <a:lstStyle/>
                    <a:p>
                      <a:r>
                        <a:rPr lang="en-US" sz="1100">
                          <a:latin typeface="Quark" panose="02000000000000000000" pitchFamily="50" charset="-34"/>
                          <a:cs typeface="Quark" panose="02000000000000000000" pitchFamily="50" charset="-34"/>
                        </a:rPr>
                        <a:t>T2</a:t>
                      </a:r>
                    </a:p>
                  </a:txBody>
                  <a:tcPr>
                    <a:solidFill>
                      <a:schemeClr val="bg1">
                        <a:lumMod val="95000"/>
                      </a:schemeClr>
                    </a:solidFill>
                  </a:tcPr>
                </a:tc>
                <a:extLst>
                  <a:ext uri="{0D108BD9-81ED-4DB2-BD59-A6C34878D82A}">
                    <a16:rowId xmlns:a16="http://schemas.microsoft.com/office/drawing/2014/main" val="51204595"/>
                  </a:ext>
                </a:extLst>
              </a:tr>
              <a:tr h="270164">
                <a:tc>
                  <a:txBody>
                    <a:bodyPr/>
                    <a:lstStyle/>
                    <a:p>
                      <a:r>
                        <a:rPr lang="en-US" sz="1100">
                          <a:latin typeface="Quark" panose="02000000000000000000" pitchFamily="50" charset="-34"/>
                          <a:cs typeface="Quark" panose="02000000000000000000" pitchFamily="50" charset="-34"/>
                        </a:rPr>
                        <a:t>Campus 6.3</a:t>
                      </a:r>
                    </a:p>
                  </a:txBody>
                  <a:tcPr>
                    <a:solidFill>
                      <a:schemeClr val="bg1">
                        <a:lumMod val="95000"/>
                      </a:schemeClr>
                    </a:solidFill>
                  </a:tcPr>
                </a:tc>
                <a:tc>
                  <a:txBody>
                    <a:bodyPr/>
                    <a:lstStyle/>
                    <a:p>
                      <a:r>
                        <a:rPr lang="en-US" sz="1100">
                          <a:latin typeface="Quark" panose="02000000000000000000" pitchFamily="50" charset="-34"/>
                          <a:cs typeface="Quark" panose="02000000000000000000" pitchFamily="50" charset="-34"/>
                        </a:rPr>
                        <a:t>17.581</a:t>
                      </a:r>
                    </a:p>
                  </a:txBody>
                  <a:tcPr>
                    <a:solidFill>
                      <a:schemeClr val="bg1">
                        <a:lumMod val="95000"/>
                      </a:schemeClr>
                    </a:solidFill>
                  </a:tcPr>
                </a:tc>
                <a:tc>
                  <a:txBody>
                    <a:bodyPr/>
                    <a:lstStyle/>
                    <a:p>
                      <a:r>
                        <a:rPr lang="en-US" sz="1100">
                          <a:latin typeface="Quark" panose="02000000000000000000" pitchFamily="50" charset="-34"/>
                          <a:cs typeface="Quark" panose="02000000000000000000" pitchFamily="50" charset="-34"/>
                        </a:rPr>
                        <a:t>Centru-vest</a:t>
                      </a:r>
                    </a:p>
                  </a:txBody>
                  <a:tcPr>
                    <a:solidFill>
                      <a:schemeClr val="bg1">
                        <a:lumMod val="95000"/>
                      </a:schemeClr>
                    </a:solidFill>
                  </a:tcPr>
                </a:tc>
                <a:tc>
                  <a:txBody>
                    <a:bodyPr/>
                    <a:lstStyle/>
                    <a:p>
                      <a:r>
                        <a:rPr lang="en-US" sz="1100">
                          <a:latin typeface="Quark" panose="02000000000000000000" pitchFamily="50" charset="-34"/>
                          <a:cs typeface="Quark" panose="02000000000000000000" pitchFamily="50" charset="-34"/>
                        </a:rPr>
                        <a:t>T3</a:t>
                      </a:r>
                    </a:p>
                  </a:txBody>
                  <a:tcPr>
                    <a:solidFill>
                      <a:schemeClr val="bg1">
                        <a:lumMod val="95000"/>
                      </a:schemeClr>
                    </a:solidFill>
                  </a:tcPr>
                </a:tc>
                <a:extLst>
                  <a:ext uri="{0D108BD9-81ED-4DB2-BD59-A6C34878D82A}">
                    <a16:rowId xmlns:a16="http://schemas.microsoft.com/office/drawing/2014/main" val="1621891010"/>
                  </a:ext>
                </a:extLst>
              </a:tr>
              <a:tr h="270164">
                <a:tc>
                  <a:txBody>
                    <a:bodyPr/>
                    <a:lstStyle/>
                    <a:p>
                      <a:r>
                        <a:rPr lang="en-US" sz="1100">
                          <a:latin typeface="Quark" panose="02000000000000000000" pitchFamily="50" charset="-34"/>
                          <a:cs typeface="Quark" panose="02000000000000000000" pitchFamily="50" charset="-34"/>
                        </a:rPr>
                        <a:t>One Tower</a:t>
                      </a:r>
                    </a:p>
                  </a:txBody>
                  <a:tcPr>
                    <a:solidFill>
                      <a:schemeClr val="bg1">
                        <a:lumMod val="95000"/>
                      </a:schemeClr>
                    </a:solidFill>
                  </a:tcPr>
                </a:tc>
                <a:tc>
                  <a:txBody>
                    <a:bodyPr/>
                    <a:lstStyle/>
                    <a:p>
                      <a:r>
                        <a:rPr lang="en-US" sz="1100">
                          <a:latin typeface="Quark" panose="02000000000000000000" pitchFamily="50" charset="-34"/>
                          <a:cs typeface="Quark" panose="02000000000000000000" pitchFamily="50" charset="-34"/>
                        </a:rPr>
                        <a:t>23.867</a:t>
                      </a:r>
                    </a:p>
                  </a:txBody>
                  <a:tcPr>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err="1">
                          <a:latin typeface="Quark" panose="02000000000000000000" pitchFamily="50" charset="-34"/>
                          <a:cs typeface="Quark" panose="02000000000000000000" pitchFamily="50" charset="-34"/>
                        </a:rPr>
                        <a:t>Floreasca-Barbu</a:t>
                      </a:r>
                      <a:r>
                        <a:rPr lang="en-US" sz="1100">
                          <a:latin typeface="Quark" panose="02000000000000000000" pitchFamily="50" charset="-34"/>
                          <a:cs typeface="Quark" panose="02000000000000000000" pitchFamily="50" charset="-34"/>
                        </a:rPr>
                        <a:t> </a:t>
                      </a:r>
                      <a:r>
                        <a:rPr lang="en-US" sz="1100" err="1">
                          <a:latin typeface="Quark" panose="02000000000000000000" pitchFamily="50" charset="-34"/>
                          <a:cs typeface="Quark" panose="02000000000000000000" pitchFamily="50" charset="-34"/>
                        </a:rPr>
                        <a:t>Vacarescu</a:t>
                      </a:r>
                      <a:endParaRPr lang="en-US" sz="1100">
                        <a:latin typeface="Quark" panose="02000000000000000000" pitchFamily="50" charset="-34"/>
                        <a:cs typeface="Quark" panose="02000000000000000000" pitchFamily="50" charset="-34"/>
                      </a:endParaRPr>
                    </a:p>
                  </a:txBody>
                  <a:tcPr>
                    <a:solidFill>
                      <a:schemeClr val="bg1">
                        <a:lumMod val="95000"/>
                      </a:schemeClr>
                    </a:solidFill>
                  </a:tcPr>
                </a:tc>
                <a:tc>
                  <a:txBody>
                    <a:bodyPr/>
                    <a:lstStyle/>
                    <a:p>
                      <a:r>
                        <a:rPr lang="en-US" sz="1100">
                          <a:latin typeface="Quark" panose="02000000000000000000" pitchFamily="50" charset="-34"/>
                          <a:cs typeface="Quark" panose="02000000000000000000" pitchFamily="50" charset="-34"/>
                        </a:rPr>
                        <a:t>T4</a:t>
                      </a:r>
                    </a:p>
                  </a:txBody>
                  <a:tcPr>
                    <a:solidFill>
                      <a:schemeClr val="bg1">
                        <a:lumMod val="95000"/>
                      </a:schemeClr>
                    </a:solidFill>
                  </a:tcPr>
                </a:tc>
                <a:extLst>
                  <a:ext uri="{0D108BD9-81ED-4DB2-BD59-A6C34878D82A}">
                    <a16:rowId xmlns:a16="http://schemas.microsoft.com/office/drawing/2014/main" val="4042225806"/>
                  </a:ext>
                </a:extLst>
              </a:tr>
              <a:tr h="270163">
                <a:tc>
                  <a:txBody>
                    <a:bodyPr/>
                    <a:lstStyle/>
                    <a:p>
                      <a:r>
                        <a:rPr lang="en-US" sz="1100">
                          <a:latin typeface="Quark" panose="02000000000000000000" pitchFamily="50" charset="-34"/>
                          <a:cs typeface="Quark" panose="02000000000000000000" pitchFamily="50" charset="-34"/>
                        </a:rPr>
                        <a:t>Vila Rosetti</a:t>
                      </a:r>
                    </a:p>
                  </a:txBody>
                  <a:tcPr>
                    <a:solidFill>
                      <a:schemeClr val="bg1">
                        <a:lumMod val="95000"/>
                      </a:schemeClr>
                    </a:solidFill>
                  </a:tcPr>
                </a:tc>
                <a:tc>
                  <a:txBody>
                    <a:bodyPr/>
                    <a:lstStyle/>
                    <a:p>
                      <a:r>
                        <a:rPr lang="en-US" sz="1100">
                          <a:latin typeface="Quark" panose="02000000000000000000" pitchFamily="50" charset="-34"/>
                          <a:cs typeface="Quark" panose="02000000000000000000" pitchFamily="50" charset="-34"/>
                        </a:rPr>
                        <a:t>3.300</a:t>
                      </a:r>
                    </a:p>
                  </a:txBody>
                  <a:tcPr>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latin typeface="Quark" panose="02000000000000000000" pitchFamily="50" charset="-34"/>
                          <a:cs typeface="Quark" panose="02000000000000000000" pitchFamily="50" charset="-34"/>
                        </a:rPr>
                        <a:t>Centru</a:t>
                      </a:r>
                    </a:p>
                  </a:txBody>
                  <a:tcPr>
                    <a:solidFill>
                      <a:schemeClr val="bg1">
                        <a:lumMod val="95000"/>
                      </a:schemeClr>
                    </a:solidFill>
                  </a:tcPr>
                </a:tc>
                <a:tc>
                  <a:txBody>
                    <a:bodyPr/>
                    <a:lstStyle/>
                    <a:p>
                      <a:r>
                        <a:rPr lang="en-US" sz="1100">
                          <a:latin typeface="Quark" panose="02000000000000000000" pitchFamily="50" charset="-34"/>
                          <a:cs typeface="Quark" panose="02000000000000000000" pitchFamily="50" charset="-34"/>
                        </a:rPr>
                        <a:t>T4</a:t>
                      </a:r>
                    </a:p>
                  </a:txBody>
                  <a:tcPr>
                    <a:solidFill>
                      <a:schemeClr val="bg1">
                        <a:lumMod val="95000"/>
                      </a:schemeClr>
                    </a:solidFill>
                  </a:tcPr>
                </a:tc>
                <a:extLst>
                  <a:ext uri="{0D108BD9-81ED-4DB2-BD59-A6C34878D82A}">
                    <a16:rowId xmlns:a16="http://schemas.microsoft.com/office/drawing/2014/main" val="1217519899"/>
                  </a:ext>
                </a:extLst>
              </a:tr>
              <a:tr h="263237">
                <a:tc>
                  <a:txBody>
                    <a:bodyPr/>
                    <a:lstStyle/>
                    <a:p>
                      <a:r>
                        <a:rPr lang="en-US" sz="1100" err="1">
                          <a:latin typeface="Quark" panose="02000000000000000000" pitchFamily="50" charset="-34"/>
                          <a:cs typeface="Quark" panose="02000000000000000000" pitchFamily="50" charset="-34"/>
                        </a:rPr>
                        <a:t>Mincu</a:t>
                      </a:r>
                      <a:r>
                        <a:rPr lang="en-US" sz="1100">
                          <a:latin typeface="Quark" panose="02000000000000000000" pitchFamily="50" charset="-34"/>
                          <a:cs typeface="Quark" panose="02000000000000000000" pitchFamily="50" charset="-34"/>
                        </a:rPr>
                        <a:t> 3 Offices</a:t>
                      </a:r>
                    </a:p>
                  </a:txBody>
                  <a:tcPr>
                    <a:solidFill>
                      <a:schemeClr val="bg1">
                        <a:lumMod val="95000"/>
                      </a:schemeClr>
                    </a:solidFill>
                  </a:tcPr>
                </a:tc>
                <a:tc>
                  <a:txBody>
                    <a:bodyPr/>
                    <a:lstStyle/>
                    <a:p>
                      <a:r>
                        <a:rPr lang="en-US" sz="1100">
                          <a:latin typeface="Quark" panose="02000000000000000000" pitchFamily="50" charset="-34"/>
                          <a:cs typeface="Quark" panose="02000000000000000000" pitchFamily="50" charset="-34"/>
                        </a:rPr>
                        <a:t>4.000</a:t>
                      </a:r>
                    </a:p>
                  </a:txBody>
                  <a:tcPr>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latin typeface="Quark" panose="02000000000000000000" pitchFamily="50" charset="-34"/>
                          <a:cs typeface="Quark" panose="02000000000000000000" pitchFamily="50" charset="-34"/>
                        </a:rPr>
                        <a:t>CBD</a:t>
                      </a:r>
                    </a:p>
                  </a:txBody>
                  <a:tcPr>
                    <a:solidFill>
                      <a:schemeClr val="bg1">
                        <a:lumMod val="95000"/>
                      </a:schemeClr>
                    </a:solidFill>
                  </a:tcPr>
                </a:tc>
                <a:tc>
                  <a:txBody>
                    <a:bodyPr/>
                    <a:lstStyle/>
                    <a:p>
                      <a:r>
                        <a:rPr lang="en-US" sz="1100">
                          <a:latin typeface="Quark" panose="02000000000000000000" pitchFamily="50" charset="-34"/>
                          <a:cs typeface="Quark" panose="02000000000000000000" pitchFamily="50" charset="-34"/>
                        </a:rPr>
                        <a:t>T4</a:t>
                      </a:r>
                    </a:p>
                  </a:txBody>
                  <a:tcPr>
                    <a:solidFill>
                      <a:schemeClr val="bg1">
                        <a:lumMod val="95000"/>
                      </a:schemeClr>
                    </a:solidFill>
                  </a:tcPr>
                </a:tc>
                <a:extLst>
                  <a:ext uri="{0D108BD9-81ED-4DB2-BD59-A6C34878D82A}">
                    <a16:rowId xmlns:a16="http://schemas.microsoft.com/office/drawing/2014/main" val="899304855"/>
                  </a:ext>
                </a:extLst>
              </a:tr>
              <a:tr h="368479">
                <a:tc>
                  <a:txBody>
                    <a:bodyPr/>
                    <a:lstStyle/>
                    <a:p>
                      <a:r>
                        <a:rPr lang="en-US" sz="1100" b="1">
                          <a:latin typeface="Quark" panose="02000000000000000000" pitchFamily="50" charset="-34"/>
                          <a:cs typeface="Quark" panose="02000000000000000000" pitchFamily="50" charset="-34"/>
                        </a:rPr>
                        <a:t>TOTAL</a:t>
                      </a:r>
                    </a:p>
                  </a:txBody>
                  <a:tcPr>
                    <a:solidFill>
                      <a:schemeClr val="bg1">
                        <a:lumMod val="95000"/>
                      </a:schemeClr>
                    </a:solidFill>
                  </a:tcPr>
                </a:tc>
                <a:tc>
                  <a:txBody>
                    <a:bodyPr/>
                    <a:lstStyle/>
                    <a:p>
                      <a:r>
                        <a:rPr lang="en-US" sz="1100" b="1">
                          <a:latin typeface="Quark" panose="02000000000000000000" pitchFamily="50" charset="-34"/>
                          <a:cs typeface="Quark" panose="02000000000000000000" pitchFamily="50" charset="-34"/>
                        </a:rPr>
                        <a:t>152.148</a:t>
                      </a:r>
                    </a:p>
                  </a:txBody>
                  <a:tcPr>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a:latin typeface="Quark" panose="02000000000000000000" pitchFamily="50" charset="-34"/>
                        <a:cs typeface="Quark" panose="02000000000000000000" pitchFamily="50" charset="-34"/>
                      </a:endParaRPr>
                    </a:p>
                  </a:txBody>
                  <a:tcPr>
                    <a:solidFill>
                      <a:schemeClr val="bg1">
                        <a:lumMod val="95000"/>
                      </a:schemeClr>
                    </a:solidFill>
                  </a:tcPr>
                </a:tc>
                <a:tc>
                  <a:txBody>
                    <a:bodyPr/>
                    <a:lstStyle/>
                    <a:p>
                      <a:endParaRPr lang="en-US" sz="1100">
                        <a:latin typeface="Quark" panose="02000000000000000000" pitchFamily="50" charset="-34"/>
                        <a:cs typeface="Quark" panose="02000000000000000000" pitchFamily="50" charset="-34"/>
                      </a:endParaRPr>
                    </a:p>
                  </a:txBody>
                  <a:tcPr>
                    <a:solidFill>
                      <a:schemeClr val="bg1">
                        <a:lumMod val="95000"/>
                      </a:schemeClr>
                    </a:solidFill>
                  </a:tcPr>
                </a:tc>
                <a:extLst>
                  <a:ext uri="{0D108BD9-81ED-4DB2-BD59-A6C34878D82A}">
                    <a16:rowId xmlns:a16="http://schemas.microsoft.com/office/drawing/2014/main" val="2374469359"/>
                  </a:ext>
                </a:extLst>
              </a:tr>
            </a:tbl>
          </a:graphicData>
        </a:graphic>
      </p:graphicFrame>
      <p:sp>
        <p:nvSpPr>
          <p:cNvPr id="129" name="TextBox 128">
            <a:extLst>
              <a:ext uri="{FF2B5EF4-FFF2-40B4-BE49-F238E27FC236}">
                <a16:creationId xmlns:a16="http://schemas.microsoft.com/office/drawing/2014/main" id="{661552DC-BE73-4BD6-AB27-3E296419C66C}"/>
              </a:ext>
            </a:extLst>
          </p:cNvPr>
          <p:cNvSpPr txBox="1"/>
          <p:nvPr/>
        </p:nvSpPr>
        <p:spPr>
          <a:xfrm>
            <a:off x="3330654" y="6407542"/>
            <a:ext cx="3326203" cy="246221"/>
          </a:xfrm>
          <a:prstGeom prst="rect">
            <a:avLst/>
          </a:prstGeom>
          <a:noFill/>
        </p:spPr>
        <p:txBody>
          <a:bodyPr wrap="square" rtlCol="0">
            <a:spAutoFit/>
          </a:bodyPr>
          <a:lstStyle/>
          <a:p>
            <a:pPr algn="r"/>
            <a:r>
              <a:rPr lang="en-US" sz="1000" i="1">
                <a:latin typeface="Quark" panose="02000000000000000000" pitchFamily="50" charset="-34"/>
                <a:cs typeface="Quark" panose="02000000000000000000" pitchFamily="50" charset="-34"/>
              </a:rPr>
              <a:t>Noi proiecte de birouri livrate in 2020</a:t>
            </a:r>
          </a:p>
        </p:txBody>
      </p:sp>
      <p:cxnSp>
        <p:nvCxnSpPr>
          <p:cNvPr id="14" name="Straight Connector 13">
            <a:extLst>
              <a:ext uri="{FF2B5EF4-FFF2-40B4-BE49-F238E27FC236}">
                <a16:creationId xmlns:a16="http://schemas.microsoft.com/office/drawing/2014/main" id="{E10905A1-4196-40D1-83DD-19DB67A69C4D}"/>
              </a:ext>
            </a:extLst>
          </p:cNvPr>
          <p:cNvCxnSpPr/>
          <p:nvPr/>
        </p:nvCxnSpPr>
        <p:spPr>
          <a:xfrm>
            <a:off x="-1" y="831753"/>
            <a:ext cx="6858000" cy="0"/>
          </a:xfrm>
          <a:prstGeom prst="line">
            <a:avLst/>
          </a:prstGeom>
          <a:ln w="28575">
            <a:solidFill>
              <a:srgbClr val="0B174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FDE6921-5B0A-4A8E-879A-642BBA3E258F}"/>
              </a:ext>
            </a:extLst>
          </p:cNvPr>
          <p:cNvSpPr txBox="1"/>
          <p:nvPr/>
        </p:nvSpPr>
        <p:spPr>
          <a:xfrm>
            <a:off x="3166461" y="9492532"/>
            <a:ext cx="3326203" cy="246221"/>
          </a:xfrm>
          <a:prstGeom prst="rect">
            <a:avLst/>
          </a:prstGeom>
          <a:noFill/>
        </p:spPr>
        <p:txBody>
          <a:bodyPr wrap="square" rtlCol="0">
            <a:spAutoFit/>
          </a:bodyPr>
          <a:lstStyle/>
          <a:p>
            <a:pPr algn="r"/>
            <a:r>
              <a:rPr lang="en-US" sz="1000" i="1">
                <a:latin typeface="Quark" panose="02000000000000000000" pitchFamily="50" charset="-34"/>
                <a:cs typeface="Quark" panose="02000000000000000000" pitchFamily="50" charset="-34"/>
              </a:rPr>
              <a:t>Proiecte de birouri planificate pentru livrare in 2021</a:t>
            </a:r>
          </a:p>
        </p:txBody>
      </p:sp>
      <p:graphicFrame>
        <p:nvGraphicFramePr>
          <p:cNvPr id="6" name="Table 5">
            <a:extLst>
              <a:ext uri="{FF2B5EF4-FFF2-40B4-BE49-F238E27FC236}">
                <a16:creationId xmlns:a16="http://schemas.microsoft.com/office/drawing/2014/main" id="{817BB224-64CA-4165-8EF0-AF5C08C777BD}"/>
              </a:ext>
            </a:extLst>
          </p:cNvPr>
          <p:cNvGraphicFramePr>
            <a:graphicFrameLocks noGrp="1"/>
          </p:cNvGraphicFramePr>
          <p:nvPr>
            <p:extLst>
              <p:ext uri="{D42A27DB-BD31-4B8C-83A1-F6EECF244321}">
                <p14:modId xmlns:p14="http://schemas.microsoft.com/office/powerpoint/2010/main" val="1398515933"/>
              </p:ext>
            </p:extLst>
          </p:nvPr>
        </p:nvGraphicFramePr>
        <p:xfrm>
          <a:off x="295004" y="6826383"/>
          <a:ext cx="6361853" cy="2293620"/>
        </p:xfrm>
        <a:graphic>
          <a:graphicData uri="http://schemas.openxmlformats.org/drawingml/2006/table">
            <a:tbl>
              <a:tblPr>
                <a:tableStyleId>{5C22544A-7EE6-4342-B048-85BDC9FD1C3A}</a:tableStyleId>
              </a:tblPr>
              <a:tblGrid>
                <a:gridCol w="2422560">
                  <a:extLst>
                    <a:ext uri="{9D8B030D-6E8A-4147-A177-3AD203B41FA5}">
                      <a16:colId xmlns:a16="http://schemas.microsoft.com/office/drawing/2014/main" val="555982073"/>
                    </a:ext>
                  </a:extLst>
                </a:gridCol>
                <a:gridCol w="1285010">
                  <a:extLst>
                    <a:ext uri="{9D8B030D-6E8A-4147-A177-3AD203B41FA5}">
                      <a16:colId xmlns:a16="http://schemas.microsoft.com/office/drawing/2014/main" val="1215753070"/>
                    </a:ext>
                  </a:extLst>
                </a:gridCol>
                <a:gridCol w="2654283">
                  <a:extLst>
                    <a:ext uri="{9D8B030D-6E8A-4147-A177-3AD203B41FA5}">
                      <a16:colId xmlns:a16="http://schemas.microsoft.com/office/drawing/2014/main" val="3237796167"/>
                    </a:ext>
                  </a:extLst>
                </a:gridCol>
              </a:tblGrid>
              <a:tr h="190500">
                <a:tc>
                  <a:txBody>
                    <a:bodyPr/>
                    <a:lstStyle/>
                    <a:p>
                      <a:pPr algn="ctr" fontAlgn="b"/>
                      <a:r>
                        <a:rPr lang="en-US" sz="1350" b="1" kern="1200">
                          <a:solidFill>
                            <a:schemeClr val="bg1"/>
                          </a:solidFill>
                          <a:latin typeface="Quark" panose="02000000000000000000" pitchFamily="50" charset="-34"/>
                          <a:ea typeface="+mn-ea"/>
                          <a:cs typeface="Quark" panose="02000000000000000000" pitchFamily="50" charset="-34"/>
                        </a:rPr>
                        <a:t>Proiect</a:t>
                      </a:r>
                    </a:p>
                  </a:txBody>
                  <a:tcPr marL="7620" marR="7620" marT="7620" marB="0" anchor="b">
                    <a:solidFill>
                      <a:schemeClr val="tx1"/>
                    </a:solidFill>
                  </a:tcPr>
                </a:tc>
                <a:tc>
                  <a:txBody>
                    <a:bodyPr/>
                    <a:lstStyle/>
                    <a:p>
                      <a:pPr algn="ctr" fontAlgn="b"/>
                      <a:r>
                        <a:rPr lang="en-US" sz="1350" b="1" kern="1200">
                          <a:solidFill>
                            <a:schemeClr val="bg1"/>
                          </a:solidFill>
                          <a:latin typeface="Quark" panose="02000000000000000000" pitchFamily="50" charset="-34"/>
                          <a:ea typeface="+mn-ea"/>
                          <a:cs typeface="Quark" panose="02000000000000000000" pitchFamily="50" charset="-34"/>
                        </a:rPr>
                        <a:t>GLA (mp)</a:t>
                      </a:r>
                    </a:p>
                  </a:txBody>
                  <a:tcPr marL="7620" marR="7620" marT="7620" marB="0" anchor="b">
                    <a:solidFill>
                      <a:schemeClr val="tx1"/>
                    </a:solidFill>
                  </a:tcPr>
                </a:tc>
                <a:tc>
                  <a:txBody>
                    <a:bodyPr/>
                    <a:lstStyle/>
                    <a:p>
                      <a:pPr algn="ctr" fontAlgn="b"/>
                      <a:r>
                        <a:rPr lang="en-US" sz="1350" b="1" kern="1200">
                          <a:solidFill>
                            <a:schemeClr val="bg1"/>
                          </a:solidFill>
                          <a:latin typeface="Quark" panose="02000000000000000000" pitchFamily="50" charset="-34"/>
                          <a:ea typeface="+mn-ea"/>
                          <a:cs typeface="Quark" panose="02000000000000000000" pitchFamily="50" charset="-34"/>
                        </a:rPr>
                        <a:t>Zona</a:t>
                      </a:r>
                    </a:p>
                  </a:txBody>
                  <a:tcPr marL="7620" marR="7620" marT="7620" marB="0" anchor="b">
                    <a:solidFill>
                      <a:schemeClr val="tx1"/>
                    </a:solidFill>
                  </a:tcPr>
                </a:tc>
                <a:extLst>
                  <a:ext uri="{0D108BD9-81ED-4DB2-BD59-A6C34878D82A}">
                    <a16:rowId xmlns:a16="http://schemas.microsoft.com/office/drawing/2014/main" val="3187581539"/>
                  </a:ext>
                </a:extLst>
              </a:tr>
              <a:tr h="205740">
                <a:tc>
                  <a:txBody>
                    <a:bodyPr/>
                    <a:lstStyle/>
                    <a:p>
                      <a:pPr algn="l" fontAlgn="b"/>
                      <a:r>
                        <a:rPr lang="en-US" sz="1100" b="0" u="none" strike="noStrike">
                          <a:solidFill>
                            <a:srgbClr val="000000"/>
                          </a:solidFill>
                          <a:effectLst/>
                          <a:latin typeface="Quark" panose="02000000000000000000" pitchFamily="50" charset="-34"/>
                          <a:cs typeface="Quark" panose="02000000000000000000" pitchFamily="50" charset="-34"/>
                        </a:rPr>
                        <a:t>Globalworth Square</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7620" marR="7620" marT="7620" marB="0" anchor="b"/>
                </a:tc>
                <a:tc>
                  <a:txBody>
                    <a:bodyPr/>
                    <a:lstStyle/>
                    <a:p>
                      <a:pPr algn="r" fontAlgn="b"/>
                      <a:r>
                        <a:rPr lang="en-US" sz="1100" b="0" u="none" strike="noStrike">
                          <a:solidFill>
                            <a:srgbClr val="000000"/>
                          </a:solidFill>
                          <a:effectLst/>
                          <a:latin typeface="Quark" panose="02000000000000000000" pitchFamily="50" charset="-34"/>
                          <a:cs typeface="Quark" panose="02000000000000000000" pitchFamily="50" charset="-34"/>
                        </a:rPr>
                        <a:t>29.700</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7620" marR="7620" marT="7620" marB="0" anchor="b"/>
                </a:tc>
                <a:tc>
                  <a:txBody>
                    <a:bodyPr/>
                    <a:lstStyle/>
                    <a:p>
                      <a:pPr algn="ctr" fontAlgn="b"/>
                      <a:r>
                        <a:rPr lang="en-US" sz="1100" b="0" u="none" strike="noStrike" err="1">
                          <a:solidFill>
                            <a:srgbClr val="000000"/>
                          </a:solidFill>
                          <a:effectLst/>
                          <a:latin typeface="Quark" panose="02000000000000000000" pitchFamily="50" charset="-34"/>
                          <a:cs typeface="Quark" panose="02000000000000000000" pitchFamily="50" charset="-34"/>
                        </a:rPr>
                        <a:t>Floreasca-Barbu</a:t>
                      </a:r>
                      <a:r>
                        <a:rPr lang="en-US" sz="1100" b="0" u="none" strike="noStrike">
                          <a:solidFill>
                            <a:srgbClr val="000000"/>
                          </a:solidFill>
                          <a:effectLst/>
                          <a:latin typeface="Quark" panose="02000000000000000000" pitchFamily="50" charset="-34"/>
                          <a:cs typeface="Quark" panose="02000000000000000000" pitchFamily="50" charset="-34"/>
                        </a:rPr>
                        <a:t> </a:t>
                      </a:r>
                      <a:r>
                        <a:rPr lang="en-US" sz="1100" b="0" u="none" strike="noStrike" err="1">
                          <a:solidFill>
                            <a:srgbClr val="000000"/>
                          </a:solidFill>
                          <a:effectLst/>
                          <a:latin typeface="Quark" panose="02000000000000000000" pitchFamily="50" charset="-34"/>
                          <a:cs typeface="Quark" panose="02000000000000000000" pitchFamily="50" charset="-34"/>
                        </a:rPr>
                        <a:t>Vacarescu</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7620" marR="7620" marT="7620" marB="0" anchor="b"/>
                </a:tc>
                <a:extLst>
                  <a:ext uri="{0D108BD9-81ED-4DB2-BD59-A6C34878D82A}">
                    <a16:rowId xmlns:a16="http://schemas.microsoft.com/office/drawing/2014/main" val="932171902"/>
                  </a:ext>
                </a:extLst>
              </a:tr>
              <a:tr h="205740">
                <a:tc>
                  <a:txBody>
                    <a:bodyPr/>
                    <a:lstStyle/>
                    <a:p>
                      <a:pPr algn="l" fontAlgn="b"/>
                      <a:r>
                        <a:rPr lang="de-DE" sz="1100" b="0" u="none" strike="noStrike">
                          <a:solidFill>
                            <a:srgbClr val="000000"/>
                          </a:solidFill>
                          <a:effectLst/>
                          <a:latin typeface="Quark" panose="02000000000000000000" pitchFamily="50" charset="-34"/>
                          <a:cs typeface="Quark" panose="02000000000000000000" pitchFamily="50" charset="-34"/>
                        </a:rPr>
                        <a:t>Matei Millo OB - Phase 1</a:t>
                      </a:r>
                      <a:endParaRPr lang="de-DE" sz="1100" b="0" i="0" u="none" strike="noStrike">
                        <a:solidFill>
                          <a:srgbClr val="000000"/>
                        </a:solidFill>
                        <a:effectLst/>
                        <a:latin typeface="Quark" panose="02000000000000000000" pitchFamily="50" charset="-34"/>
                        <a:cs typeface="Quark" panose="02000000000000000000" pitchFamily="50" charset="-34"/>
                      </a:endParaRPr>
                    </a:p>
                  </a:txBody>
                  <a:tcPr marL="7620" marR="7620" marT="7620" marB="0" anchor="b"/>
                </a:tc>
                <a:tc>
                  <a:txBody>
                    <a:bodyPr/>
                    <a:lstStyle/>
                    <a:p>
                      <a:pPr algn="r" fontAlgn="b"/>
                      <a:r>
                        <a:rPr lang="en-US" sz="1100" b="0" u="none" strike="noStrike">
                          <a:solidFill>
                            <a:srgbClr val="000000"/>
                          </a:solidFill>
                          <a:effectLst/>
                          <a:latin typeface="Quark" panose="02000000000000000000" pitchFamily="50" charset="-34"/>
                          <a:cs typeface="Quark" panose="02000000000000000000" pitchFamily="50" charset="-34"/>
                        </a:rPr>
                        <a:t>9.600</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7620" marR="7620" marT="7620" marB="0" anchor="b"/>
                </a:tc>
                <a:tc>
                  <a:txBody>
                    <a:bodyPr/>
                    <a:lstStyle/>
                    <a:p>
                      <a:pPr algn="ctr" fontAlgn="b"/>
                      <a:r>
                        <a:rPr lang="en-US" sz="1100" b="0" u="none" strike="noStrike">
                          <a:solidFill>
                            <a:srgbClr val="000000"/>
                          </a:solidFill>
                          <a:effectLst/>
                          <a:latin typeface="Quark" panose="02000000000000000000" pitchFamily="50" charset="-34"/>
                          <a:cs typeface="Quark" panose="02000000000000000000" pitchFamily="50" charset="-34"/>
                        </a:rPr>
                        <a:t>Centru</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7620" marR="7620" marT="7620" marB="0" anchor="b"/>
                </a:tc>
                <a:extLst>
                  <a:ext uri="{0D108BD9-81ED-4DB2-BD59-A6C34878D82A}">
                    <a16:rowId xmlns:a16="http://schemas.microsoft.com/office/drawing/2014/main" val="956304514"/>
                  </a:ext>
                </a:extLst>
              </a:tr>
              <a:tr h="205740">
                <a:tc>
                  <a:txBody>
                    <a:bodyPr/>
                    <a:lstStyle/>
                    <a:p>
                      <a:pPr algn="l" fontAlgn="b"/>
                      <a:r>
                        <a:rPr lang="en-US" sz="1100" b="0" u="none" strike="noStrike">
                          <a:solidFill>
                            <a:srgbClr val="000000"/>
                          </a:solidFill>
                          <a:effectLst/>
                          <a:latin typeface="Quark" panose="02000000000000000000" pitchFamily="50" charset="-34"/>
                          <a:cs typeface="Quark" panose="02000000000000000000" pitchFamily="50" charset="-34"/>
                        </a:rPr>
                        <a:t>Campus 6.2</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7620" marR="7620" marT="7620" marB="0" anchor="b"/>
                </a:tc>
                <a:tc>
                  <a:txBody>
                    <a:bodyPr/>
                    <a:lstStyle/>
                    <a:p>
                      <a:pPr algn="r" fontAlgn="b"/>
                      <a:r>
                        <a:rPr lang="en-US" sz="1100" b="0" u="none" strike="noStrike">
                          <a:solidFill>
                            <a:srgbClr val="000000"/>
                          </a:solidFill>
                          <a:effectLst/>
                          <a:latin typeface="Quark" panose="02000000000000000000" pitchFamily="50" charset="-34"/>
                          <a:cs typeface="Quark" panose="02000000000000000000" pitchFamily="50" charset="-34"/>
                        </a:rPr>
                        <a:t>19.819</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7620" marR="7620" marT="7620" marB="0" anchor="b"/>
                </a:tc>
                <a:tc>
                  <a:txBody>
                    <a:bodyPr/>
                    <a:lstStyle/>
                    <a:p>
                      <a:pPr algn="ctr" fontAlgn="b"/>
                      <a:r>
                        <a:rPr lang="en-US" sz="1100" b="0" u="none" strike="noStrike">
                          <a:solidFill>
                            <a:srgbClr val="000000"/>
                          </a:solidFill>
                          <a:effectLst/>
                          <a:latin typeface="Quark" panose="02000000000000000000" pitchFamily="50" charset="-34"/>
                          <a:cs typeface="Quark" panose="02000000000000000000" pitchFamily="50" charset="-34"/>
                        </a:rPr>
                        <a:t>Centru-vest</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7620" marR="7620" marT="7620" marB="0" anchor="b"/>
                </a:tc>
                <a:extLst>
                  <a:ext uri="{0D108BD9-81ED-4DB2-BD59-A6C34878D82A}">
                    <a16:rowId xmlns:a16="http://schemas.microsoft.com/office/drawing/2014/main" val="3763467570"/>
                  </a:ext>
                </a:extLst>
              </a:tr>
              <a:tr h="182880">
                <a:tc>
                  <a:txBody>
                    <a:bodyPr/>
                    <a:lstStyle/>
                    <a:p>
                      <a:pPr algn="l" fontAlgn="b"/>
                      <a:r>
                        <a:rPr lang="en-US" sz="1100" b="0" u="none" strike="noStrike">
                          <a:solidFill>
                            <a:srgbClr val="000000"/>
                          </a:solidFill>
                          <a:effectLst/>
                          <a:latin typeface="Quark" panose="02000000000000000000" pitchFamily="50" charset="-34"/>
                          <a:cs typeface="Quark" panose="02000000000000000000" pitchFamily="50" charset="-34"/>
                        </a:rPr>
                        <a:t>One Cotroceni Park</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7620" marR="7620" marT="7620" marB="0" anchor="b"/>
                </a:tc>
                <a:tc>
                  <a:txBody>
                    <a:bodyPr/>
                    <a:lstStyle/>
                    <a:p>
                      <a:pPr algn="r" fontAlgn="b"/>
                      <a:r>
                        <a:rPr lang="en-US" sz="1100" b="0" u="none" strike="noStrike">
                          <a:solidFill>
                            <a:srgbClr val="000000"/>
                          </a:solidFill>
                          <a:effectLst/>
                          <a:latin typeface="Quark" panose="02000000000000000000" pitchFamily="50" charset="-34"/>
                          <a:cs typeface="Quark" panose="02000000000000000000" pitchFamily="50" charset="-34"/>
                        </a:rPr>
                        <a:t>45.000</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7620" marR="7620" marT="7620" marB="0" anchor="b"/>
                </a:tc>
                <a:tc>
                  <a:txBody>
                    <a:bodyPr/>
                    <a:lstStyle/>
                    <a:p>
                      <a:pPr algn="ctr" fontAlgn="b"/>
                      <a:r>
                        <a:rPr lang="en-US" sz="1100" b="0" u="none" strike="noStrike">
                          <a:solidFill>
                            <a:srgbClr val="000000"/>
                          </a:solidFill>
                          <a:effectLst/>
                          <a:latin typeface="Quark" panose="02000000000000000000" pitchFamily="50" charset="-34"/>
                          <a:cs typeface="Quark" panose="02000000000000000000" pitchFamily="50" charset="-34"/>
                        </a:rPr>
                        <a:t>Centru-vest</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7620" marR="7620" marT="7620" marB="0" anchor="b"/>
                </a:tc>
                <a:extLst>
                  <a:ext uri="{0D108BD9-81ED-4DB2-BD59-A6C34878D82A}">
                    <a16:rowId xmlns:a16="http://schemas.microsoft.com/office/drawing/2014/main" val="2723857448"/>
                  </a:ext>
                </a:extLst>
              </a:tr>
              <a:tr h="182880">
                <a:tc>
                  <a:txBody>
                    <a:bodyPr/>
                    <a:lstStyle/>
                    <a:p>
                      <a:pPr algn="l" fontAlgn="b"/>
                      <a:r>
                        <a:rPr lang="en-US" sz="1100" b="0" u="none" strike="noStrike">
                          <a:solidFill>
                            <a:srgbClr val="000000"/>
                          </a:solidFill>
                          <a:effectLst/>
                          <a:latin typeface="Quark" panose="02000000000000000000" pitchFamily="50" charset="-34"/>
                          <a:cs typeface="Quark" panose="02000000000000000000" pitchFamily="50" charset="-34"/>
                        </a:rPr>
                        <a:t>J8 Office Park</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7620" marR="7620" marT="7620" marB="0" anchor="b"/>
                </a:tc>
                <a:tc>
                  <a:txBody>
                    <a:bodyPr/>
                    <a:lstStyle/>
                    <a:p>
                      <a:pPr algn="r" fontAlgn="b"/>
                      <a:r>
                        <a:rPr lang="en-US" sz="1100" b="0" u="none" strike="noStrike">
                          <a:solidFill>
                            <a:srgbClr val="000000"/>
                          </a:solidFill>
                          <a:effectLst/>
                          <a:latin typeface="Quark" panose="02000000000000000000" pitchFamily="50" charset="-34"/>
                          <a:cs typeface="Quark" panose="02000000000000000000" pitchFamily="50" charset="-34"/>
                        </a:rPr>
                        <a:t>45.700</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7620" marR="7620" marT="7620" marB="0" anchor="b"/>
                </a:tc>
                <a:tc>
                  <a:txBody>
                    <a:bodyPr/>
                    <a:lstStyle/>
                    <a:p>
                      <a:pPr algn="ctr" fontAlgn="b"/>
                      <a:r>
                        <a:rPr lang="en-US" sz="1100" b="0" u="none" strike="noStrike" err="1">
                          <a:solidFill>
                            <a:srgbClr val="000000"/>
                          </a:solidFill>
                          <a:effectLst/>
                          <a:latin typeface="Quark" panose="02000000000000000000" pitchFamily="50" charset="-34"/>
                          <a:cs typeface="Quark" panose="02000000000000000000" pitchFamily="50" charset="-34"/>
                        </a:rPr>
                        <a:t>Expozitiei</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7620" marR="7620" marT="7620" marB="0" anchor="b"/>
                </a:tc>
                <a:extLst>
                  <a:ext uri="{0D108BD9-81ED-4DB2-BD59-A6C34878D82A}">
                    <a16:rowId xmlns:a16="http://schemas.microsoft.com/office/drawing/2014/main" val="4051991944"/>
                  </a:ext>
                </a:extLst>
              </a:tr>
              <a:tr h="182880">
                <a:tc>
                  <a:txBody>
                    <a:bodyPr/>
                    <a:lstStyle/>
                    <a:p>
                      <a:pPr algn="l" fontAlgn="b"/>
                      <a:r>
                        <a:rPr lang="en-US" sz="1100" b="0" u="none" strike="noStrike">
                          <a:solidFill>
                            <a:srgbClr val="000000"/>
                          </a:solidFill>
                          <a:effectLst/>
                          <a:latin typeface="Quark" panose="02000000000000000000" pitchFamily="50" charset="-34"/>
                          <a:cs typeface="Quark" panose="02000000000000000000" pitchFamily="50" charset="-34"/>
                        </a:rPr>
                        <a:t>Sema Oslo</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7620" marR="7620" marT="7620" marB="0" anchor="b"/>
                </a:tc>
                <a:tc>
                  <a:txBody>
                    <a:bodyPr/>
                    <a:lstStyle/>
                    <a:p>
                      <a:pPr algn="r" fontAlgn="b"/>
                      <a:r>
                        <a:rPr lang="en-US" sz="1100" b="0" u="none" strike="noStrike">
                          <a:solidFill>
                            <a:srgbClr val="000000"/>
                          </a:solidFill>
                          <a:effectLst/>
                          <a:latin typeface="Quark" panose="02000000000000000000" pitchFamily="50" charset="-34"/>
                          <a:cs typeface="Quark" panose="02000000000000000000" pitchFamily="50" charset="-34"/>
                        </a:rPr>
                        <a:t>10.177</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7620" marR="7620" marT="7620" marB="0" anchor="b"/>
                </a:tc>
                <a:tc>
                  <a:txBody>
                    <a:bodyPr/>
                    <a:lstStyle/>
                    <a:p>
                      <a:pPr algn="ctr" fontAlgn="b"/>
                      <a:r>
                        <a:rPr lang="en-US" sz="1100" b="0" u="none" strike="noStrike">
                          <a:solidFill>
                            <a:srgbClr val="000000"/>
                          </a:solidFill>
                          <a:effectLst/>
                          <a:latin typeface="Quark" panose="02000000000000000000" pitchFamily="50" charset="-34"/>
                          <a:cs typeface="Quark" panose="02000000000000000000" pitchFamily="50" charset="-34"/>
                        </a:rPr>
                        <a:t>Centru-vest</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7620" marR="7620" marT="7620" marB="0" anchor="b"/>
                </a:tc>
                <a:extLst>
                  <a:ext uri="{0D108BD9-81ED-4DB2-BD59-A6C34878D82A}">
                    <a16:rowId xmlns:a16="http://schemas.microsoft.com/office/drawing/2014/main" val="692236078"/>
                  </a:ext>
                </a:extLst>
              </a:tr>
              <a:tr h="182880">
                <a:tc>
                  <a:txBody>
                    <a:bodyPr/>
                    <a:lstStyle/>
                    <a:p>
                      <a:pPr algn="l" fontAlgn="b"/>
                      <a:r>
                        <a:rPr lang="en-US" sz="1100" b="0" u="none" strike="noStrike">
                          <a:solidFill>
                            <a:srgbClr val="000000"/>
                          </a:solidFill>
                          <a:effectLst/>
                          <a:latin typeface="Quark" panose="02000000000000000000" pitchFamily="50" charset="-34"/>
                          <a:cs typeface="Quark" panose="02000000000000000000" pitchFamily="50" charset="-34"/>
                        </a:rPr>
                        <a:t>Sema London</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7620" marR="7620" marT="7620" marB="0" anchor="b"/>
                </a:tc>
                <a:tc>
                  <a:txBody>
                    <a:bodyPr/>
                    <a:lstStyle/>
                    <a:p>
                      <a:pPr algn="r" fontAlgn="b"/>
                      <a:r>
                        <a:rPr lang="en-US" sz="1100" b="0" u="none" strike="noStrike">
                          <a:solidFill>
                            <a:srgbClr val="000000"/>
                          </a:solidFill>
                          <a:effectLst/>
                          <a:latin typeface="Quark" panose="02000000000000000000" pitchFamily="50" charset="-34"/>
                          <a:cs typeface="Quark" panose="02000000000000000000" pitchFamily="50" charset="-34"/>
                        </a:rPr>
                        <a:t>21.300</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100" b="0" u="none" strike="noStrike">
                          <a:solidFill>
                            <a:srgbClr val="000000"/>
                          </a:solidFill>
                          <a:effectLst/>
                          <a:latin typeface="Quark" panose="02000000000000000000" pitchFamily="50" charset="-34"/>
                          <a:cs typeface="Quark" panose="02000000000000000000" pitchFamily="50" charset="-34"/>
                        </a:rPr>
                        <a:t>Centru-vest</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7620" marR="7620" marT="7620" marB="0" anchor="b"/>
                </a:tc>
                <a:extLst>
                  <a:ext uri="{0D108BD9-81ED-4DB2-BD59-A6C34878D82A}">
                    <a16:rowId xmlns:a16="http://schemas.microsoft.com/office/drawing/2014/main" val="2964965920"/>
                  </a:ext>
                </a:extLst>
              </a:tr>
              <a:tr h="182880">
                <a:tc>
                  <a:txBody>
                    <a:bodyPr/>
                    <a:lstStyle/>
                    <a:p>
                      <a:pPr algn="l" fontAlgn="b"/>
                      <a:r>
                        <a:rPr lang="en-US" sz="1100" b="0" u="none" strike="noStrike">
                          <a:solidFill>
                            <a:srgbClr val="000000"/>
                          </a:solidFill>
                          <a:effectLst/>
                          <a:latin typeface="Quark" panose="02000000000000000000" pitchFamily="50" charset="-34"/>
                          <a:cs typeface="Quark" panose="02000000000000000000" pitchFamily="50" charset="-34"/>
                        </a:rPr>
                        <a:t>Campus 6.2</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7620" marR="7620" marT="7620" marB="0" anchor="b"/>
                </a:tc>
                <a:tc>
                  <a:txBody>
                    <a:bodyPr/>
                    <a:lstStyle/>
                    <a:p>
                      <a:pPr algn="r" fontAlgn="b"/>
                      <a:r>
                        <a:rPr lang="en-US" sz="1100" b="0" u="none" strike="noStrike">
                          <a:solidFill>
                            <a:srgbClr val="000000"/>
                          </a:solidFill>
                          <a:effectLst/>
                          <a:latin typeface="Quark" panose="02000000000000000000" pitchFamily="50" charset="-34"/>
                          <a:cs typeface="Quark" panose="02000000000000000000" pitchFamily="50" charset="-34"/>
                        </a:rPr>
                        <a:t>19.819</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7620" marR="7620" marT="7620" marB="0" anchor="b"/>
                </a:tc>
                <a:tc>
                  <a:txBody>
                    <a:bodyPr/>
                    <a:lstStyle/>
                    <a:p>
                      <a:pPr algn="ctr" fontAlgn="b"/>
                      <a:r>
                        <a:rPr lang="en-US" sz="1100" b="0" u="none" strike="noStrike">
                          <a:solidFill>
                            <a:srgbClr val="000000"/>
                          </a:solidFill>
                          <a:effectLst/>
                          <a:latin typeface="Quark" panose="02000000000000000000" pitchFamily="50" charset="-34"/>
                          <a:cs typeface="Quark" panose="02000000000000000000" pitchFamily="50" charset="-34"/>
                        </a:rPr>
                        <a:t>Centru-vest</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7620" marR="7620" marT="7620" marB="0" anchor="b"/>
                </a:tc>
                <a:extLst>
                  <a:ext uri="{0D108BD9-81ED-4DB2-BD59-A6C34878D82A}">
                    <a16:rowId xmlns:a16="http://schemas.microsoft.com/office/drawing/2014/main" val="1905842451"/>
                  </a:ext>
                </a:extLst>
              </a:tr>
              <a:tr h="182880">
                <a:tc>
                  <a:txBody>
                    <a:bodyPr/>
                    <a:lstStyle/>
                    <a:p>
                      <a:pPr algn="l" fontAlgn="b"/>
                      <a:r>
                        <a:rPr lang="en-US" sz="1100" b="0" u="none" strike="noStrike">
                          <a:solidFill>
                            <a:srgbClr val="000000"/>
                          </a:solidFill>
                          <a:effectLst/>
                          <a:latin typeface="Quark" panose="02000000000000000000" pitchFamily="50" charset="-34"/>
                          <a:cs typeface="Quark" panose="02000000000000000000" pitchFamily="50" charset="-34"/>
                        </a:rPr>
                        <a:t>Tiriac Tower</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7620" marR="7620" marT="7620" marB="0" anchor="b"/>
                </a:tc>
                <a:tc>
                  <a:txBody>
                    <a:bodyPr/>
                    <a:lstStyle/>
                    <a:p>
                      <a:pPr algn="r" fontAlgn="b"/>
                      <a:r>
                        <a:rPr lang="en-US" sz="1100" b="0" u="none" strike="noStrike">
                          <a:solidFill>
                            <a:srgbClr val="000000"/>
                          </a:solidFill>
                          <a:effectLst/>
                          <a:latin typeface="Quark" panose="02000000000000000000" pitchFamily="50" charset="-34"/>
                          <a:cs typeface="Quark" panose="02000000000000000000" pitchFamily="50" charset="-34"/>
                        </a:rPr>
                        <a:t>16.500</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7620" marR="7620" marT="7620" marB="0" anchor="b"/>
                </a:tc>
                <a:tc>
                  <a:txBody>
                    <a:bodyPr/>
                    <a:lstStyle/>
                    <a:p>
                      <a:pPr algn="ctr" fontAlgn="b"/>
                      <a:r>
                        <a:rPr lang="en-US" sz="1100" b="0" u="none" strike="noStrike">
                          <a:solidFill>
                            <a:srgbClr val="000000"/>
                          </a:solidFill>
                          <a:effectLst/>
                          <a:latin typeface="Quark" panose="02000000000000000000" pitchFamily="50" charset="-34"/>
                          <a:cs typeface="Quark" panose="02000000000000000000" pitchFamily="50" charset="-34"/>
                        </a:rPr>
                        <a:t>CBD</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7620" marR="7620" marT="7620" marB="0" anchor="b"/>
                </a:tc>
                <a:extLst>
                  <a:ext uri="{0D108BD9-81ED-4DB2-BD59-A6C34878D82A}">
                    <a16:rowId xmlns:a16="http://schemas.microsoft.com/office/drawing/2014/main" val="1501983159"/>
                  </a:ext>
                </a:extLst>
              </a:tr>
              <a:tr h="182880">
                <a:tc>
                  <a:txBody>
                    <a:bodyPr/>
                    <a:lstStyle/>
                    <a:p>
                      <a:pPr algn="l" fontAlgn="b"/>
                      <a:r>
                        <a:rPr lang="en-US" sz="1100" b="0" u="none" strike="noStrike">
                          <a:solidFill>
                            <a:srgbClr val="000000"/>
                          </a:solidFill>
                          <a:effectLst/>
                          <a:latin typeface="Quark" panose="02000000000000000000" pitchFamily="50" charset="-34"/>
                          <a:cs typeface="Quark" panose="02000000000000000000" pitchFamily="50" charset="-34"/>
                        </a:rPr>
                        <a:t>Dacia One</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7620" marR="7620" marT="7620" marB="0" anchor="b"/>
                </a:tc>
                <a:tc>
                  <a:txBody>
                    <a:bodyPr/>
                    <a:lstStyle/>
                    <a:p>
                      <a:pPr algn="r" fontAlgn="b"/>
                      <a:r>
                        <a:rPr lang="en-US" sz="1100" b="0" u="none" strike="noStrike">
                          <a:solidFill>
                            <a:srgbClr val="000000"/>
                          </a:solidFill>
                          <a:effectLst/>
                          <a:latin typeface="Quark" panose="02000000000000000000" pitchFamily="50" charset="-34"/>
                          <a:cs typeface="Quark" panose="02000000000000000000" pitchFamily="50" charset="-34"/>
                        </a:rPr>
                        <a:t>15.800</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7620" marR="7620" marT="7620" marB="0" anchor="b"/>
                </a:tc>
                <a:tc>
                  <a:txBody>
                    <a:bodyPr/>
                    <a:lstStyle/>
                    <a:p>
                      <a:pPr algn="ctr" fontAlgn="b"/>
                      <a:r>
                        <a:rPr lang="en-US" sz="1100" b="0" u="none" strike="noStrike">
                          <a:solidFill>
                            <a:srgbClr val="000000"/>
                          </a:solidFill>
                          <a:effectLst/>
                          <a:latin typeface="Quark" panose="02000000000000000000" pitchFamily="50" charset="-34"/>
                          <a:cs typeface="Quark" panose="02000000000000000000" pitchFamily="50" charset="-34"/>
                        </a:rPr>
                        <a:t>Centru</a:t>
                      </a:r>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7620" marR="7620" marT="7620" marB="0" anchor="b"/>
                </a:tc>
                <a:extLst>
                  <a:ext uri="{0D108BD9-81ED-4DB2-BD59-A6C34878D82A}">
                    <a16:rowId xmlns:a16="http://schemas.microsoft.com/office/drawing/2014/main" val="3274884285"/>
                  </a:ext>
                </a:extLst>
              </a:tr>
              <a:tr h="182880">
                <a:tc>
                  <a:txBody>
                    <a:bodyPr/>
                    <a:lstStyle/>
                    <a:p>
                      <a:pPr algn="l" fontAlgn="b"/>
                      <a:r>
                        <a:rPr lang="en-US" sz="1100" b="1" u="none" strike="noStrike">
                          <a:solidFill>
                            <a:srgbClr val="000000"/>
                          </a:solidFill>
                          <a:effectLst/>
                          <a:latin typeface="Quark" panose="02000000000000000000" pitchFamily="50" charset="-34"/>
                          <a:cs typeface="Quark" panose="02000000000000000000" pitchFamily="50" charset="-34"/>
                        </a:rPr>
                        <a:t>TOTAL</a:t>
                      </a:r>
                      <a:endParaRPr lang="en-US" sz="1100" b="1" i="0" u="none" strike="noStrike">
                        <a:solidFill>
                          <a:srgbClr val="000000"/>
                        </a:solidFill>
                        <a:effectLst/>
                        <a:latin typeface="Quark" panose="02000000000000000000" pitchFamily="50" charset="-34"/>
                        <a:cs typeface="Quark" panose="02000000000000000000" pitchFamily="50" charset="-34"/>
                      </a:endParaRPr>
                    </a:p>
                  </a:txBody>
                  <a:tcPr marL="7620" marR="7620" marT="7620" marB="0" anchor="b"/>
                </a:tc>
                <a:tc>
                  <a:txBody>
                    <a:bodyPr/>
                    <a:lstStyle/>
                    <a:p>
                      <a:pPr algn="r" fontAlgn="b"/>
                      <a:r>
                        <a:rPr lang="en-US" sz="1100" b="1" u="none" strike="noStrike">
                          <a:solidFill>
                            <a:srgbClr val="000000"/>
                          </a:solidFill>
                          <a:effectLst/>
                          <a:latin typeface="Quark" panose="02000000000000000000" pitchFamily="50" charset="-34"/>
                          <a:cs typeface="Quark" panose="02000000000000000000" pitchFamily="50" charset="-34"/>
                        </a:rPr>
                        <a:t>233.415</a:t>
                      </a:r>
                      <a:endParaRPr lang="en-US" sz="1100" b="1" i="0" u="none" strike="noStrike">
                        <a:solidFill>
                          <a:srgbClr val="000000"/>
                        </a:solidFill>
                        <a:effectLst/>
                        <a:latin typeface="Quark" panose="02000000000000000000" pitchFamily="50" charset="-34"/>
                        <a:cs typeface="Quark" panose="02000000000000000000" pitchFamily="50" charset="-34"/>
                      </a:endParaRPr>
                    </a:p>
                  </a:txBody>
                  <a:tcPr marL="7620" marR="7620" marT="7620" marB="0" anchor="b"/>
                </a:tc>
                <a:tc>
                  <a:txBody>
                    <a:bodyPr/>
                    <a:lstStyle/>
                    <a:p>
                      <a:pPr algn="ctr" fontAlgn="b"/>
                      <a:endParaRPr lang="en-US" sz="1100" b="0" i="0" u="none" strike="noStrike">
                        <a:solidFill>
                          <a:srgbClr val="000000"/>
                        </a:solidFill>
                        <a:effectLst/>
                        <a:latin typeface="Quark" panose="02000000000000000000" pitchFamily="50" charset="-34"/>
                        <a:cs typeface="Quark" panose="02000000000000000000" pitchFamily="50" charset="-34"/>
                      </a:endParaRPr>
                    </a:p>
                  </a:txBody>
                  <a:tcPr marL="7620" marR="7620" marT="7620" marB="0" anchor="b"/>
                </a:tc>
                <a:extLst>
                  <a:ext uri="{0D108BD9-81ED-4DB2-BD59-A6C34878D82A}">
                    <a16:rowId xmlns:a16="http://schemas.microsoft.com/office/drawing/2014/main" val="3018511350"/>
                  </a:ext>
                </a:extLst>
              </a:tr>
            </a:tbl>
          </a:graphicData>
        </a:graphic>
      </p:graphicFrame>
    </p:spTree>
    <p:extLst>
      <p:ext uri="{BB962C8B-B14F-4D97-AF65-F5344CB8AC3E}">
        <p14:creationId xmlns:p14="http://schemas.microsoft.com/office/powerpoint/2010/main" val="3734308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A235F225-23D0-476F-9DA3-21A68DC6D6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0542" y="33572"/>
            <a:ext cx="1118373" cy="574015"/>
          </a:xfrm>
          <a:prstGeom prst="rect">
            <a:avLst/>
          </a:prstGeom>
        </p:spPr>
      </p:pic>
      <p:cxnSp>
        <p:nvCxnSpPr>
          <p:cNvPr id="14" name="Straight Connector 13">
            <a:extLst>
              <a:ext uri="{FF2B5EF4-FFF2-40B4-BE49-F238E27FC236}">
                <a16:creationId xmlns:a16="http://schemas.microsoft.com/office/drawing/2014/main" id="{E10905A1-4196-40D1-83DD-19DB67A69C4D}"/>
              </a:ext>
            </a:extLst>
          </p:cNvPr>
          <p:cNvCxnSpPr/>
          <p:nvPr/>
        </p:nvCxnSpPr>
        <p:spPr>
          <a:xfrm>
            <a:off x="-1" y="831753"/>
            <a:ext cx="6858000" cy="0"/>
          </a:xfrm>
          <a:prstGeom prst="line">
            <a:avLst/>
          </a:prstGeom>
          <a:ln w="28575">
            <a:solidFill>
              <a:srgbClr val="0B1741"/>
            </a:solidFill>
          </a:ln>
        </p:spPr>
        <p:style>
          <a:lnRef idx="1">
            <a:schemeClr val="accent1"/>
          </a:lnRef>
          <a:fillRef idx="0">
            <a:schemeClr val="accent1"/>
          </a:fillRef>
          <a:effectRef idx="0">
            <a:schemeClr val="accent1"/>
          </a:effectRef>
          <a:fontRef idx="minor">
            <a:schemeClr val="tx1"/>
          </a:fontRef>
        </p:style>
      </p:cxnSp>
      <p:graphicFrame>
        <p:nvGraphicFramePr>
          <p:cNvPr id="10" name="Chart 9">
            <a:extLst>
              <a:ext uri="{FF2B5EF4-FFF2-40B4-BE49-F238E27FC236}">
                <a16:creationId xmlns:a16="http://schemas.microsoft.com/office/drawing/2014/main" id="{6FCF3C74-2160-43DD-9C39-77C9EF0939D1}"/>
              </a:ext>
            </a:extLst>
          </p:cNvPr>
          <p:cNvGraphicFramePr>
            <a:graphicFrameLocks/>
          </p:cNvGraphicFramePr>
          <p:nvPr>
            <p:extLst>
              <p:ext uri="{D42A27DB-BD31-4B8C-83A1-F6EECF244321}">
                <p14:modId xmlns:p14="http://schemas.microsoft.com/office/powerpoint/2010/main" val="2517049929"/>
              </p:ext>
            </p:extLst>
          </p:nvPr>
        </p:nvGraphicFramePr>
        <p:xfrm>
          <a:off x="1018542" y="671425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5582D20D-34FF-4FC2-B1DE-39C6ADA2AA73}"/>
              </a:ext>
            </a:extLst>
          </p:cNvPr>
          <p:cNvSpPr txBox="1"/>
          <p:nvPr/>
        </p:nvSpPr>
        <p:spPr>
          <a:xfrm>
            <a:off x="1671136" y="6406477"/>
            <a:ext cx="3266812" cy="307777"/>
          </a:xfrm>
          <a:prstGeom prst="rect">
            <a:avLst/>
          </a:prstGeom>
          <a:noFill/>
        </p:spPr>
        <p:txBody>
          <a:bodyPr wrap="square" rtlCol="0">
            <a:spAutoFit/>
          </a:bodyPr>
          <a:lstStyle/>
          <a:p>
            <a:r>
              <a:rPr lang="en-US" sz="1400">
                <a:solidFill>
                  <a:prstClr val="black">
                    <a:lumMod val="65000"/>
                    <a:lumOff val="35000"/>
                  </a:prstClr>
                </a:solidFill>
                <a:latin typeface="Quark" panose="02000000000000000000" pitchFamily="50" charset="-34"/>
                <a:cs typeface="Quark" panose="02000000000000000000" pitchFamily="50" charset="-34"/>
              </a:rPr>
              <a:t>Inchirieri in functie de tipul tranzactiei</a:t>
            </a:r>
          </a:p>
        </p:txBody>
      </p:sp>
      <p:sp>
        <p:nvSpPr>
          <p:cNvPr id="12" name="TextBox 11">
            <a:extLst>
              <a:ext uri="{FF2B5EF4-FFF2-40B4-BE49-F238E27FC236}">
                <a16:creationId xmlns:a16="http://schemas.microsoft.com/office/drawing/2014/main" id="{2DEA7229-88AC-4B23-8DA0-28977E2EC18D}"/>
              </a:ext>
            </a:extLst>
          </p:cNvPr>
          <p:cNvSpPr txBox="1"/>
          <p:nvPr/>
        </p:nvSpPr>
        <p:spPr>
          <a:xfrm>
            <a:off x="201143" y="982683"/>
            <a:ext cx="6507772" cy="1954381"/>
          </a:xfrm>
          <a:prstGeom prst="rect">
            <a:avLst/>
          </a:prstGeom>
          <a:noFill/>
        </p:spPr>
        <p:txBody>
          <a:bodyPr wrap="square">
            <a:spAutoFit/>
          </a:bodyPr>
          <a:lstStyle/>
          <a:p>
            <a:pPr algn="just"/>
            <a:r>
              <a:rPr lang="en-US" sz="1100">
                <a:solidFill>
                  <a:srgbClr val="C00000"/>
                </a:solidFill>
                <a:latin typeface="Quark" panose="02000000000000000000" pitchFamily="50" charset="-34"/>
                <a:ea typeface="MS PGothic" pitchFamily="34" charset="-128"/>
                <a:cs typeface="Quark" panose="02000000000000000000" pitchFamily="50" charset="-34"/>
              </a:rPr>
              <a:t>PRUDENTA CHIRIASILOR INFLUENTEAZA SCADEREA CERERII</a:t>
            </a:r>
          </a:p>
          <a:p>
            <a:pPr algn="just"/>
            <a:endParaRPr lang="en-US" sz="1100">
              <a:solidFill>
                <a:srgbClr val="C00000"/>
              </a:solidFill>
              <a:latin typeface="Quark" panose="02000000000000000000" pitchFamily="50" charset="-34"/>
              <a:ea typeface="MS PGothic" pitchFamily="34" charset="-128"/>
              <a:cs typeface="Quark" panose="02000000000000000000" pitchFamily="50" charset="-34"/>
            </a:endParaRPr>
          </a:p>
          <a:p>
            <a:pPr algn="just"/>
            <a:r>
              <a:rPr lang="en-US" sz="1100">
                <a:latin typeface="Quark" panose="02000000000000000000" pitchFamily="50" charset="-34"/>
                <a:cs typeface="Quark" panose="02000000000000000000" pitchFamily="50" charset="-34"/>
              </a:rPr>
              <a:t>Peste 200.000 mp de spatii de birouri au fost inchiriati in Bucuresti in 2020, o scadere de 46% fata de anul anterior. In plus, majoritatea tranzactiilor (45%) au fost reinnoiri sau renegocieri. Acest aspect poate fi un semn ca, desi nivelul chiriilor a ramas acelasi, contractele existente sunt renegociate si stimulentele oferite de proprietari sunt mai insemnate decat in anii anteriori (mai multe luni gratuite, contributii mai mari ale proprietarilor la costurile de amenajare a spatiilor). Companiile sunt inca in faza in care isi contureaza strategiile pentru viitor si aleg momentan varianta mai sigura si mai convenabila de a-si pastra spatiile pe care le ocupau si pana acum, cel putin pentru viitorul apropiat. </a:t>
            </a:r>
          </a:p>
          <a:p>
            <a:pPr algn="just"/>
            <a:r>
              <a:rPr lang="en-US" sz="1100">
                <a:latin typeface="Quark" panose="02000000000000000000" pitchFamily="50" charset="-34"/>
                <a:cs typeface="Quark" panose="02000000000000000000" pitchFamily="50" charset="-34"/>
              </a:rPr>
              <a:t>Relocarile au scazut semnificativ in comparatie cu anul anterior (de la 44% in 2019 la 28% in 2020); pre-inchirierile insa au inregistrat o usoara crestere, avand o pondere de 19%. </a:t>
            </a:r>
            <a:endParaRPr lang="en-US" sz="1100"/>
          </a:p>
        </p:txBody>
      </p:sp>
      <p:graphicFrame>
        <p:nvGraphicFramePr>
          <p:cNvPr id="13" name="Chart 12">
            <a:extLst>
              <a:ext uri="{FF2B5EF4-FFF2-40B4-BE49-F238E27FC236}">
                <a16:creationId xmlns:a16="http://schemas.microsoft.com/office/drawing/2014/main" id="{BF0871C4-49D8-4541-B0ED-B4A6F9F43833}"/>
              </a:ext>
            </a:extLst>
          </p:cNvPr>
          <p:cNvGraphicFramePr>
            <a:graphicFrameLocks/>
          </p:cNvGraphicFramePr>
          <p:nvPr>
            <p:extLst>
              <p:ext uri="{D42A27DB-BD31-4B8C-83A1-F6EECF244321}">
                <p14:modId xmlns:p14="http://schemas.microsoft.com/office/powerpoint/2010/main" val="2687337237"/>
              </p:ext>
            </p:extLst>
          </p:nvPr>
        </p:nvGraphicFramePr>
        <p:xfrm>
          <a:off x="1018542" y="3087993"/>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21F630A2-3FF2-41F5-80E0-849EA9E0FFA4}"/>
              </a:ext>
            </a:extLst>
          </p:cNvPr>
          <p:cNvSpPr txBox="1"/>
          <p:nvPr/>
        </p:nvSpPr>
        <p:spPr>
          <a:xfrm>
            <a:off x="201143" y="155712"/>
            <a:ext cx="337598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prstClr val="black">
                    <a:lumMod val="85000"/>
                    <a:lumOff val="15000"/>
                  </a:prstClr>
                </a:solidFill>
                <a:effectLst/>
                <a:uLnTx/>
                <a:uFillTx/>
                <a:latin typeface="Quark" panose="02000000000000000000" pitchFamily="50" charset="-34"/>
                <a:ea typeface="+mn-ea"/>
                <a:cs typeface="Quark" panose="02000000000000000000" pitchFamily="50" charset="-34"/>
              </a:rPr>
              <a:t>Piata spatiilor de birouri din Bucuresti 2020</a:t>
            </a:r>
          </a:p>
        </p:txBody>
      </p:sp>
    </p:spTree>
    <p:extLst>
      <p:ext uri="{BB962C8B-B14F-4D97-AF65-F5344CB8AC3E}">
        <p14:creationId xmlns:p14="http://schemas.microsoft.com/office/powerpoint/2010/main" val="1206085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A235F225-23D0-476F-9DA3-21A68DC6D6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0542" y="33572"/>
            <a:ext cx="1118373" cy="574015"/>
          </a:xfrm>
          <a:prstGeom prst="rect">
            <a:avLst/>
          </a:prstGeom>
        </p:spPr>
      </p:pic>
      <p:cxnSp>
        <p:nvCxnSpPr>
          <p:cNvPr id="14" name="Straight Connector 13">
            <a:extLst>
              <a:ext uri="{FF2B5EF4-FFF2-40B4-BE49-F238E27FC236}">
                <a16:creationId xmlns:a16="http://schemas.microsoft.com/office/drawing/2014/main" id="{E10905A1-4196-40D1-83DD-19DB67A69C4D}"/>
              </a:ext>
            </a:extLst>
          </p:cNvPr>
          <p:cNvCxnSpPr/>
          <p:nvPr/>
        </p:nvCxnSpPr>
        <p:spPr>
          <a:xfrm>
            <a:off x="-1" y="831753"/>
            <a:ext cx="6858000" cy="0"/>
          </a:xfrm>
          <a:prstGeom prst="line">
            <a:avLst/>
          </a:prstGeom>
          <a:ln w="28575">
            <a:solidFill>
              <a:srgbClr val="0B174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DEA7229-88AC-4B23-8DA0-28977E2EC18D}"/>
              </a:ext>
            </a:extLst>
          </p:cNvPr>
          <p:cNvSpPr txBox="1"/>
          <p:nvPr/>
        </p:nvSpPr>
        <p:spPr>
          <a:xfrm>
            <a:off x="42336" y="869737"/>
            <a:ext cx="6741057" cy="2800767"/>
          </a:xfrm>
          <a:prstGeom prst="rect">
            <a:avLst/>
          </a:prstGeom>
          <a:noFill/>
        </p:spPr>
        <p:txBody>
          <a:bodyPr wrap="square">
            <a:spAutoFit/>
          </a:bodyPr>
          <a:lstStyle/>
          <a:p>
            <a:pPr algn="just"/>
            <a:r>
              <a:rPr lang="en-US" sz="1100">
                <a:solidFill>
                  <a:srgbClr val="C00000"/>
                </a:solidFill>
                <a:latin typeface="Quark" panose="02000000000000000000" pitchFamily="50" charset="-34"/>
                <a:ea typeface="MS PGothic" pitchFamily="34" charset="-128"/>
                <a:cs typeface="Quark" panose="02000000000000000000" pitchFamily="50" charset="-34"/>
              </a:rPr>
              <a:t>DE UNDE LUCRAM?</a:t>
            </a:r>
          </a:p>
          <a:p>
            <a:pPr algn="just"/>
            <a:endParaRPr lang="en-US" sz="1100">
              <a:solidFill>
                <a:srgbClr val="C00000"/>
              </a:solidFill>
              <a:latin typeface="Quark" panose="02000000000000000000" pitchFamily="50" charset="-34"/>
              <a:ea typeface="MS PGothic" pitchFamily="34" charset="-128"/>
              <a:cs typeface="Quark" panose="02000000000000000000" pitchFamily="50" charset="-34"/>
            </a:endParaRPr>
          </a:p>
          <a:p>
            <a:pPr algn="just"/>
            <a:r>
              <a:rPr lang="en-US" altLang="ro-RO" sz="1100">
                <a:solidFill>
                  <a:srgbClr val="4A4647"/>
                </a:solidFill>
                <a:latin typeface="Quark" panose="02000000000000000000" pitchFamily="50" charset="-34"/>
                <a:cs typeface="Quark" panose="02000000000000000000" pitchFamily="50" charset="-34"/>
              </a:rPr>
              <a:t>Multe companii, in special cele din sectorul IT&amp;C, au adoptat munca de acasa pana la sfarsitul anului, iar unii chiriasi si-au planificat revenirea la birouri in al doilea semestru din 2021 sau chiar in 2022. Aceste companii au ramas insa si in 2020 principala sursa a cererii de spatii de birouri in Bucuresti, cu o pondere de 31% din totalul inchirierilor. </a:t>
            </a:r>
          </a:p>
          <a:p>
            <a:pPr algn="just"/>
            <a:r>
              <a:rPr lang="en-US" altLang="ro-RO" sz="1100">
                <a:solidFill>
                  <a:srgbClr val="4A4647"/>
                </a:solidFill>
                <a:latin typeface="Quark" panose="02000000000000000000" pitchFamily="50" charset="-34"/>
                <a:cs typeface="Quark" panose="02000000000000000000" pitchFamily="50" charset="-34"/>
              </a:rPr>
              <a:t>Pe piata s-a inregistrat si un numar mic de subinchirieri de spatii iar o parte din marii chiriasi ai spatiilor de birouri din capitala au in plan reducerea suprafetelor ocupate si subinchirierea spatiului suplimentar. </a:t>
            </a:r>
          </a:p>
          <a:p>
            <a:pPr algn="just"/>
            <a:r>
              <a:rPr lang="en-US" altLang="ro-RO" sz="1100">
                <a:solidFill>
                  <a:srgbClr val="4A4647"/>
                </a:solidFill>
                <a:latin typeface="Quark" panose="02000000000000000000" pitchFamily="50" charset="-34"/>
                <a:cs typeface="Quark" panose="02000000000000000000" pitchFamily="50" charset="-34"/>
              </a:rPr>
              <a:t>Ca o consecinta directa a crizei sanitare, sectorul medical a ocupat locul 3 in cei mai activi chiriasi de pe piata, cu o pondere de 10% in totalul inchirierilor. Cu toate acestea, pe masura ce situatia de la inceputul anului a inceput sa devina noua normalitate, idealul pare sa fie un mix intre munca de acasa si cea de la birou, astfel sentimentul initial de schimbare dramatica in sectorul de office pare sa se fi temperat. Nevoia oamenilor de a interactiona fata in fata, dorinta de a se simti parte dintr-o echipa, accesul limitat la tehnologie de acasa, distragerile create de activitatile de zi cu zi precum si faptul ca angajatii nu isi mai pot echilibra relatia dintre viata personala si cea profesionala lucrand de acasa sunt unele din nenumaratele probleme dintr-un scenariu de lucru exclusiv de acasa. Cel mai probabil, viitorul muncii va insemna o flexibilitate sporita comparativ cu perioada pre-pandemie, insa cladirile de birouri vor ramane un instrument-cheie atat pentru angajati cat si pentru angajatori. </a:t>
            </a:r>
          </a:p>
        </p:txBody>
      </p:sp>
      <p:graphicFrame>
        <p:nvGraphicFramePr>
          <p:cNvPr id="13" name="Chart 12">
            <a:extLst>
              <a:ext uri="{FF2B5EF4-FFF2-40B4-BE49-F238E27FC236}">
                <a16:creationId xmlns:a16="http://schemas.microsoft.com/office/drawing/2014/main" id="{7B84F89B-A67E-407E-8AF0-443E0B139866}"/>
              </a:ext>
            </a:extLst>
          </p:cNvPr>
          <p:cNvGraphicFramePr>
            <a:graphicFrameLocks/>
          </p:cNvGraphicFramePr>
          <p:nvPr>
            <p:extLst>
              <p:ext uri="{D42A27DB-BD31-4B8C-83A1-F6EECF244321}">
                <p14:modId xmlns:p14="http://schemas.microsoft.com/office/powerpoint/2010/main" val="1548158659"/>
              </p:ext>
            </p:extLst>
          </p:nvPr>
        </p:nvGraphicFramePr>
        <p:xfrm>
          <a:off x="561973" y="3708487"/>
          <a:ext cx="5734051" cy="38176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829A2E82-049A-4318-846E-82C05AF24E38}"/>
              </a:ext>
            </a:extLst>
          </p:cNvPr>
          <p:cNvGraphicFramePr>
            <a:graphicFrameLocks/>
          </p:cNvGraphicFramePr>
          <p:nvPr>
            <p:extLst>
              <p:ext uri="{D42A27DB-BD31-4B8C-83A1-F6EECF244321}">
                <p14:modId xmlns:p14="http://schemas.microsoft.com/office/powerpoint/2010/main" val="3249082220"/>
              </p:ext>
            </p:extLst>
          </p:nvPr>
        </p:nvGraphicFramePr>
        <p:xfrm>
          <a:off x="149084" y="7162800"/>
          <a:ext cx="6708915"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a:extLst>
              <a:ext uri="{FF2B5EF4-FFF2-40B4-BE49-F238E27FC236}">
                <a16:creationId xmlns:a16="http://schemas.microsoft.com/office/drawing/2014/main" id="{6942A0BF-9AB6-4609-ABA3-35352E0EAB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937" y="9541933"/>
            <a:ext cx="634995" cy="126999"/>
          </a:xfrm>
          <a:prstGeom prst="rect">
            <a:avLst/>
          </a:prstGeom>
          <a:solidFill>
            <a:schemeClr val="bg1"/>
          </a:solidFill>
        </p:spPr>
      </p:pic>
      <p:pic>
        <p:nvPicPr>
          <p:cNvPr id="5" name="Picture 4">
            <a:extLst>
              <a:ext uri="{FF2B5EF4-FFF2-40B4-BE49-F238E27FC236}">
                <a16:creationId xmlns:a16="http://schemas.microsoft.com/office/drawing/2014/main" id="{49A083A9-7229-4BA1-BB2D-5F1398D26A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3000" y="9478551"/>
            <a:ext cx="914400" cy="380762"/>
          </a:xfrm>
          <a:prstGeom prst="rect">
            <a:avLst/>
          </a:prstGeom>
          <a:solidFill>
            <a:schemeClr val="bg1"/>
          </a:solidFill>
        </p:spPr>
      </p:pic>
      <p:pic>
        <p:nvPicPr>
          <p:cNvPr id="7" name="Picture 6">
            <a:extLst>
              <a:ext uri="{FF2B5EF4-FFF2-40B4-BE49-F238E27FC236}">
                <a16:creationId xmlns:a16="http://schemas.microsoft.com/office/drawing/2014/main" id="{733F6CF3-00AC-43F2-80AE-6339D147C5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7425" y="9503950"/>
            <a:ext cx="512232" cy="212096"/>
          </a:xfrm>
          <a:prstGeom prst="rect">
            <a:avLst/>
          </a:prstGeom>
        </p:spPr>
      </p:pic>
      <p:pic>
        <p:nvPicPr>
          <p:cNvPr id="16" name="Picture 15">
            <a:extLst>
              <a:ext uri="{FF2B5EF4-FFF2-40B4-BE49-F238E27FC236}">
                <a16:creationId xmlns:a16="http://schemas.microsoft.com/office/drawing/2014/main" id="{30658232-2651-47A4-9D87-EDC4413095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87858" y="9478551"/>
            <a:ext cx="623219" cy="271724"/>
          </a:xfrm>
          <a:prstGeom prst="rect">
            <a:avLst/>
          </a:prstGeom>
        </p:spPr>
      </p:pic>
      <p:pic>
        <p:nvPicPr>
          <p:cNvPr id="19" name="Picture 18">
            <a:extLst>
              <a:ext uri="{FF2B5EF4-FFF2-40B4-BE49-F238E27FC236}">
                <a16:creationId xmlns:a16="http://schemas.microsoft.com/office/drawing/2014/main" id="{CB3B6C65-00B3-4652-A0C3-D5B6C565FA3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06942" y="9478551"/>
            <a:ext cx="652352" cy="327481"/>
          </a:xfrm>
          <a:prstGeom prst="rect">
            <a:avLst/>
          </a:prstGeom>
        </p:spPr>
      </p:pic>
      <p:pic>
        <p:nvPicPr>
          <p:cNvPr id="18" name="Picture 17">
            <a:extLst>
              <a:ext uri="{FF2B5EF4-FFF2-40B4-BE49-F238E27FC236}">
                <a16:creationId xmlns:a16="http://schemas.microsoft.com/office/drawing/2014/main" id="{83729A7E-48AD-4DAE-A623-297E4CDFD93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30296" y="9503950"/>
            <a:ext cx="652352" cy="237021"/>
          </a:xfrm>
          <a:prstGeom prst="rect">
            <a:avLst/>
          </a:prstGeom>
        </p:spPr>
      </p:pic>
      <p:pic>
        <p:nvPicPr>
          <p:cNvPr id="21" name="Picture 20">
            <a:extLst>
              <a:ext uri="{FF2B5EF4-FFF2-40B4-BE49-F238E27FC236}">
                <a16:creationId xmlns:a16="http://schemas.microsoft.com/office/drawing/2014/main" id="{3C2ED654-F896-4F70-9BD6-289FD73D614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82648" y="9541933"/>
            <a:ext cx="800746" cy="237021"/>
          </a:xfrm>
          <a:prstGeom prst="rect">
            <a:avLst/>
          </a:prstGeom>
        </p:spPr>
      </p:pic>
      <p:sp>
        <p:nvSpPr>
          <p:cNvPr id="17" name="TextBox 16">
            <a:extLst>
              <a:ext uri="{FF2B5EF4-FFF2-40B4-BE49-F238E27FC236}">
                <a16:creationId xmlns:a16="http://schemas.microsoft.com/office/drawing/2014/main" id="{D3CBE868-1B8A-46E4-9560-67979460EEBA}"/>
              </a:ext>
            </a:extLst>
          </p:cNvPr>
          <p:cNvSpPr txBox="1"/>
          <p:nvPr/>
        </p:nvSpPr>
        <p:spPr>
          <a:xfrm>
            <a:off x="1596717" y="3630784"/>
            <a:ext cx="3813648" cy="307777"/>
          </a:xfrm>
          <a:prstGeom prst="rect">
            <a:avLst/>
          </a:prstGeom>
          <a:noFill/>
        </p:spPr>
        <p:txBody>
          <a:bodyPr wrap="square" rtlCol="0">
            <a:spAutoFit/>
          </a:bodyPr>
          <a:lstStyle/>
          <a:p>
            <a:r>
              <a:rPr lang="en-US" sz="1400">
                <a:solidFill>
                  <a:prstClr val="black">
                    <a:lumMod val="65000"/>
                    <a:lumOff val="35000"/>
                  </a:prstClr>
                </a:solidFill>
                <a:latin typeface="Quark" panose="02000000000000000000" pitchFamily="50" charset="-34"/>
                <a:cs typeface="Quark" panose="02000000000000000000" pitchFamily="50" charset="-34"/>
              </a:rPr>
              <a:t>Inchirieri in functie de sectorul de activitate</a:t>
            </a:r>
          </a:p>
        </p:txBody>
      </p:sp>
      <p:sp>
        <p:nvSpPr>
          <p:cNvPr id="20" name="TextBox 19">
            <a:extLst>
              <a:ext uri="{FF2B5EF4-FFF2-40B4-BE49-F238E27FC236}">
                <a16:creationId xmlns:a16="http://schemas.microsoft.com/office/drawing/2014/main" id="{FB1E0EC1-92B3-4E7D-9294-0C8967E56091}"/>
              </a:ext>
            </a:extLst>
          </p:cNvPr>
          <p:cNvSpPr txBox="1"/>
          <p:nvPr/>
        </p:nvSpPr>
        <p:spPr>
          <a:xfrm>
            <a:off x="201143" y="155712"/>
            <a:ext cx="337598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prstClr val="black">
                    <a:lumMod val="85000"/>
                    <a:lumOff val="15000"/>
                  </a:prstClr>
                </a:solidFill>
                <a:effectLst/>
                <a:uLnTx/>
                <a:uFillTx/>
                <a:latin typeface="Quark" panose="02000000000000000000" pitchFamily="50" charset="-34"/>
                <a:ea typeface="+mn-ea"/>
                <a:cs typeface="Quark" panose="02000000000000000000" pitchFamily="50" charset="-34"/>
              </a:rPr>
              <a:t>Piata spatiilor de birouri din Bucuresti 2020</a:t>
            </a:r>
          </a:p>
        </p:txBody>
      </p:sp>
    </p:spTree>
    <p:extLst>
      <p:ext uri="{BB962C8B-B14F-4D97-AF65-F5344CB8AC3E}">
        <p14:creationId xmlns:p14="http://schemas.microsoft.com/office/powerpoint/2010/main" val="1020439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A235F225-23D0-476F-9DA3-21A68DC6D6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0542" y="33572"/>
            <a:ext cx="1118373" cy="574015"/>
          </a:xfrm>
          <a:prstGeom prst="rect">
            <a:avLst/>
          </a:prstGeom>
        </p:spPr>
      </p:pic>
      <p:sp>
        <p:nvSpPr>
          <p:cNvPr id="15" name="Rectangle 14">
            <a:extLst>
              <a:ext uri="{FF2B5EF4-FFF2-40B4-BE49-F238E27FC236}">
                <a16:creationId xmlns:a16="http://schemas.microsoft.com/office/drawing/2014/main" id="{9DAECA2F-525B-48D5-ADCB-B1F9C2EE1B2A}"/>
              </a:ext>
            </a:extLst>
          </p:cNvPr>
          <p:cNvSpPr/>
          <p:nvPr/>
        </p:nvSpPr>
        <p:spPr>
          <a:xfrm>
            <a:off x="132396" y="984210"/>
            <a:ext cx="6590815" cy="1477328"/>
          </a:xfrm>
          <a:prstGeom prst="rect">
            <a:avLst/>
          </a:prstGeom>
        </p:spPr>
        <p:txBody>
          <a:bodyPr wrap="square">
            <a:spAutoFit/>
          </a:bodyPr>
          <a:lstStyle/>
          <a:p>
            <a:pPr lvl="0" algn="just"/>
            <a:r>
              <a:rPr lang="en-US" sz="1200">
                <a:solidFill>
                  <a:srgbClr val="C00000"/>
                </a:solidFill>
                <a:latin typeface="Quark" panose="02000000000000000000" pitchFamily="50" charset="-34"/>
                <a:ea typeface="MS PGothic" pitchFamily="34" charset="-128"/>
                <a:cs typeface="Quark" panose="02000000000000000000" pitchFamily="50" charset="-34"/>
              </a:rPr>
              <a:t>CHIRIILE SE MENTIN LA ACELASI NIVEL DAR CHIRIASII AU MAI MULTE BENEFICII</a:t>
            </a:r>
          </a:p>
          <a:p>
            <a:pPr lvl="0" algn="just"/>
            <a:endParaRPr lang="en-US" sz="1200">
              <a:latin typeface="Quark" panose="02000000000000000000" pitchFamily="50" charset="-34"/>
              <a:ea typeface="MS PGothic" pitchFamily="34" charset="-128"/>
              <a:cs typeface="Quark" panose="02000000000000000000" pitchFamily="50" charset="-34"/>
            </a:endParaRPr>
          </a:p>
          <a:p>
            <a:pPr lvl="0" algn="just"/>
            <a:r>
              <a:rPr lang="en-US" sz="1100">
                <a:latin typeface="Quark" panose="02000000000000000000" pitchFamily="50" charset="-34"/>
                <a:cs typeface="Quark" panose="02000000000000000000" pitchFamily="50" charset="-34"/>
              </a:rPr>
              <a:t>Desi chiriile contractuale si-au pastrat valorile din anii precedenti, exista semne in piata ca acestea vor suferi o contractie in perioada urmatoare, aspect care va deveni evident in 2021. </a:t>
            </a:r>
          </a:p>
          <a:p>
            <a:pPr lvl="0" algn="just"/>
            <a:r>
              <a:rPr lang="en-US" sz="1100">
                <a:latin typeface="Quark" panose="02000000000000000000" pitchFamily="50" charset="-34"/>
                <a:cs typeface="Quark" panose="02000000000000000000" pitchFamily="50" charset="-34"/>
              </a:rPr>
              <a:t>Rata de neocupare a birourilor ramane de 11%, cel mai mare nivel inregistrat in ultimii 3 ani, pe de o parte din cauza cererii scazute iar pe de alta din cauza numarului mare de livrari de noi proiecte din 2019 si 2020 (peste 450.000 mp). Luand in calcul noile livrari anuntate pentru 2021, de peste 230.0000 mp (cu 14% preinchirieri), rata de neocupare poate suferi o crestere semnificativa in cazul in care cererea isi continua trendul descendent. </a:t>
            </a:r>
          </a:p>
        </p:txBody>
      </p:sp>
      <p:cxnSp>
        <p:nvCxnSpPr>
          <p:cNvPr id="19" name="Straight Connector 18">
            <a:extLst>
              <a:ext uri="{FF2B5EF4-FFF2-40B4-BE49-F238E27FC236}">
                <a16:creationId xmlns:a16="http://schemas.microsoft.com/office/drawing/2014/main" id="{92D77016-FB7B-478B-81A2-F68EDEA76DEF}"/>
              </a:ext>
            </a:extLst>
          </p:cNvPr>
          <p:cNvCxnSpPr/>
          <p:nvPr/>
        </p:nvCxnSpPr>
        <p:spPr>
          <a:xfrm>
            <a:off x="-1" y="831753"/>
            <a:ext cx="6858000" cy="0"/>
          </a:xfrm>
          <a:prstGeom prst="line">
            <a:avLst/>
          </a:prstGeom>
          <a:ln w="28575">
            <a:solidFill>
              <a:srgbClr val="0B174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CA0E8EF-61C7-4904-8A5B-42EF10C028A9}"/>
              </a:ext>
            </a:extLst>
          </p:cNvPr>
          <p:cNvSpPr txBox="1"/>
          <p:nvPr/>
        </p:nvSpPr>
        <p:spPr>
          <a:xfrm>
            <a:off x="3151131" y="7715855"/>
            <a:ext cx="3713610" cy="553998"/>
          </a:xfrm>
          <a:prstGeom prst="rect">
            <a:avLst/>
          </a:prstGeom>
          <a:noFill/>
        </p:spPr>
        <p:txBody>
          <a:bodyPr wrap="square" rtlCol="0">
            <a:spAutoFit/>
          </a:bodyPr>
          <a:lstStyle/>
          <a:p>
            <a:pPr algn="r"/>
            <a:r>
              <a:rPr lang="en-US" sz="1000" i="1">
                <a:latin typeface="Quark" panose="02000000000000000000" pitchFamily="50" charset="-34"/>
                <a:cs typeface="Quark" panose="02000000000000000000" pitchFamily="50" charset="-34"/>
              </a:rPr>
              <a:t>Harta zonelor principale de afaceri in Bucuresti</a:t>
            </a:r>
          </a:p>
          <a:p>
            <a:pPr algn="r"/>
            <a:r>
              <a:rPr lang="en-US" sz="1000" i="1">
                <a:solidFill>
                  <a:srgbClr val="FF0000"/>
                </a:solidFill>
                <a:latin typeface="Quark" panose="02000000000000000000" pitchFamily="50" charset="-34"/>
                <a:cs typeface="Quark" panose="02000000000000000000" pitchFamily="50" charset="-34"/>
              </a:rPr>
              <a:t>Nivelul chiriilor</a:t>
            </a:r>
          </a:p>
          <a:p>
            <a:pPr algn="r"/>
            <a:r>
              <a:rPr lang="en-US" sz="1000" i="1">
                <a:solidFill>
                  <a:srgbClr val="00B050"/>
                </a:solidFill>
                <a:latin typeface="Quark" panose="02000000000000000000" pitchFamily="50" charset="-34"/>
                <a:cs typeface="Quark" panose="02000000000000000000" pitchFamily="50" charset="-34"/>
              </a:rPr>
              <a:t>Ponderea inchirierilor, 2020 (volum total inchirieri=203.686 mp)</a:t>
            </a:r>
          </a:p>
        </p:txBody>
      </p:sp>
      <p:grpSp>
        <p:nvGrpSpPr>
          <p:cNvPr id="29" name="Group 28">
            <a:extLst>
              <a:ext uri="{FF2B5EF4-FFF2-40B4-BE49-F238E27FC236}">
                <a16:creationId xmlns:a16="http://schemas.microsoft.com/office/drawing/2014/main" id="{B77939A6-80B9-46B4-9300-D51846DD4560}"/>
              </a:ext>
            </a:extLst>
          </p:cNvPr>
          <p:cNvGrpSpPr/>
          <p:nvPr/>
        </p:nvGrpSpPr>
        <p:grpSpPr>
          <a:xfrm>
            <a:off x="464505" y="2390920"/>
            <a:ext cx="5126037" cy="5642569"/>
            <a:chOff x="433581" y="819450"/>
            <a:chExt cx="4729999" cy="5563507"/>
          </a:xfrm>
        </p:grpSpPr>
        <p:grpSp>
          <p:nvGrpSpPr>
            <p:cNvPr id="30" name="Graphic 640068">
              <a:extLst>
                <a:ext uri="{FF2B5EF4-FFF2-40B4-BE49-F238E27FC236}">
                  <a16:creationId xmlns:a16="http://schemas.microsoft.com/office/drawing/2014/main" id="{8C958525-9011-4D0C-BA34-79EF0D76F84E}"/>
                </a:ext>
              </a:extLst>
            </p:cNvPr>
            <p:cNvGrpSpPr/>
            <p:nvPr/>
          </p:nvGrpSpPr>
          <p:grpSpPr>
            <a:xfrm>
              <a:off x="433581" y="819450"/>
              <a:ext cx="4729999" cy="5563507"/>
              <a:chOff x="433581" y="819450"/>
              <a:chExt cx="4729999" cy="5563507"/>
            </a:xfrm>
          </p:grpSpPr>
          <p:grpSp>
            <p:nvGrpSpPr>
              <p:cNvPr id="42" name="Graphic 640068">
                <a:extLst>
                  <a:ext uri="{FF2B5EF4-FFF2-40B4-BE49-F238E27FC236}">
                    <a16:creationId xmlns:a16="http://schemas.microsoft.com/office/drawing/2014/main" id="{77178760-C43C-4A5B-A6FB-DC8D4B9F0774}"/>
                  </a:ext>
                </a:extLst>
              </p:cNvPr>
              <p:cNvGrpSpPr/>
              <p:nvPr/>
            </p:nvGrpSpPr>
            <p:grpSpPr>
              <a:xfrm>
                <a:off x="433581" y="819450"/>
                <a:ext cx="4729999" cy="5563507"/>
                <a:chOff x="433581" y="819450"/>
                <a:chExt cx="4729999" cy="5563507"/>
              </a:xfrm>
            </p:grpSpPr>
            <p:grpSp>
              <p:nvGrpSpPr>
                <p:cNvPr id="124" name="Graphic 640068">
                  <a:extLst>
                    <a:ext uri="{FF2B5EF4-FFF2-40B4-BE49-F238E27FC236}">
                      <a16:creationId xmlns:a16="http://schemas.microsoft.com/office/drawing/2014/main" id="{2A336C53-8376-4382-B7F3-C0D503B8BCFF}"/>
                    </a:ext>
                  </a:extLst>
                </p:cNvPr>
                <p:cNvGrpSpPr/>
                <p:nvPr/>
              </p:nvGrpSpPr>
              <p:grpSpPr>
                <a:xfrm>
                  <a:off x="433581" y="819450"/>
                  <a:ext cx="4729999" cy="5563507"/>
                  <a:chOff x="433581" y="819450"/>
                  <a:chExt cx="4729999" cy="5563507"/>
                </a:xfrm>
              </p:grpSpPr>
              <p:sp>
                <p:nvSpPr>
                  <p:cNvPr id="126" name="Freeform: Shape 125">
                    <a:extLst>
                      <a:ext uri="{FF2B5EF4-FFF2-40B4-BE49-F238E27FC236}">
                        <a16:creationId xmlns:a16="http://schemas.microsoft.com/office/drawing/2014/main" id="{0C4AC815-EAD7-4699-A595-A4730690B9EB}"/>
                      </a:ext>
                    </a:extLst>
                  </p:cNvPr>
                  <p:cNvSpPr/>
                  <p:nvPr/>
                </p:nvSpPr>
                <p:spPr>
                  <a:xfrm>
                    <a:off x="433581" y="2422532"/>
                    <a:ext cx="1937006" cy="2145820"/>
                  </a:xfrm>
                  <a:custGeom>
                    <a:avLst/>
                    <a:gdLst>
                      <a:gd name="connsiteX0" fmla="*/ 1555673 w 1937006"/>
                      <a:gd name="connsiteY0" fmla="*/ 1896297 h 2145820"/>
                      <a:gd name="connsiteX1" fmla="*/ 1580826 w 1937006"/>
                      <a:gd name="connsiteY1" fmla="*/ 1674189 h 2145820"/>
                      <a:gd name="connsiteX2" fmla="*/ 1593785 w 1937006"/>
                      <a:gd name="connsiteY2" fmla="*/ 1528952 h 2145820"/>
                      <a:gd name="connsiteX3" fmla="*/ 1595097 w 1937006"/>
                      <a:gd name="connsiteY3" fmla="*/ 1447282 h 2145820"/>
                      <a:gd name="connsiteX4" fmla="*/ 1592144 w 1937006"/>
                      <a:gd name="connsiteY4" fmla="*/ 1413098 h 2145820"/>
                      <a:gd name="connsiteX5" fmla="*/ 1709814 w 1937006"/>
                      <a:gd name="connsiteY5" fmla="*/ 1302276 h 2145820"/>
                      <a:gd name="connsiteX6" fmla="*/ 1773570 w 1937006"/>
                      <a:gd name="connsiteY6" fmla="*/ 1295046 h 2145820"/>
                      <a:gd name="connsiteX7" fmla="*/ 1847934 w 1937006"/>
                      <a:gd name="connsiteY7" fmla="*/ 1314191 h 2145820"/>
                      <a:gd name="connsiteX8" fmla="*/ 1937006 w 1937006"/>
                      <a:gd name="connsiteY8" fmla="*/ 1248716 h 2145820"/>
                      <a:gd name="connsiteX9" fmla="*/ 1800691 w 1937006"/>
                      <a:gd name="connsiteY9" fmla="*/ 906416 h 2145820"/>
                      <a:gd name="connsiteX10" fmla="*/ 1549330 w 1937006"/>
                      <a:gd name="connsiteY10" fmla="*/ 549368 h 2145820"/>
                      <a:gd name="connsiteX11" fmla="*/ 766651 w 1937006"/>
                      <a:gd name="connsiteY11" fmla="*/ 31581 h 2145820"/>
                      <a:gd name="connsiteX12" fmla="*/ 349120 w 1937006"/>
                      <a:gd name="connsiteY12" fmla="*/ 0 h 2145820"/>
                      <a:gd name="connsiteX13" fmla="*/ 325663 w 1937006"/>
                      <a:gd name="connsiteY13" fmla="*/ 41067 h 2145820"/>
                      <a:gd name="connsiteX14" fmla="*/ 306744 w 1937006"/>
                      <a:gd name="connsiteY14" fmla="*/ 81555 h 2145820"/>
                      <a:gd name="connsiteX15" fmla="*/ 297612 w 1937006"/>
                      <a:gd name="connsiteY15" fmla="*/ 214761 h 2145820"/>
                      <a:gd name="connsiteX16" fmla="*/ 293621 w 1937006"/>
                      <a:gd name="connsiteY16" fmla="*/ 288161 h 2145820"/>
                      <a:gd name="connsiteX17" fmla="*/ 243425 w 1937006"/>
                      <a:gd name="connsiteY17" fmla="*/ 365378 h 2145820"/>
                      <a:gd name="connsiteX18" fmla="*/ 233638 w 1937006"/>
                      <a:gd name="connsiteY18" fmla="*/ 379722 h 2145820"/>
                      <a:gd name="connsiteX19" fmla="*/ 224834 w 1937006"/>
                      <a:gd name="connsiteY19" fmla="*/ 410724 h 2145820"/>
                      <a:gd name="connsiteX20" fmla="*/ 222210 w 1937006"/>
                      <a:gd name="connsiteY20" fmla="*/ 413848 h 2145820"/>
                      <a:gd name="connsiteX21" fmla="*/ 223577 w 1937006"/>
                      <a:gd name="connsiteY21" fmla="*/ 429291 h 2145820"/>
                      <a:gd name="connsiteX22" fmla="*/ 234130 w 1937006"/>
                      <a:gd name="connsiteY22" fmla="*/ 426283 h 2145820"/>
                      <a:gd name="connsiteX23" fmla="*/ 245612 w 1937006"/>
                      <a:gd name="connsiteY23" fmla="*/ 424664 h 2145820"/>
                      <a:gd name="connsiteX24" fmla="*/ 268031 w 1937006"/>
                      <a:gd name="connsiteY24" fmla="*/ 425069 h 2145820"/>
                      <a:gd name="connsiteX25" fmla="*/ 304721 w 1937006"/>
                      <a:gd name="connsiteY25" fmla="*/ 401991 h 2145820"/>
                      <a:gd name="connsiteX26" fmla="*/ 350050 w 1937006"/>
                      <a:gd name="connsiteY26" fmla="*/ 407254 h 2145820"/>
                      <a:gd name="connsiteX27" fmla="*/ 358744 w 1937006"/>
                      <a:gd name="connsiteY27" fmla="*/ 413674 h 2145820"/>
                      <a:gd name="connsiteX28" fmla="*/ 486967 w 1937006"/>
                      <a:gd name="connsiteY28" fmla="*/ 479959 h 2145820"/>
                      <a:gd name="connsiteX29" fmla="*/ 689061 w 1937006"/>
                      <a:gd name="connsiteY29" fmla="*/ 575512 h 2145820"/>
                      <a:gd name="connsiteX30" fmla="*/ 729961 w 1937006"/>
                      <a:gd name="connsiteY30" fmla="*/ 585402 h 2145820"/>
                      <a:gd name="connsiteX31" fmla="*/ 778079 w 1937006"/>
                      <a:gd name="connsiteY31" fmla="*/ 594483 h 2145820"/>
                      <a:gd name="connsiteX32" fmla="*/ 825213 w 1937006"/>
                      <a:gd name="connsiteY32" fmla="*/ 617793 h 2145820"/>
                      <a:gd name="connsiteX33" fmla="*/ 876939 w 1937006"/>
                      <a:gd name="connsiteY33" fmla="*/ 625717 h 2145820"/>
                      <a:gd name="connsiteX34" fmla="*/ 907669 w 1937006"/>
                      <a:gd name="connsiteY34" fmla="*/ 637170 h 2145820"/>
                      <a:gd name="connsiteX35" fmla="*/ 930744 w 1937006"/>
                      <a:gd name="connsiteY35" fmla="*/ 666552 h 2145820"/>
                      <a:gd name="connsiteX36" fmla="*/ 918386 w 1937006"/>
                      <a:gd name="connsiteY36" fmla="*/ 729367 h 2145820"/>
                      <a:gd name="connsiteX37" fmla="*/ 907943 w 1937006"/>
                      <a:gd name="connsiteY37" fmla="*/ 735614 h 2145820"/>
                      <a:gd name="connsiteX38" fmla="*/ 897225 w 1937006"/>
                      <a:gd name="connsiteY38" fmla="*/ 752792 h 2145820"/>
                      <a:gd name="connsiteX39" fmla="*/ 907614 w 1937006"/>
                      <a:gd name="connsiteY39" fmla="*/ 811269 h 2145820"/>
                      <a:gd name="connsiteX40" fmla="*/ 915160 w 1937006"/>
                      <a:gd name="connsiteY40" fmla="*/ 843891 h 2145820"/>
                      <a:gd name="connsiteX41" fmla="*/ 941734 w 1937006"/>
                      <a:gd name="connsiteY41" fmla="*/ 875356 h 2145820"/>
                      <a:gd name="connsiteX42" fmla="*/ 976346 w 1937006"/>
                      <a:gd name="connsiteY42" fmla="*/ 873158 h 2145820"/>
                      <a:gd name="connsiteX43" fmla="*/ 1023206 w 1937006"/>
                      <a:gd name="connsiteY43" fmla="*/ 906995 h 2145820"/>
                      <a:gd name="connsiteX44" fmla="*/ 1022113 w 1937006"/>
                      <a:gd name="connsiteY44" fmla="*/ 938113 h 2145820"/>
                      <a:gd name="connsiteX45" fmla="*/ 1007732 w 1937006"/>
                      <a:gd name="connsiteY45" fmla="*/ 958762 h 2145820"/>
                      <a:gd name="connsiteX46" fmla="*/ 991711 w 1937006"/>
                      <a:gd name="connsiteY46" fmla="*/ 965645 h 2145820"/>
                      <a:gd name="connsiteX47" fmla="*/ 985915 w 1937006"/>
                      <a:gd name="connsiteY47" fmla="*/ 968479 h 2145820"/>
                      <a:gd name="connsiteX48" fmla="*/ 950866 w 1937006"/>
                      <a:gd name="connsiteY48" fmla="*/ 991847 h 2145820"/>
                      <a:gd name="connsiteX49" fmla="*/ 912590 w 1937006"/>
                      <a:gd name="connsiteY49" fmla="*/ 1021982 h 2145820"/>
                      <a:gd name="connsiteX50" fmla="*/ 829368 w 1937006"/>
                      <a:gd name="connsiteY50" fmla="*/ 1050728 h 2145820"/>
                      <a:gd name="connsiteX51" fmla="*/ 746748 w 1937006"/>
                      <a:gd name="connsiteY51" fmla="*/ 1050728 h 2145820"/>
                      <a:gd name="connsiteX52" fmla="*/ 434311 w 1937006"/>
                      <a:gd name="connsiteY52" fmla="*/ 1072360 h 2145820"/>
                      <a:gd name="connsiteX53" fmla="*/ 430374 w 1937006"/>
                      <a:gd name="connsiteY53" fmla="*/ 1072823 h 2145820"/>
                      <a:gd name="connsiteX54" fmla="*/ 386685 w 1937006"/>
                      <a:gd name="connsiteY54" fmla="*/ 1073864 h 2145820"/>
                      <a:gd name="connsiteX55" fmla="*/ 282685 w 1937006"/>
                      <a:gd name="connsiteY55" fmla="*/ 1088440 h 2145820"/>
                      <a:gd name="connsiteX56" fmla="*/ 124225 w 1937006"/>
                      <a:gd name="connsiteY56" fmla="*/ 1091853 h 2145820"/>
                      <a:gd name="connsiteX57" fmla="*/ 79278 w 1937006"/>
                      <a:gd name="connsiteY57" fmla="*/ 1086821 h 2145820"/>
                      <a:gd name="connsiteX58" fmla="*/ 56258 w 1937006"/>
                      <a:gd name="connsiteY58" fmla="*/ 1113369 h 2145820"/>
                      <a:gd name="connsiteX59" fmla="*/ 62382 w 1937006"/>
                      <a:gd name="connsiteY59" fmla="*/ 1182315 h 2145820"/>
                      <a:gd name="connsiteX60" fmla="*/ 62054 w 1937006"/>
                      <a:gd name="connsiteY60" fmla="*/ 1272778 h 2145820"/>
                      <a:gd name="connsiteX61" fmla="*/ 59812 w 1937006"/>
                      <a:gd name="connsiteY61" fmla="*/ 1313323 h 2145820"/>
                      <a:gd name="connsiteX62" fmla="*/ 74576 w 1937006"/>
                      <a:gd name="connsiteY62" fmla="*/ 1567358 h 2145820"/>
                      <a:gd name="connsiteX63" fmla="*/ 29848 w 1937006"/>
                      <a:gd name="connsiteY63" fmla="*/ 1624736 h 2145820"/>
                      <a:gd name="connsiteX64" fmla="*/ 12624 w 1937006"/>
                      <a:gd name="connsiteY64" fmla="*/ 1631388 h 2145820"/>
                      <a:gd name="connsiteX65" fmla="*/ 2563 w 1937006"/>
                      <a:gd name="connsiteY65" fmla="*/ 1651227 h 2145820"/>
                      <a:gd name="connsiteX66" fmla="*/ 2399 w 1937006"/>
                      <a:gd name="connsiteY66" fmla="*/ 1667191 h 2145820"/>
                      <a:gd name="connsiteX67" fmla="*/ 14155 w 1937006"/>
                      <a:gd name="connsiteY67" fmla="*/ 1717339 h 2145820"/>
                      <a:gd name="connsiteX68" fmla="*/ 18365 w 1937006"/>
                      <a:gd name="connsiteY68" fmla="*/ 1737988 h 2145820"/>
                      <a:gd name="connsiteX69" fmla="*/ 40784 w 1937006"/>
                      <a:gd name="connsiteY69" fmla="*/ 1752390 h 2145820"/>
                      <a:gd name="connsiteX70" fmla="*/ 59867 w 1937006"/>
                      <a:gd name="connsiteY70" fmla="*/ 1756265 h 2145820"/>
                      <a:gd name="connsiteX71" fmla="*/ 95463 w 1937006"/>
                      <a:gd name="connsiteY71" fmla="*/ 1763148 h 2145820"/>
                      <a:gd name="connsiteX72" fmla="*/ 140902 w 1937006"/>
                      <a:gd name="connsiteY72" fmla="*/ 1794844 h 2145820"/>
                      <a:gd name="connsiteX73" fmla="*/ 144511 w 1937006"/>
                      <a:gd name="connsiteY73" fmla="*/ 1814337 h 2145820"/>
                      <a:gd name="connsiteX74" fmla="*/ 163266 w 1937006"/>
                      <a:gd name="connsiteY74" fmla="*/ 1884902 h 2145820"/>
                      <a:gd name="connsiteX75" fmla="*/ 207774 w 1937006"/>
                      <a:gd name="connsiteY75" fmla="*/ 1994625 h 2145820"/>
                      <a:gd name="connsiteX76" fmla="*/ 208212 w 1937006"/>
                      <a:gd name="connsiteY76" fmla="*/ 1995955 h 2145820"/>
                      <a:gd name="connsiteX77" fmla="*/ 257915 w 1937006"/>
                      <a:gd name="connsiteY77" fmla="*/ 2011630 h 2145820"/>
                      <a:gd name="connsiteX78" fmla="*/ 374109 w 1937006"/>
                      <a:gd name="connsiteY78" fmla="*/ 1972530 h 2145820"/>
                      <a:gd name="connsiteX79" fmla="*/ 478601 w 1937006"/>
                      <a:gd name="connsiteY79" fmla="*/ 1985602 h 2145820"/>
                      <a:gd name="connsiteX80" fmla="*/ 545747 w 1937006"/>
                      <a:gd name="connsiteY80" fmla="*/ 1955930 h 2145820"/>
                      <a:gd name="connsiteX81" fmla="*/ 586866 w 1937006"/>
                      <a:gd name="connsiteY81" fmla="*/ 2004458 h 2145820"/>
                      <a:gd name="connsiteX82" fmla="*/ 592826 w 1937006"/>
                      <a:gd name="connsiteY82" fmla="*/ 2081675 h 2145820"/>
                      <a:gd name="connsiteX83" fmla="*/ 595232 w 1937006"/>
                      <a:gd name="connsiteY83" fmla="*/ 2102671 h 2145820"/>
                      <a:gd name="connsiteX84" fmla="*/ 606714 w 1937006"/>
                      <a:gd name="connsiteY84" fmla="*/ 2112677 h 2145820"/>
                      <a:gd name="connsiteX85" fmla="*/ 676977 w 1937006"/>
                      <a:gd name="connsiteY85" fmla="*/ 2107992 h 2145820"/>
                      <a:gd name="connsiteX86" fmla="*/ 699943 w 1937006"/>
                      <a:gd name="connsiteY86" fmla="*/ 2125634 h 2145820"/>
                      <a:gd name="connsiteX87" fmla="*/ 709949 w 1937006"/>
                      <a:gd name="connsiteY87" fmla="*/ 2143969 h 2145820"/>
                      <a:gd name="connsiteX88" fmla="*/ 730508 w 1937006"/>
                      <a:gd name="connsiteY88" fmla="*/ 2139110 h 2145820"/>
                      <a:gd name="connsiteX89" fmla="*/ 745818 w 1937006"/>
                      <a:gd name="connsiteY89" fmla="*/ 2121411 h 2145820"/>
                      <a:gd name="connsiteX90" fmla="*/ 837352 w 1937006"/>
                      <a:gd name="connsiteY90" fmla="*/ 2046161 h 2145820"/>
                      <a:gd name="connsiteX91" fmla="*/ 863324 w 1937006"/>
                      <a:gd name="connsiteY91" fmla="*/ 2049227 h 2145820"/>
                      <a:gd name="connsiteX92" fmla="*/ 869995 w 1937006"/>
                      <a:gd name="connsiteY92" fmla="*/ 2057787 h 2145820"/>
                      <a:gd name="connsiteX93" fmla="*/ 1271669 w 1937006"/>
                      <a:gd name="connsiteY93" fmla="*/ 1962581 h 2145820"/>
                      <a:gd name="connsiteX94" fmla="*/ 1555673 w 1937006"/>
                      <a:gd name="connsiteY94" fmla="*/ 1896297 h 214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937006" h="2145820">
                        <a:moveTo>
                          <a:pt x="1555673" y="1896297"/>
                        </a:moveTo>
                        <a:cubicBezTo>
                          <a:pt x="1565844" y="1875590"/>
                          <a:pt x="1574866" y="1754877"/>
                          <a:pt x="1580826" y="1674189"/>
                        </a:cubicBezTo>
                        <a:cubicBezTo>
                          <a:pt x="1585145" y="1616118"/>
                          <a:pt x="1589246" y="1561285"/>
                          <a:pt x="1593785" y="1528952"/>
                        </a:cubicBezTo>
                        <a:cubicBezTo>
                          <a:pt x="1601494" y="1474235"/>
                          <a:pt x="1598104" y="1459891"/>
                          <a:pt x="1595097" y="1447282"/>
                        </a:cubicBezTo>
                        <a:cubicBezTo>
                          <a:pt x="1593074" y="1438721"/>
                          <a:pt x="1590941" y="1429872"/>
                          <a:pt x="1592144" y="1413098"/>
                        </a:cubicBezTo>
                        <a:cubicBezTo>
                          <a:pt x="1594824" y="1375849"/>
                          <a:pt x="1669023" y="1321942"/>
                          <a:pt x="1709814" y="1302276"/>
                        </a:cubicBezTo>
                        <a:cubicBezTo>
                          <a:pt x="1740325" y="1287527"/>
                          <a:pt x="1761213" y="1285155"/>
                          <a:pt x="1773570" y="1295046"/>
                        </a:cubicBezTo>
                        <a:cubicBezTo>
                          <a:pt x="1797848" y="1314422"/>
                          <a:pt x="1834647" y="1323850"/>
                          <a:pt x="1847934" y="1314191"/>
                        </a:cubicBezTo>
                        <a:cubicBezTo>
                          <a:pt x="1863353" y="1302912"/>
                          <a:pt x="1916392" y="1263870"/>
                          <a:pt x="1937006" y="1248716"/>
                        </a:cubicBezTo>
                        <a:cubicBezTo>
                          <a:pt x="1916720" y="1197238"/>
                          <a:pt x="1823383" y="960786"/>
                          <a:pt x="1800691" y="906416"/>
                        </a:cubicBezTo>
                        <a:cubicBezTo>
                          <a:pt x="1774117" y="842850"/>
                          <a:pt x="1590887" y="582568"/>
                          <a:pt x="1549330" y="549368"/>
                        </a:cubicBezTo>
                        <a:cubicBezTo>
                          <a:pt x="1499846" y="509863"/>
                          <a:pt x="859825" y="63914"/>
                          <a:pt x="766651" y="31581"/>
                        </a:cubicBezTo>
                        <a:cubicBezTo>
                          <a:pt x="693983" y="6362"/>
                          <a:pt x="451043" y="1099"/>
                          <a:pt x="349120" y="0"/>
                        </a:cubicBezTo>
                        <a:cubicBezTo>
                          <a:pt x="342395" y="14171"/>
                          <a:pt x="334685" y="27879"/>
                          <a:pt x="325663" y="41067"/>
                        </a:cubicBezTo>
                        <a:cubicBezTo>
                          <a:pt x="317297" y="53271"/>
                          <a:pt x="311829" y="67384"/>
                          <a:pt x="306744" y="81555"/>
                        </a:cubicBezTo>
                        <a:cubicBezTo>
                          <a:pt x="291215" y="125051"/>
                          <a:pt x="294715" y="169935"/>
                          <a:pt x="297612" y="214761"/>
                        </a:cubicBezTo>
                        <a:cubicBezTo>
                          <a:pt x="299198" y="239459"/>
                          <a:pt x="298269" y="263925"/>
                          <a:pt x="293621" y="288161"/>
                        </a:cubicBezTo>
                        <a:cubicBezTo>
                          <a:pt x="287223" y="321361"/>
                          <a:pt x="269835" y="346695"/>
                          <a:pt x="243425" y="365378"/>
                        </a:cubicBezTo>
                        <a:cubicBezTo>
                          <a:pt x="238559" y="368790"/>
                          <a:pt x="229154" y="373707"/>
                          <a:pt x="233638" y="379722"/>
                        </a:cubicBezTo>
                        <a:cubicBezTo>
                          <a:pt x="246050" y="396264"/>
                          <a:pt x="239434" y="404131"/>
                          <a:pt x="224834" y="410724"/>
                        </a:cubicBezTo>
                        <a:cubicBezTo>
                          <a:pt x="223741" y="411245"/>
                          <a:pt x="222975" y="412691"/>
                          <a:pt x="222210" y="413848"/>
                        </a:cubicBezTo>
                        <a:cubicBezTo>
                          <a:pt x="218765" y="419400"/>
                          <a:pt x="219476" y="424606"/>
                          <a:pt x="223577" y="429291"/>
                        </a:cubicBezTo>
                        <a:cubicBezTo>
                          <a:pt x="228607" y="435017"/>
                          <a:pt x="231341" y="429696"/>
                          <a:pt x="234130" y="426283"/>
                        </a:cubicBezTo>
                        <a:cubicBezTo>
                          <a:pt x="237629" y="421945"/>
                          <a:pt x="241348" y="420962"/>
                          <a:pt x="245612" y="424664"/>
                        </a:cubicBezTo>
                        <a:cubicBezTo>
                          <a:pt x="253049" y="431200"/>
                          <a:pt x="260759" y="429407"/>
                          <a:pt x="268031" y="425069"/>
                        </a:cubicBezTo>
                        <a:cubicBezTo>
                          <a:pt x="280443" y="417665"/>
                          <a:pt x="292309" y="409336"/>
                          <a:pt x="304721" y="401991"/>
                        </a:cubicBezTo>
                        <a:cubicBezTo>
                          <a:pt x="325061" y="389960"/>
                          <a:pt x="332553" y="391117"/>
                          <a:pt x="350050" y="407254"/>
                        </a:cubicBezTo>
                        <a:cubicBezTo>
                          <a:pt x="352729" y="409683"/>
                          <a:pt x="355627" y="411997"/>
                          <a:pt x="358744" y="413674"/>
                        </a:cubicBezTo>
                        <a:cubicBezTo>
                          <a:pt x="401120" y="436579"/>
                          <a:pt x="443497" y="459484"/>
                          <a:pt x="486967" y="479959"/>
                        </a:cubicBezTo>
                        <a:cubicBezTo>
                          <a:pt x="554386" y="511714"/>
                          <a:pt x="623610" y="539188"/>
                          <a:pt x="689061" y="575512"/>
                        </a:cubicBezTo>
                        <a:cubicBezTo>
                          <a:pt x="702130" y="582742"/>
                          <a:pt x="715362" y="586559"/>
                          <a:pt x="729961" y="585402"/>
                        </a:cubicBezTo>
                        <a:cubicBezTo>
                          <a:pt x="746748" y="584072"/>
                          <a:pt x="762824" y="587485"/>
                          <a:pt x="778079" y="594483"/>
                        </a:cubicBezTo>
                        <a:cubicBezTo>
                          <a:pt x="793991" y="601771"/>
                          <a:pt x="809465" y="610042"/>
                          <a:pt x="825213" y="617793"/>
                        </a:cubicBezTo>
                        <a:cubicBezTo>
                          <a:pt x="841671" y="625891"/>
                          <a:pt x="858731" y="630287"/>
                          <a:pt x="876939" y="625717"/>
                        </a:cubicBezTo>
                        <a:cubicBezTo>
                          <a:pt x="889461" y="622594"/>
                          <a:pt x="899577" y="626411"/>
                          <a:pt x="907669" y="637170"/>
                        </a:cubicBezTo>
                        <a:cubicBezTo>
                          <a:pt x="915160" y="647176"/>
                          <a:pt x="923307" y="656546"/>
                          <a:pt x="930744" y="666552"/>
                        </a:cubicBezTo>
                        <a:cubicBezTo>
                          <a:pt x="951850" y="694721"/>
                          <a:pt x="948132" y="713345"/>
                          <a:pt x="918386" y="729367"/>
                        </a:cubicBezTo>
                        <a:cubicBezTo>
                          <a:pt x="914832" y="731276"/>
                          <a:pt x="911333" y="733358"/>
                          <a:pt x="907943" y="735614"/>
                        </a:cubicBezTo>
                        <a:cubicBezTo>
                          <a:pt x="901928" y="739605"/>
                          <a:pt x="898319" y="745504"/>
                          <a:pt x="897225" y="752792"/>
                        </a:cubicBezTo>
                        <a:cubicBezTo>
                          <a:pt x="894054" y="773615"/>
                          <a:pt x="896241" y="794206"/>
                          <a:pt x="907614" y="811269"/>
                        </a:cubicBezTo>
                        <a:cubicBezTo>
                          <a:pt x="914723" y="821969"/>
                          <a:pt x="916582" y="831455"/>
                          <a:pt x="915160" y="843891"/>
                        </a:cubicBezTo>
                        <a:cubicBezTo>
                          <a:pt x="912754" y="864424"/>
                          <a:pt x="922214" y="875240"/>
                          <a:pt x="941734" y="875356"/>
                        </a:cubicBezTo>
                        <a:cubicBezTo>
                          <a:pt x="953272" y="875414"/>
                          <a:pt x="964809" y="873968"/>
                          <a:pt x="976346" y="873158"/>
                        </a:cubicBezTo>
                        <a:cubicBezTo>
                          <a:pt x="1000897" y="871828"/>
                          <a:pt x="1021730" y="886577"/>
                          <a:pt x="1023206" y="906995"/>
                        </a:cubicBezTo>
                        <a:cubicBezTo>
                          <a:pt x="1023917" y="917290"/>
                          <a:pt x="1023042" y="927760"/>
                          <a:pt x="1022113" y="938113"/>
                        </a:cubicBezTo>
                        <a:cubicBezTo>
                          <a:pt x="1021238" y="947772"/>
                          <a:pt x="1016098" y="954771"/>
                          <a:pt x="1007732" y="958762"/>
                        </a:cubicBezTo>
                        <a:cubicBezTo>
                          <a:pt x="1002483" y="961249"/>
                          <a:pt x="997179" y="963910"/>
                          <a:pt x="991711" y="965645"/>
                        </a:cubicBezTo>
                        <a:cubicBezTo>
                          <a:pt x="989032" y="966512"/>
                          <a:pt x="987173" y="967438"/>
                          <a:pt x="985915" y="968479"/>
                        </a:cubicBezTo>
                        <a:cubicBezTo>
                          <a:pt x="972081" y="974205"/>
                          <a:pt x="961583" y="971718"/>
                          <a:pt x="950866" y="991847"/>
                        </a:cubicBezTo>
                        <a:cubicBezTo>
                          <a:pt x="938180" y="1001969"/>
                          <a:pt x="925276" y="1011802"/>
                          <a:pt x="912590" y="1021982"/>
                        </a:cubicBezTo>
                        <a:cubicBezTo>
                          <a:pt x="887930" y="1041705"/>
                          <a:pt x="860426" y="1051422"/>
                          <a:pt x="829368" y="1050728"/>
                        </a:cubicBezTo>
                        <a:cubicBezTo>
                          <a:pt x="801865" y="1050034"/>
                          <a:pt x="774197" y="1048935"/>
                          <a:pt x="746748" y="1050728"/>
                        </a:cubicBezTo>
                        <a:cubicBezTo>
                          <a:pt x="642584" y="1057611"/>
                          <a:pt x="539076" y="1074905"/>
                          <a:pt x="434311" y="1072360"/>
                        </a:cubicBezTo>
                        <a:cubicBezTo>
                          <a:pt x="432725" y="1072303"/>
                          <a:pt x="431413" y="1072476"/>
                          <a:pt x="430374" y="1072823"/>
                        </a:cubicBezTo>
                        <a:cubicBezTo>
                          <a:pt x="417251" y="1072245"/>
                          <a:pt x="402378" y="1070220"/>
                          <a:pt x="386685" y="1073864"/>
                        </a:cubicBezTo>
                        <a:cubicBezTo>
                          <a:pt x="351690" y="1076062"/>
                          <a:pt x="316860" y="1079648"/>
                          <a:pt x="282685" y="1088440"/>
                        </a:cubicBezTo>
                        <a:cubicBezTo>
                          <a:pt x="230084" y="1102033"/>
                          <a:pt x="177373" y="1104404"/>
                          <a:pt x="124225" y="1091853"/>
                        </a:cubicBezTo>
                        <a:cubicBezTo>
                          <a:pt x="109516" y="1088382"/>
                          <a:pt x="94479" y="1086069"/>
                          <a:pt x="79278" y="1086821"/>
                        </a:cubicBezTo>
                        <a:cubicBezTo>
                          <a:pt x="61343" y="1087746"/>
                          <a:pt x="54618" y="1094860"/>
                          <a:pt x="56258" y="1113369"/>
                        </a:cubicBezTo>
                        <a:cubicBezTo>
                          <a:pt x="58281" y="1136332"/>
                          <a:pt x="63366" y="1158890"/>
                          <a:pt x="62382" y="1182315"/>
                        </a:cubicBezTo>
                        <a:cubicBezTo>
                          <a:pt x="61835" y="1207880"/>
                          <a:pt x="60578" y="1236396"/>
                          <a:pt x="62054" y="1272778"/>
                        </a:cubicBezTo>
                        <a:cubicBezTo>
                          <a:pt x="61289" y="1286312"/>
                          <a:pt x="60359" y="1299847"/>
                          <a:pt x="59812" y="1313323"/>
                        </a:cubicBezTo>
                        <a:cubicBezTo>
                          <a:pt x="56258" y="1398522"/>
                          <a:pt x="56203" y="1483432"/>
                          <a:pt x="74576" y="1567358"/>
                        </a:cubicBezTo>
                        <a:cubicBezTo>
                          <a:pt x="82559" y="1603798"/>
                          <a:pt x="65335" y="1624794"/>
                          <a:pt x="29848" y="1624736"/>
                        </a:cubicBezTo>
                        <a:cubicBezTo>
                          <a:pt x="24544" y="1625314"/>
                          <a:pt x="16233" y="1622249"/>
                          <a:pt x="12624" y="1631388"/>
                        </a:cubicBezTo>
                        <a:cubicBezTo>
                          <a:pt x="9890" y="1638444"/>
                          <a:pt x="6664" y="1645038"/>
                          <a:pt x="2563" y="1651227"/>
                        </a:cubicBezTo>
                        <a:cubicBezTo>
                          <a:pt x="-936" y="1656548"/>
                          <a:pt x="-718" y="1662101"/>
                          <a:pt x="2399" y="1667191"/>
                        </a:cubicBezTo>
                        <a:cubicBezTo>
                          <a:pt x="11749" y="1682518"/>
                          <a:pt x="13936" y="1699524"/>
                          <a:pt x="14155" y="1717339"/>
                        </a:cubicBezTo>
                        <a:cubicBezTo>
                          <a:pt x="14265" y="1724279"/>
                          <a:pt x="16288" y="1731336"/>
                          <a:pt x="18365" y="1737988"/>
                        </a:cubicBezTo>
                        <a:cubicBezTo>
                          <a:pt x="21920" y="1749209"/>
                          <a:pt x="28973" y="1755224"/>
                          <a:pt x="40784" y="1752390"/>
                        </a:cubicBezTo>
                        <a:cubicBezTo>
                          <a:pt x="47674" y="1750770"/>
                          <a:pt x="54126" y="1751927"/>
                          <a:pt x="59867" y="1756265"/>
                        </a:cubicBezTo>
                        <a:cubicBezTo>
                          <a:pt x="70748" y="1764594"/>
                          <a:pt x="82614" y="1765404"/>
                          <a:pt x="95463" y="1763148"/>
                        </a:cubicBezTo>
                        <a:cubicBezTo>
                          <a:pt x="122584" y="1758405"/>
                          <a:pt x="133629" y="1766271"/>
                          <a:pt x="140902" y="1794844"/>
                        </a:cubicBezTo>
                        <a:cubicBezTo>
                          <a:pt x="142542" y="1801207"/>
                          <a:pt x="143636" y="1807743"/>
                          <a:pt x="144511" y="1814337"/>
                        </a:cubicBezTo>
                        <a:cubicBezTo>
                          <a:pt x="147901" y="1838745"/>
                          <a:pt x="152494" y="1862749"/>
                          <a:pt x="163266" y="1884902"/>
                        </a:cubicBezTo>
                        <a:cubicBezTo>
                          <a:pt x="180490" y="1920358"/>
                          <a:pt x="203728" y="1953096"/>
                          <a:pt x="207774" y="1994625"/>
                        </a:cubicBezTo>
                        <a:cubicBezTo>
                          <a:pt x="207829" y="1995088"/>
                          <a:pt x="208048" y="1995551"/>
                          <a:pt x="208212" y="1995955"/>
                        </a:cubicBezTo>
                        <a:cubicBezTo>
                          <a:pt x="219640" y="2025917"/>
                          <a:pt x="233419" y="2030602"/>
                          <a:pt x="257915" y="2011630"/>
                        </a:cubicBezTo>
                        <a:cubicBezTo>
                          <a:pt x="292691" y="1984792"/>
                          <a:pt x="331459" y="1972877"/>
                          <a:pt x="374109" y="1972530"/>
                        </a:cubicBezTo>
                        <a:cubicBezTo>
                          <a:pt x="409486" y="1972241"/>
                          <a:pt x="444098" y="1978892"/>
                          <a:pt x="478601" y="1985602"/>
                        </a:cubicBezTo>
                        <a:cubicBezTo>
                          <a:pt x="507581" y="1991213"/>
                          <a:pt x="526828" y="1974612"/>
                          <a:pt x="545747" y="1955930"/>
                        </a:cubicBezTo>
                        <a:cubicBezTo>
                          <a:pt x="561877" y="1944188"/>
                          <a:pt x="577844" y="1971547"/>
                          <a:pt x="586866" y="2004458"/>
                        </a:cubicBezTo>
                        <a:cubicBezTo>
                          <a:pt x="592990" y="2029503"/>
                          <a:pt x="594630" y="2055300"/>
                          <a:pt x="592826" y="2081675"/>
                        </a:cubicBezTo>
                        <a:cubicBezTo>
                          <a:pt x="592334" y="2088789"/>
                          <a:pt x="593099" y="2095846"/>
                          <a:pt x="595232" y="2102671"/>
                        </a:cubicBezTo>
                        <a:cubicBezTo>
                          <a:pt x="597146" y="2108571"/>
                          <a:pt x="600700" y="2113256"/>
                          <a:pt x="606714" y="2112677"/>
                        </a:cubicBezTo>
                        <a:cubicBezTo>
                          <a:pt x="630062" y="2110248"/>
                          <a:pt x="653793" y="2115511"/>
                          <a:pt x="676977" y="2107992"/>
                        </a:cubicBezTo>
                        <a:cubicBezTo>
                          <a:pt x="698576" y="2100993"/>
                          <a:pt x="699286" y="2101919"/>
                          <a:pt x="699943" y="2125634"/>
                        </a:cubicBezTo>
                        <a:cubicBezTo>
                          <a:pt x="700161" y="2133789"/>
                          <a:pt x="702403" y="2140325"/>
                          <a:pt x="709949" y="2143969"/>
                        </a:cubicBezTo>
                        <a:cubicBezTo>
                          <a:pt x="718096" y="2147844"/>
                          <a:pt x="724767" y="2145357"/>
                          <a:pt x="730508" y="2139110"/>
                        </a:cubicBezTo>
                        <a:cubicBezTo>
                          <a:pt x="735812" y="2133384"/>
                          <a:pt x="739913" y="2126154"/>
                          <a:pt x="745818" y="2121411"/>
                        </a:cubicBezTo>
                        <a:cubicBezTo>
                          <a:pt x="776658" y="2096771"/>
                          <a:pt x="809301" y="2074734"/>
                          <a:pt x="837352" y="2046161"/>
                        </a:cubicBezTo>
                        <a:cubicBezTo>
                          <a:pt x="845608" y="2037716"/>
                          <a:pt x="855724" y="2040030"/>
                          <a:pt x="863324" y="2049227"/>
                        </a:cubicBezTo>
                        <a:cubicBezTo>
                          <a:pt x="865621" y="2052003"/>
                          <a:pt x="867808" y="2054895"/>
                          <a:pt x="869995" y="2057787"/>
                        </a:cubicBezTo>
                        <a:cubicBezTo>
                          <a:pt x="949827" y="2034940"/>
                          <a:pt x="1010521" y="2022851"/>
                          <a:pt x="1271669" y="1962581"/>
                        </a:cubicBezTo>
                        <a:cubicBezTo>
                          <a:pt x="1412851" y="1930191"/>
                          <a:pt x="1535606" y="1901849"/>
                          <a:pt x="1555673" y="1896297"/>
                        </a:cubicBezTo>
                      </a:path>
                    </a:pathLst>
                  </a:custGeom>
                  <a:solidFill>
                    <a:srgbClr val="3B3D3F"/>
                  </a:solidFill>
                  <a:ln w="5467" cap="flat">
                    <a:noFill/>
                    <a:prstDash val="solid"/>
                    <a:miter/>
                  </a:ln>
                </p:spPr>
                <p:txBody>
                  <a:bodyPr rtlCol="0" anchor="ctr"/>
                  <a:lstStyle/>
                  <a:p>
                    <a:endParaRPr lang="ro-RO"/>
                  </a:p>
                </p:txBody>
              </p:sp>
              <p:sp>
                <p:nvSpPr>
                  <p:cNvPr id="127" name="Freeform: Shape 126">
                    <a:extLst>
                      <a:ext uri="{FF2B5EF4-FFF2-40B4-BE49-F238E27FC236}">
                        <a16:creationId xmlns:a16="http://schemas.microsoft.com/office/drawing/2014/main" id="{FAEB040A-BE84-4A77-8FC3-895DA7136712}"/>
                      </a:ext>
                    </a:extLst>
                  </p:cNvPr>
                  <p:cNvSpPr/>
                  <p:nvPr/>
                </p:nvSpPr>
                <p:spPr>
                  <a:xfrm>
                    <a:off x="1319761" y="3738293"/>
                    <a:ext cx="1444298" cy="1695929"/>
                  </a:xfrm>
                  <a:custGeom>
                    <a:avLst/>
                    <a:gdLst>
                      <a:gd name="connsiteX0" fmla="*/ 1321981 w 1444298"/>
                      <a:gd name="connsiteY0" fmla="*/ 1496669 h 1695929"/>
                      <a:gd name="connsiteX1" fmla="*/ 1306835 w 1444298"/>
                      <a:gd name="connsiteY1" fmla="*/ 1459652 h 1695929"/>
                      <a:gd name="connsiteX2" fmla="*/ 1304101 w 1444298"/>
                      <a:gd name="connsiteY2" fmla="*/ 1309325 h 1695929"/>
                      <a:gd name="connsiteX3" fmla="*/ 1326683 w 1444298"/>
                      <a:gd name="connsiteY3" fmla="*/ 1263920 h 1695929"/>
                      <a:gd name="connsiteX4" fmla="*/ 1394759 w 1444298"/>
                      <a:gd name="connsiteY4" fmla="*/ 1036029 h 1695929"/>
                      <a:gd name="connsiteX5" fmla="*/ 1377535 w 1444298"/>
                      <a:gd name="connsiteY5" fmla="*/ 982064 h 1695929"/>
                      <a:gd name="connsiteX6" fmla="*/ 1237228 w 1444298"/>
                      <a:gd name="connsiteY6" fmla="*/ 749603 h 1695929"/>
                      <a:gd name="connsiteX7" fmla="*/ 1244610 w 1444298"/>
                      <a:gd name="connsiteY7" fmla="*/ 658215 h 1695929"/>
                      <a:gd name="connsiteX8" fmla="*/ 1265935 w 1444298"/>
                      <a:gd name="connsiteY8" fmla="*/ 611191 h 1695929"/>
                      <a:gd name="connsiteX9" fmla="*/ 1233236 w 1444298"/>
                      <a:gd name="connsiteY9" fmla="*/ 511417 h 1695929"/>
                      <a:gd name="connsiteX10" fmla="*/ 1212349 w 1444298"/>
                      <a:gd name="connsiteY10" fmla="*/ 425292 h 1695929"/>
                      <a:gd name="connsiteX11" fmla="*/ 1232198 w 1444298"/>
                      <a:gd name="connsiteY11" fmla="*/ 402792 h 1695929"/>
                      <a:gd name="connsiteX12" fmla="*/ 1357905 w 1444298"/>
                      <a:gd name="connsiteY12" fmla="*/ 243384 h 1695929"/>
                      <a:gd name="connsiteX13" fmla="*/ 1356921 w 1444298"/>
                      <a:gd name="connsiteY13" fmla="*/ 241823 h 1695929"/>
                      <a:gd name="connsiteX14" fmla="*/ 1360311 w 1444298"/>
                      <a:gd name="connsiteY14" fmla="*/ 239567 h 1695929"/>
                      <a:gd name="connsiteX15" fmla="*/ 1378300 w 1444298"/>
                      <a:gd name="connsiteY15" fmla="*/ 208622 h 1695929"/>
                      <a:gd name="connsiteX16" fmla="*/ 1444298 w 1444298"/>
                      <a:gd name="connsiteY16" fmla="*/ 78886 h 1695929"/>
                      <a:gd name="connsiteX17" fmla="*/ 1420021 w 1444298"/>
                      <a:gd name="connsiteY17" fmla="*/ 43546 h 1695929"/>
                      <a:gd name="connsiteX18" fmla="*/ 1419583 w 1444298"/>
                      <a:gd name="connsiteY18" fmla="*/ 42794 h 1695929"/>
                      <a:gd name="connsiteX19" fmla="*/ 1323293 w 1444298"/>
                      <a:gd name="connsiteY19" fmla="*/ 48983 h 1695929"/>
                      <a:gd name="connsiteX20" fmla="*/ 971377 w 1444298"/>
                      <a:gd name="connsiteY20" fmla="*/ 23244 h 1695929"/>
                      <a:gd name="connsiteX21" fmla="*/ 872517 w 1444298"/>
                      <a:gd name="connsiteY21" fmla="*/ 628 h 1695929"/>
                      <a:gd name="connsiteX22" fmla="*/ 825384 w 1444298"/>
                      <a:gd name="connsiteY22" fmla="*/ 15146 h 1695929"/>
                      <a:gd name="connsiteX23" fmla="*/ 730898 w 1444298"/>
                      <a:gd name="connsiteY23" fmla="*/ 99477 h 1695929"/>
                      <a:gd name="connsiteX24" fmla="*/ 733140 w 1444298"/>
                      <a:gd name="connsiteY24" fmla="*/ 125158 h 1695929"/>
                      <a:gd name="connsiteX25" fmla="*/ 732320 w 1444298"/>
                      <a:gd name="connsiteY25" fmla="*/ 217241 h 1695929"/>
                      <a:gd name="connsiteX26" fmla="*/ 719579 w 1444298"/>
                      <a:gd name="connsiteY26" fmla="*/ 360627 h 1695929"/>
                      <a:gd name="connsiteX27" fmla="*/ 680319 w 1444298"/>
                      <a:gd name="connsiteY27" fmla="*/ 604886 h 1695929"/>
                      <a:gd name="connsiteX28" fmla="*/ 391011 w 1444298"/>
                      <a:gd name="connsiteY28" fmla="*/ 673023 h 1695929"/>
                      <a:gd name="connsiteX29" fmla="*/ 0 w 1444298"/>
                      <a:gd name="connsiteY29" fmla="*/ 765336 h 1695929"/>
                      <a:gd name="connsiteX30" fmla="*/ 212320 w 1444298"/>
                      <a:gd name="connsiteY30" fmla="*/ 1051530 h 1695929"/>
                      <a:gd name="connsiteX31" fmla="*/ 212320 w 1444298"/>
                      <a:gd name="connsiteY31" fmla="*/ 1051530 h 1695929"/>
                      <a:gd name="connsiteX32" fmla="*/ 212921 w 1444298"/>
                      <a:gd name="connsiteY32" fmla="*/ 1052282 h 1695929"/>
                      <a:gd name="connsiteX33" fmla="*/ 215655 w 1444298"/>
                      <a:gd name="connsiteY33" fmla="*/ 1055636 h 1695929"/>
                      <a:gd name="connsiteX34" fmla="*/ 218334 w 1444298"/>
                      <a:gd name="connsiteY34" fmla="*/ 1058933 h 1695929"/>
                      <a:gd name="connsiteX35" fmla="*/ 260766 w 1444298"/>
                      <a:gd name="connsiteY35" fmla="*/ 1124814 h 1695929"/>
                      <a:gd name="connsiteX36" fmla="*/ 270334 w 1444298"/>
                      <a:gd name="connsiteY36" fmla="*/ 1143612 h 1695929"/>
                      <a:gd name="connsiteX37" fmla="*/ 287449 w 1444298"/>
                      <a:gd name="connsiteY37" fmla="*/ 1154544 h 1695929"/>
                      <a:gd name="connsiteX38" fmla="*/ 327037 w 1444298"/>
                      <a:gd name="connsiteY38" fmla="*/ 1179878 h 1695929"/>
                      <a:gd name="connsiteX39" fmla="*/ 349127 w 1444298"/>
                      <a:gd name="connsiteY39" fmla="*/ 1185141 h 1695929"/>
                      <a:gd name="connsiteX40" fmla="*/ 385215 w 1444298"/>
                      <a:gd name="connsiteY40" fmla="*/ 1146099 h 1695929"/>
                      <a:gd name="connsiteX41" fmla="*/ 416711 w 1444298"/>
                      <a:gd name="connsiteY41" fmla="*/ 1143728 h 1695929"/>
                      <a:gd name="connsiteX42" fmla="*/ 467289 w 1444298"/>
                      <a:gd name="connsiteY42" fmla="*/ 1205732 h 1695929"/>
                      <a:gd name="connsiteX43" fmla="*/ 464719 w 1444298"/>
                      <a:gd name="connsiteY43" fmla="*/ 1242808 h 1695929"/>
                      <a:gd name="connsiteX44" fmla="*/ 375483 w 1444298"/>
                      <a:gd name="connsiteY44" fmla="*/ 1320314 h 1695929"/>
                      <a:gd name="connsiteX45" fmla="*/ 374498 w 1444298"/>
                      <a:gd name="connsiteY45" fmla="*/ 1342872 h 1695929"/>
                      <a:gd name="connsiteX46" fmla="*/ 431857 w 1444298"/>
                      <a:gd name="connsiteY46" fmla="*/ 1401985 h 1695929"/>
                      <a:gd name="connsiteX47" fmla="*/ 579655 w 1444298"/>
                      <a:gd name="connsiteY47" fmla="*/ 1540975 h 1695929"/>
                      <a:gd name="connsiteX48" fmla="*/ 590153 w 1444298"/>
                      <a:gd name="connsiteY48" fmla="*/ 1549709 h 1695929"/>
                      <a:gd name="connsiteX49" fmla="*/ 600214 w 1444298"/>
                      <a:gd name="connsiteY49" fmla="*/ 1546586 h 1695929"/>
                      <a:gd name="connsiteX50" fmla="*/ 612134 w 1444298"/>
                      <a:gd name="connsiteY50" fmla="*/ 1504131 h 1695929"/>
                      <a:gd name="connsiteX51" fmla="*/ 612134 w 1444298"/>
                      <a:gd name="connsiteY51" fmla="*/ 1504247 h 1695929"/>
                      <a:gd name="connsiteX52" fmla="*/ 613337 w 1444298"/>
                      <a:gd name="connsiteY52" fmla="*/ 1499446 h 1695929"/>
                      <a:gd name="connsiteX53" fmla="*/ 615798 w 1444298"/>
                      <a:gd name="connsiteY53" fmla="*/ 1482557 h 1695929"/>
                      <a:gd name="connsiteX54" fmla="*/ 619790 w 1444298"/>
                      <a:gd name="connsiteY54" fmla="*/ 1481920 h 1695929"/>
                      <a:gd name="connsiteX55" fmla="*/ 644833 w 1444298"/>
                      <a:gd name="connsiteY55" fmla="*/ 1488341 h 1695929"/>
                      <a:gd name="connsiteX56" fmla="*/ 644833 w 1444298"/>
                      <a:gd name="connsiteY56" fmla="*/ 1488341 h 1695929"/>
                      <a:gd name="connsiteX57" fmla="*/ 727781 w 1444298"/>
                      <a:gd name="connsiteY57" fmla="*/ 1520789 h 1695929"/>
                      <a:gd name="connsiteX58" fmla="*/ 746645 w 1444298"/>
                      <a:gd name="connsiteY58" fmla="*/ 1512865 h 1695929"/>
                      <a:gd name="connsiteX59" fmla="*/ 772345 w 1444298"/>
                      <a:gd name="connsiteY59" fmla="*/ 1447563 h 1695929"/>
                      <a:gd name="connsiteX60" fmla="*/ 795146 w 1444298"/>
                      <a:gd name="connsiteY60" fmla="*/ 1440391 h 1695929"/>
                      <a:gd name="connsiteX61" fmla="*/ 839874 w 1444298"/>
                      <a:gd name="connsiteY61" fmla="*/ 1462312 h 1695929"/>
                      <a:gd name="connsiteX62" fmla="*/ 934195 w 1444298"/>
                      <a:gd name="connsiteY62" fmla="*/ 1511592 h 1695929"/>
                      <a:gd name="connsiteX63" fmla="*/ 1073573 w 1444298"/>
                      <a:gd name="connsiteY63" fmla="*/ 1608880 h 1695929"/>
                      <a:gd name="connsiteX64" fmla="*/ 1242532 w 1444298"/>
                      <a:gd name="connsiteY64" fmla="*/ 1686559 h 1695929"/>
                      <a:gd name="connsiteX65" fmla="*/ 1294750 w 1444298"/>
                      <a:gd name="connsiteY65" fmla="*/ 1695929 h 1695929"/>
                      <a:gd name="connsiteX66" fmla="*/ 1321981 w 1444298"/>
                      <a:gd name="connsiteY66" fmla="*/ 1496669 h 169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444298" h="1695929">
                        <a:moveTo>
                          <a:pt x="1321981" y="1496669"/>
                        </a:moveTo>
                        <a:cubicBezTo>
                          <a:pt x="1316786" y="1482904"/>
                          <a:pt x="1311482" y="1470526"/>
                          <a:pt x="1306835" y="1459652"/>
                        </a:cubicBezTo>
                        <a:cubicBezTo>
                          <a:pt x="1285674" y="1410372"/>
                          <a:pt x="1271731" y="1377807"/>
                          <a:pt x="1304101" y="1309325"/>
                        </a:cubicBezTo>
                        <a:cubicBezTo>
                          <a:pt x="1310553" y="1295732"/>
                          <a:pt x="1318372" y="1280289"/>
                          <a:pt x="1326683" y="1263920"/>
                        </a:cubicBezTo>
                        <a:cubicBezTo>
                          <a:pt x="1364631" y="1189306"/>
                          <a:pt x="1416576" y="1087160"/>
                          <a:pt x="1394759" y="1036029"/>
                        </a:cubicBezTo>
                        <a:cubicBezTo>
                          <a:pt x="1387159" y="1018214"/>
                          <a:pt x="1382456" y="1000688"/>
                          <a:pt x="1377535" y="982064"/>
                        </a:cubicBezTo>
                        <a:cubicBezTo>
                          <a:pt x="1362389" y="925264"/>
                          <a:pt x="1345274" y="860888"/>
                          <a:pt x="1237228" y="749603"/>
                        </a:cubicBezTo>
                        <a:cubicBezTo>
                          <a:pt x="1206936" y="717386"/>
                          <a:pt x="1227823" y="684591"/>
                          <a:pt x="1244610" y="658215"/>
                        </a:cubicBezTo>
                        <a:cubicBezTo>
                          <a:pt x="1254507" y="642656"/>
                          <a:pt x="1264732" y="626635"/>
                          <a:pt x="1265935" y="611191"/>
                        </a:cubicBezTo>
                        <a:cubicBezTo>
                          <a:pt x="1267630" y="589559"/>
                          <a:pt x="1248547" y="546237"/>
                          <a:pt x="1233236" y="511417"/>
                        </a:cubicBezTo>
                        <a:cubicBezTo>
                          <a:pt x="1211966" y="463178"/>
                          <a:pt x="1202178" y="439347"/>
                          <a:pt x="1212349" y="425292"/>
                        </a:cubicBezTo>
                        <a:cubicBezTo>
                          <a:pt x="1215575" y="420781"/>
                          <a:pt x="1222191" y="413608"/>
                          <a:pt x="1232198" y="402792"/>
                        </a:cubicBezTo>
                        <a:cubicBezTo>
                          <a:pt x="1259865" y="372773"/>
                          <a:pt x="1313287" y="314701"/>
                          <a:pt x="1357905" y="243384"/>
                        </a:cubicBezTo>
                        <a:lnTo>
                          <a:pt x="1356921" y="241823"/>
                        </a:lnTo>
                        <a:cubicBezTo>
                          <a:pt x="1357194" y="241649"/>
                          <a:pt x="1358452" y="240782"/>
                          <a:pt x="1360311" y="239567"/>
                        </a:cubicBezTo>
                        <a:cubicBezTo>
                          <a:pt x="1366544" y="229503"/>
                          <a:pt x="1372559" y="219207"/>
                          <a:pt x="1378300" y="208622"/>
                        </a:cubicBezTo>
                        <a:cubicBezTo>
                          <a:pt x="1425325" y="122324"/>
                          <a:pt x="1440033" y="89298"/>
                          <a:pt x="1444298" y="78886"/>
                        </a:cubicBezTo>
                        <a:cubicBezTo>
                          <a:pt x="1436206" y="70731"/>
                          <a:pt x="1429097" y="59278"/>
                          <a:pt x="1420021" y="43546"/>
                        </a:cubicBezTo>
                        <a:cubicBezTo>
                          <a:pt x="1419857" y="43315"/>
                          <a:pt x="1419747" y="43025"/>
                          <a:pt x="1419583" y="42794"/>
                        </a:cubicBezTo>
                        <a:cubicBezTo>
                          <a:pt x="1396618" y="47190"/>
                          <a:pt x="1362662" y="48983"/>
                          <a:pt x="1323293" y="48983"/>
                        </a:cubicBezTo>
                        <a:cubicBezTo>
                          <a:pt x="1204858" y="48983"/>
                          <a:pt x="1037266" y="32903"/>
                          <a:pt x="971377" y="23244"/>
                        </a:cubicBezTo>
                        <a:cubicBezTo>
                          <a:pt x="945131" y="37241"/>
                          <a:pt x="900786" y="23186"/>
                          <a:pt x="872517" y="628"/>
                        </a:cubicBezTo>
                        <a:cubicBezTo>
                          <a:pt x="870658" y="-586"/>
                          <a:pt x="857207" y="-1801"/>
                          <a:pt x="825384" y="15146"/>
                        </a:cubicBezTo>
                        <a:cubicBezTo>
                          <a:pt x="776719" y="41174"/>
                          <a:pt x="731991" y="83976"/>
                          <a:pt x="730898" y="99477"/>
                        </a:cubicBezTo>
                        <a:cubicBezTo>
                          <a:pt x="730023" y="111913"/>
                          <a:pt x="731335" y="117466"/>
                          <a:pt x="733140" y="125158"/>
                        </a:cubicBezTo>
                        <a:cubicBezTo>
                          <a:pt x="736694" y="140255"/>
                          <a:pt x="740740" y="157318"/>
                          <a:pt x="732320" y="217241"/>
                        </a:cubicBezTo>
                        <a:cubicBezTo>
                          <a:pt x="727891" y="248648"/>
                          <a:pt x="723844" y="303075"/>
                          <a:pt x="719579" y="360627"/>
                        </a:cubicBezTo>
                        <a:cubicBezTo>
                          <a:pt x="704980" y="556763"/>
                          <a:pt x="698418" y="597888"/>
                          <a:pt x="680319" y="604886"/>
                        </a:cubicBezTo>
                        <a:cubicBezTo>
                          <a:pt x="672172" y="608068"/>
                          <a:pt x="580639" y="629237"/>
                          <a:pt x="391011" y="673023"/>
                        </a:cubicBezTo>
                        <a:cubicBezTo>
                          <a:pt x="153539" y="727855"/>
                          <a:pt x="78793" y="743298"/>
                          <a:pt x="0" y="765336"/>
                        </a:cubicBezTo>
                        <a:cubicBezTo>
                          <a:pt x="65615" y="865053"/>
                          <a:pt x="136698" y="960200"/>
                          <a:pt x="212320" y="1051530"/>
                        </a:cubicBezTo>
                        <a:lnTo>
                          <a:pt x="212320" y="1051530"/>
                        </a:lnTo>
                        <a:cubicBezTo>
                          <a:pt x="212538" y="1051761"/>
                          <a:pt x="212757" y="1052050"/>
                          <a:pt x="212921" y="1052282"/>
                        </a:cubicBezTo>
                        <a:cubicBezTo>
                          <a:pt x="213851" y="1053381"/>
                          <a:pt x="214726" y="1054538"/>
                          <a:pt x="215655" y="1055636"/>
                        </a:cubicBezTo>
                        <a:cubicBezTo>
                          <a:pt x="216585" y="1056793"/>
                          <a:pt x="217459" y="1057950"/>
                          <a:pt x="218334" y="1058933"/>
                        </a:cubicBezTo>
                        <a:cubicBezTo>
                          <a:pt x="233043" y="1078541"/>
                          <a:pt x="252782" y="1114981"/>
                          <a:pt x="260766" y="1124814"/>
                        </a:cubicBezTo>
                        <a:cubicBezTo>
                          <a:pt x="264046" y="1131061"/>
                          <a:pt x="267163" y="1137307"/>
                          <a:pt x="270334" y="1143612"/>
                        </a:cubicBezTo>
                        <a:cubicBezTo>
                          <a:pt x="274053" y="1151016"/>
                          <a:pt x="279356" y="1154949"/>
                          <a:pt x="287449" y="1154544"/>
                        </a:cubicBezTo>
                        <a:cubicBezTo>
                          <a:pt x="305931" y="1153618"/>
                          <a:pt x="319272" y="1162294"/>
                          <a:pt x="327037" y="1179878"/>
                        </a:cubicBezTo>
                        <a:cubicBezTo>
                          <a:pt x="332559" y="1192371"/>
                          <a:pt x="340324" y="1193007"/>
                          <a:pt x="349127" y="1185141"/>
                        </a:cubicBezTo>
                        <a:cubicBezTo>
                          <a:pt x="362305" y="1173400"/>
                          <a:pt x="376795" y="1163336"/>
                          <a:pt x="385215" y="1146099"/>
                        </a:cubicBezTo>
                        <a:cubicBezTo>
                          <a:pt x="394128" y="1127937"/>
                          <a:pt x="406048" y="1127127"/>
                          <a:pt x="416711" y="1143728"/>
                        </a:cubicBezTo>
                        <a:cubicBezTo>
                          <a:pt x="431365" y="1166517"/>
                          <a:pt x="448862" y="1186472"/>
                          <a:pt x="467289" y="1205732"/>
                        </a:cubicBezTo>
                        <a:cubicBezTo>
                          <a:pt x="484240" y="1223547"/>
                          <a:pt x="481943" y="1225803"/>
                          <a:pt x="464719" y="1242808"/>
                        </a:cubicBezTo>
                        <a:cubicBezTo>
                          <a:pt x="436505" y="1270803"/>
                          <a:pt x="410259" y="1300764"/>
                          <a:pt x="375483" y="1320314"/>
                        </a:cubicBezTo>
                        <a:cubicBezTo>
                          <a:pt x="367062" y="1324999"/>
                          <a:pt x="365476" y="1336336"/>
                          <a:pt x="374498" y="1342872"/>
                        </a:cubicBezTo>
                        <a:cubicBezTo>
                          <a:pt x="396807" y="1359241"/>
                          <a:pt x="411188" y="1383996"/>
                          <a:pt x="431857" y="1401985"/>
                        </a:cubicBezTo>
                        <a:cubicBezTo>
                          <a:pt x="482818" y="1446291"/>
                          <a:pt x="532248" y="1492389"/>
                          <a:pt x="579655" y="1540975"/>
                        </a:cubicBezTo>
                        <a:cubicBezTo>
                          <a:pt x="582826" y="1544272"/>
                          <a:pt x="586545" y="1546933"/>
                          <a:pt x="590153" y="1549709"/>
                        </a:cubicBezTo>
                        <a:cubicBezTo>
                          <a:pt x="594692" y="1553237"/>
                          <a:pt x="599340" y="1552948"/>
                          <a:pt x="600214" y="1546586"/>
                        </a:cubicBezTo>
                        <a:cubicBezTo>
                          <a:pt x="602292" y="1531836"/>
                          <a:pt x="608198" y="1518417"/>
                          <a:pt x="612134" y="1504131"/>
                        </a:cubicBezTo>
                        <a:lnTo>
                          <a:pt x="612134" y="1504247"/>
                        </a:lnTo>
                        <a:cubicBezTo>
                          <a:pt x="612736" y="1502627"/>
                          <a:pt x="613119" y="1501007"/>
                          <a:pt x="613337" y="1499446"/>
                        </a:cubicBezTo>
                        <a:cubicBezTo>
                          <a:pt x="614650" y="1494009"/>
                          <a:pt x="615525" y="1488456"/>
                          <a:pt x="615798" y="1482557"/>
                        </a:cubicBezTo>
                        <a:cubicBezTo>
                          <a:pt x="616673" y="1482036"/>
                          <a:pt x="617930" y="1481805"/>
                          <a:pt x="619790" y="1481920"/>
                        </a:cubicBezTo>
                        <a:cubicBezTo>
                          <a:pt x="630124" y="1482499"/>
                          <a:pt x="627773" y="1485391"/>
                          <a:pt x="644833" y="1488341"/>
                        </a:cubicBezTo>
                        <a:cubicBezTo>
                          <a:pt x="644833" y="1488341"/>
                          <a:pt x="644833" y="1488341"/>
                          <a:pt x="644833" y="1488341"/>
                        </a:cubicBezTo>
                        <a:cubicBezTo>
                          <a:pt x="672828" y="1498058"/>
                          <a:pt x="702957" y="1501297"/>
                          <a:pt x="727781" y="1520789"/>
                        </a:cubicBezTo>
                        <a:cubicBezTo>
                          <a:pt x="738553" y="1529233"/>
                          <a:pt x="741396" y="1526920"/>
                          <a:pt x="746645" y="1512865"/>
                        </a:cubicBezTo>
                        <a:cubicBezTo>
                          <a:pt x="754847" y="1490943"/>
                          <a:pt x="763268" y="1469080"/>
                          <a:pt x="772345" y="1447563"/>
                        </a:cubicBezTo>
                        <a:cubicBezTo>
                          <a:pt x="778086" y="1433797"/>
                          <a:pt x="782953" y="1432582"/>
                          <a:pt x="795146" y="1440391"/>
                        </a:cubicBezTo>
                        <a:cubicBezTo>
                          <a:pt x="809308" y="1449414"/>
                          <a:pt x="824290" y="1456471"/>
                          <a:pt x="839874" y="1462312"/>
                        </a:cubicBezTo>
                        <a:cubicBezTo>
                          <a:pt x="873119" y="1474748"/>
                          <a:pt x="904669" y="1491117"/>
                          <a:pt x="934195" y="1511592"/>
                        </a:cubicBezTo>
                        <a:cubicBezTo>
                          <a:pt x="980782" y="1543867"/>
                          <a:pt x="1026877" y="1576836"/>
                          <a:pt x="1073573" y="1608880"/>
                        </a:cubicBezTo>
                        <a:cubicBezTo>
                          <a:pt x="1125792" y="1644683"/>
                          <a:pt x="1180471" y="1674528"/>
                          <a:pt x="1242532" y="1686559"/>
                        </a:cubicBezTo>
                        <a:cubicBezTo>
                          <a:pt x="1259865" y="1689914"/>
                          <a:pt x="1277362" y="1692690"/>
                          <a:pt x="1294750" y="1695929"/>
                        </a:cubicBezTo>
                        <a:cubicBezTo>
                          <a:pt x="1317278" y="1618077"/>
                          <a:pt x="1338330" y="1540050"/>
                          <a:pt x="1321981" y="1496669"/>
                        </a:cubicBezTo>
                      </a:path>
                    </a:pathLst>
                  </a:custGeom>
                  <a:solidFill>
                    <a:srgbClr val="3B3D3F"/>
                  </a:solidFill>
                  <a:ln w="5467" cap="flat">
                    <a:noFill/>
                    <a:prstDash val="solid"/>
                    <a:miter/>
                  </a:ln>
                </p:spPr>
                <p:txBody>
                  <a:bodyPr rtlCol="0" anchor="ctr"/>
                  <a:lstStyle/>
                  <a:p>
                    <a:endParaRPr lang="ro-RO"/>
                  </a:p>
                </p:txBody>
              </p:sp>
              <p:sp>
                <p:nvSpPr>
                  <p:cNvPr id="128" name="Freeform: Shape 127">
                    <a:extLst>
                      <a:ext uri="{FF2B5EF4-FFF2-40B4-BE49-F238E27FC236}">
                        <a16:creationId xmlns:a16="http://schemas.microsoft.com/office/drawing/2014/main" id="{2A8A8676-3A73-47BF-B182-1EB7A7EFF9C5}"/>
                      </a:ext>
                    </a:extLst>
                  </p:cNvPr>
                  <p:cNvSpPr/>
                  <p:nvPr/>
                </p:nvSpPr>
                <p:spPr>
                  <a:xfrm>
                    <a:off x="2735920" y="2197995"/>
                    <a:ext cx="1912592" cy="1683879"/>
                  </a:xfrm>
                  <a:custGeom>
                    <a:avLst/>
                    <a:gdLst>
                      <a:gd name="connsiteX0" fmla="*/ 61877 w 1912592"/>
                      <a:gd name="connsiteY0" fmla="*/ 255134 h 1683879"/>
                      <a:gd name="connsiteX1" fmla="*/ 101465 w 1912592"/>
                      <a:gd name="connsiteY1" fmla="*/ 349876 h 1683879"/>
                      <a:gd name="connsiteX2" fmla="*/ 162159 w 1912592"/>
                      <a:gd name="connsiteY2" fmla="*/ 520390 h 1683879"/>
                      <a:gd name="connsiteX3" fmla="*/ 134546 w 1912592"/>
                      <a:gd name="connsiteY3" fmla="*/ 575801 h 1683879"/>
                      <a:gd name="connsiteX4" fmla="*/ 80030 w 1912592"/>
                      <a:gd name="connsiteY4" fmla="*/ 764708 h 1683879"/>
                      <a:gd name="connsiteX5" fmla="*/ 79593 w 1912592"/>
                      <a:gd name="connsiteY5" fmla="*/ 930131 h 1683879"/>
                      <a:gd name="connsiteX6" fmla="*/ 92224 w 1912592"/>
                      <a:gd name="connsiteY6" fmla="*/ 1116493 h 1683879"/>
                      <a:gd name="connsiteX7" fmla="*/ 92989 w 1912592"/>
                      <a:gd name="connsiteY7" fmla="*/ 1118748 h 1683879"/>
                      <a:gd name="connsiteX8" fmla="*/ 95395 w 1912592"/>
                      <a:gd name="connsiteY8" fmla="*/ 1286543 h 1683879"/>
                      <a:gd name="connsiteX9" fmla="*/ 67454 w 1912592"/>
                      <a:gd name="connsiteY9" fmla="*/ 1338831 h 1683879"/>
                      <a:gd name="connsiteX10" fmla="*/ 8729 w 1912592"/>
                      <a:gd name="connsiteY10" fmla="*/ 1542313 h 1683879"/>
                      <a:gd name="connsiteX11" fmla="*/ 25078 w 1912592"/>
                      <a:gd name="connsiteY11" fmla="*/ 1569846 h 1683879"/>
                      <a:gd name="connsiteX12" fmla="*/ 126617 w 1912592"/>
                      <a:gd name="connsiteY12" fmla="*/ 1608541 h 1683879"/>
                      <a:gd name="connsiteX13" fmla="*/ 186218 w 1912592"/>
                      <a:gd name="connsiteY13" fmla="*/ 1601600 h 1683879"/>
                      <a:gd name="connsiteX14" fmla="*/ 398100 w 1912592"/>
                      <a:gd name="connsiteY14" fmla="*/ 1628553 h 1683879"/>
                      <a:gd name="connsiteX15" fmla="*/ 681065 w 1912592"/>
                      <a:gd name="connsiteY15" fmla="*/ 1682866 h 1683879"/>
                      <a:gd name="connsiteX16" fmla="*/ 1907248 w 1912592"/>
                      <a:gd name="connsiteY16" fmla="*/ 1352019 h 1683879"/>
                      <a:gd name="connsiteX17" fmla="*/ 1907466 w 1912592"/>
                      <a:gd name="connsiteY17" fmla="*/ 1312051 h 1683879"/>
                      <a:gd name="connsiteX18" fmla="*/ 1907302 w 1912592"/>
                      <a:gd name="connsiteY18" fmla="*/ 1312109 h 1683879"/>
                      <a:gd name="connsiteX19" fmla="*/ 1909435 w 1912592"/>
                      <a:gd name="connsiteY19" fmla="*/ 1280586 h 1683879"/>
                      <a:gd name="connsiteX20" fmla="*/ 1895601 w 1912592"/>
                      <a:gd name="connsiteY20" fmla="*/ 1256929 h 1683879"/>
                      <a:gd name="connsiteX21" fmla="*/ 1888547 w 1912592"/>
                      <a:gd name="connsiteY21" fmla="*/ 1226852 h 1683879"/>
                      <a:gd name="connsiteX22" fmla="*/ 1875315 w 1912592"/>
                      <a:gd name="connsiteY22" fmla="*/ 1193189 h 1683879"/>
                      <a:gd name="connsiteX23" fmla="*/ 1832392 w 1912592"/>
                      <a:gd name="connsiteY23" fmla="*/ 1184744 h 1683879"/>
                      <a:gd name="connsiteX24" fmla="*/ 1806419 w 1912592"/>
                      <a:gd name="connsiteY24" fmla="*/ 1219680 h 1683879"/>
                      <a:gd name="connsiteX25" fmla="*/ 1793569 w 1912592"/>
                      <a:gd name="connsiteY25" fmla="*/ 1252244 h 1683879"/>
                      <a:gd name="connsiteX26" fmla="*/ 1735390 w 1912592"/>
                      <a:gd name="connsiteY26" fmla="*/ 1280354 h 1683879"/>
                      <a:gd name="connsiteX27" fmla="*/ 1702747 w 1912592"/>
                      <a:gd name="connsiteY27" fmla="*/ 1256987 h 1683879"/>
                      <a:gd name="connsiteX28" fmla="*/ 1684922 w 1912592"/>
                      <a:gd name="connsiteY28" fmla="*/ 1234718 h 1683879"/>
                      <a:gd name="connsiteX29" fmla="*/ 1686343 w 1912592"/>
                      <a:gd name="connsiteY29" fmla="*/ 1234661 h 1683879"/>
                      <a:gd name="connsiteX30" fmla="*/ 1675298 w 1912592"/>
                      <a:gd name="connsiteY30" fmla="*/ 1222572 h 1683879"/>
                      <a:gd name="connsiteX31" fmla="*/ 1673712 w 1912592"/>
                      <a:gd name="connsiteY31" fmla="*/ 1220605 h 1683879"/>
                      <a:gd name="connsiteX32" fmla="*/ 1673439 w 1912592"/>
                      <a:gd name="connsiteY32" fmla="*/ 1220721 h 1683879"/>
                      <a:gd name="connsiteX33" fmla="*/ 1653973 w 1912592"/>
                      <a:gd name="connsiteY33" fmla="*/ 1204584 h 1683879"/>
                      <a:gd name="connsiteX34" fmla="*/ 1648396 w 1912592"/>
                      <a:gd name="connsiteY34" fmla="*/ 1200650 h 1683879"/>
                      <a:gd name="connsiteX35" fmla="*/ 1638444 w 1912592"/>
                      <a:gd name="connsiteY35" fmla="*/ 1196775 h 1683879"/>
                      <a:gd name="connsiteX36" fmla="*/ 1637460 w 1912592"/>
                      <a:gd name="connsiteY36" fmla="*/ 1196428 h 1683879"/>
                      <a:gd name="connsiteX37" fmla="*/ 1637077 w 1912592"/>
                      <a:gd name="connsiteY37" fmla="*/ 1196370 h 1683879"/>
                      <a:gd name="connsiteX38" fmla="*/ 1603668 w 1912592"/>
                      <a:gd name="connsiteY38" fmla="*/ 1206492 h 1683879"/>
                      <a:gd name="connsiteX39" fmla="*/ 1565447 w 1912592"/>
                      <a:gd name="connsiteY39" fmla="*/ 1234776 h 1683879"/>
                      <a:gd name="connsiteX40" fmla="*/ 1497918 w 1912592"/>
                      <a:gd name="connsiteY40" fmla="*/ 1221068 h 1683879"/>
                      <a:gd name="connsiteX41" fmla="*/ 1486436 w 1912592"/>
                      <a:gd name="connsiteY41" fmla="*/ 1154205 h 1683879"/>
                      <a:gd name="connsiteX42" fmla="*/ 1502894 w 1912592"/>
                      <a:gd name="connsiteY42" fmla="*/ 1126846 h 1683879"/>
                      <a:gd name="connsiteX43" fmla="*/ 1547786 w 1912592"/>
                      <a:gd name="connsiteY43" fmla="*/ 1028691 h 1683879"/>
                      <a:gd name="connsiteX44" fmla="*/ 1504918 w 1912592"/>
                      <a:gd name="connsiteY44" fmla="*/ 984443 h 1683879"/>
                      <a:gd name="connsiteX45" fmla="*/ 1475664 w 1912592"/>
                      <a:gd name="connsiteY45" fmla="*/ 1005497 h 1683879"/>
                      <a:gd name="connsiteX46" fmla="*/ 1458385 w 1912592"/>
                      <a:gd name="connsiteY46" fmla="*/ 1035748 h 1683879"/>
                      <a:gd name="connsiteX47" fmla="*/ 1438099 w 1912592"/>
                      <a:gd name="connsiteY47" fmla="*/ 1070683 h 1683879"/>
                      <a:gd name="connsiteX48" fmla="*/ 1401464 w 1912592"/>
                      <a:gd name="connsiteY48" fmla="*/ 1081152 h 1683879"/>
                      <a:gd name="connsiteX49" fmla="*/ 1352745 w 1912592"/>
                      <a:gd name="connsiteY49" fmla="*/ 1047200 h 1683879"/>
                      <a:gd name="connsiteX50" fmla="*/ 1328850 w 1912592"/>
                      <a:gd name="connsiteY50" fmla="*/ 985426 h 1683879"/>
                      <a:gd name="connsiteX51" fmla="*/ 1343449 w 1912592"/>
                      <a:gd name="connsiteY51" fmla="*/ 974321 h 1683879"/>
                      <a:gd name="connsiteX52" fmla="*/ 1358979 w 1912592"/>
                      <a:gd name="connsiteY52" fmla="*/ 982476 h 1683879"/>
                      <a:gd name="connsiteX53" fmla="*/ 1384350 w 1912592"/>
                      <a:gd name="connsiteY53" fmla="*/ 970388 h 1683879"/>
                      <a:gd name="connsiteX54" fmla="*/ 1392224 w 1912592"/>
                      <a:gd name="connsiteY54" fmla="*/ 944823 h 1683879"/>
                      <a:gd name="connsiteX55" fmla="*/ 1411689 w 1912592"/>
                      <a:gd name="connsiteY55" fmla="*/ 919083 h 1683879"/>
                      <a:gd name="connsiteX56" fmla="*/ 1444716 w 1912592"/>
                      <a:gd name="connsiteY56" fmla="*/ 900806 h 1683879"/>
                      <a:gd name="connsiteX57" fmla="*/ 1459862 w 1912592"/>
                      <a:gd name="connsiteY57" fmla="*/ 865466 h 1683879"/>
                      <a:gd name="connsiteX58" fmla="*/ 1472438 w 1912592"/>
                      <a:gd name="connsiteY58" fmla="*/ 825093 h 1683879"/>
                      <a:gd name="connsiteX59" fmla="*/ 1504753 w 1912592"/>
                      <a:gd name="connsiteY59" fmla="*/ 800164 h 1683879"/>
                      <a:gd name="connsiteX60" fmla="*/ 1560690 w 1912592"/>
                      <a:gd name="connsiteY60" fmla="*/ 782349 h 1683879"/>
                      <a:gd name="connsiteX61" fmla="*/ 1587702 w 1912592"/>
                      <a:gd name="connsiteY61" fmla="*/ 765633 h 1683879"/>
                      <a:gd name="connsiteX62" fmla="*/ 1603668 w 1912592"/>
                      <a:gd name="connsiteY62" fmla="*/ 714560 h 1683879"/>
                      <a:gd name="connsiteX63" fmla="*/ 1598747 w 1912592"/>
                      <a:gd name="connsiteY63" fmla="*/ 695241 h 1683879"/>
                      <a:gd name="connsiteX64" fmla="*/ 1578133 w 1912592"/>
                      <a:gd name="connsiteY64" fmla="*/ 621032 h 1683879"/>
                      <a:gd name="connsiteX65" fmla="*/ 1578406 w 1912592"/>
                      <a:gd name="connsiteY65" fmla="*/ 619644 h 1683879"/>
                      <a:gd name="connsiteX66" fmla="*/ 1567306 w 1912592"/>
                      <a:gd name="connsiteY66" fmla="*/ 591823 h 1683879"/>
                      <a:gd name="connsiteX67" fmla="*/ 1537342 w 1912592"/>
                      <a:gd name="connsiteY67" fmla="*/ 576437 h 1683879"/>
                      <a:gd name="connsiteX68" fmla="*/ 1465603 w 1912592"/>
                      <a:gd name="connsiteY68" fmla="*/ 530975 h 1683879"/>
                      <a:gd name="connsiteX69" fmla="*/ 1466642 w 1912592"/>
                      <a:gd name="connsiteY69" fmla="*/ 471688 h 1683879"/>
                      <a:gd name="connsiteX70" fmla="*/ 1512080 w 1912592"/>
                      <a:gd name="connsiteY70" fmla="*/ 420037 h 1683879"/>
                      <a:gd name="connsiteX71" fmla="*/ 1571517 w 1912592"/>
                      <a:gd name="connsiteY71" fmla="*/ 410609 h 1683879"/>
                      <a:gd name="connsiteX72" fmla="*/ 1611652 w 1912592"/>
                      <a:gd name="connsiteY72" fmla="*/ 427093 h 1683879"/>
                      <a:gd name="connsiteX73" fmla="*/ 1738507 w 1912592"/>
                      <a:gd name="connsiteY73" fmla="*/ 342531 h 1683879"/>
                      <a:gd name="connsiteX74" fmla="*/ 1724400 w 1912592"/>
                      <a:gd name="connsiteY74" fmla="*/ 308578 h 1683879"/>
                      <a:gd name="connsiteX75" fmla="*/ 1447176 w 1912592"/>
                      <a:gd name="connsiteY75" fmla="*/ 254208 h 1683879"/>
                      <a:gd name="connsiteX76" fmla="*/ 1447012 w 1912592"/>
                      <a:gd name="connsiteY76" fmla="*/ 254151 h 1683879"/>
                      <a:gd name="connsiteX77" fmla="*/ 1246722 w 1912592"/>
                      <a:gd name="connsiteY77" fmla="*/ 218405 h 1683879"/>
                      <a:gd name="connsiteX78" fmla="*/ 1239559 w 1912592"/>
                      <a:gd name="connsiteY78" fmla="*/ 217017 h 1683879"/>
                      <a:gd name="connsiteX79" fmla="*/ 1239286 w 1912592"/>
                      <a:gd name="connsiteY79" fmla="*/ 216959 h 1683879"/>
                      <a:gd name="connsiteX80" fmla="*/ 1239286 w 1912592"/>
                      <a:gd name="connsiteY80" fmla="*/ 216959 h 1683879"/>
                      <a:gd name="connsiteX81" fmla="*/ 1217687 w 1912592"/>
                      <a:gd name="connsiteY81" fmla="*/ 213431 h 1683879"/>
                      <a:gd name="connsiteX82" fmla="*/ 672207 w 1912592"/>
                      <a:gd name="connsiteY82" fmla="*/ 119787 h 1683879"/>
                      <a:gd name="connsiteX83" fmla="*/ 672098 w 1912592"/>
                      <a:gd name="connsiteY83" fmla="*/ 118457 h 1683879"/>
                      <a:gd name="connsiteX84" fmla="*/ 577666 w 1912592"/>
                      <a:gd name="connsiteY84" fmla="*/ 102204 h 1683879"/>
                      <a:gd name="connsiteX85" fmla="*/ 577666 w 1912592"/>
                      <a:gd name="connsiteY85" fmla="*/ 102204 h 1683879"/>
                      <a:gd name="connsiteX86" fmla="*/ 465792 w 1912592"/>
                      <a:gd name="connsiteY86" fmla="*/ 87455 h 1683879"/>
                      <a:gd name="connsiteX87" fmla="*/ 431126 w 1912592"/>
                      <a:gd name="connsiteY87" fmla="*/ 80687 h 1683879"/>
                      <a:gd name="connsiteX88" fmla="*/ 404442 w 1912592"/>
                      <a:gd name="connsiteY88" fmla="*/ 63567 h 1683879"/>
                      <a:gd name="connsiteX89" fmla="*/ 398154 w 1912592"/>
                      <a:gd name="connsiteY89" fmla="*/ 55932 h 1683879"/>
                      <a:gd name="connsiteX90" fmla="*/ 397553 w 1912592"/>
                      <a:gd name="connsiteY90" fmla="*/ 55180 h 1683879"/>
                      <a:gd name="connsiteX91" fmla="*/ 362504 w 1912592"/>
                      <a:gd name="connsiteY91" fmla="*/ 0 h 1683879"/>
                      <a:gd name="connsiteX92" fmla="*/ 95887 w 1912592"/>
                      <a:gd name="connsiteY92" fmla="*/ 201169 h 1683879"/>
                      <a:gd name="connsiteX93" fmla="*/ 61877 w 1912592"/>
                      <a:gd name="connsiteY93" fmla="*/ 255134 h 168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912592" h="1683879">
                        <a:moveTo>
                          <a:pt x="61877" y="255134"/>
                        </a:moveTo>
                        <a:cubicBezTo>
                          <a:pt x="62260" y="267743"/>
                          <a:pt x="83092" y="311355"/>
                          <a:pt x="101465" y="349876"/>
                        </a:cubicBezTo>
                        <a:cubicBezTo>
                          <a:pt x="139685" y="429927"/>
                          <a:pt x="166369" y="489040"/>
                          <a:pt x="162159" y="520390"/>
                        </a:cubicBezTo>
                        <a:cubicBezTo>
                          <a:pt x="159425" y="540518"/>
                          <a:pt x="147887" y="556829"/>
                          <a:pt x="134546" y="575801"/>
                        </a:cubicBezTo>
                        <a:cubicBezTo>
                          <a:pt x="109721" y="610968"/>
                          <a:pt x="75820" y="659207"/>
                          <a:pt x="80030" y="764708"/>
                        </a:cubicBezTo>
                        <a:cubicBezTo>
                          <a:pt x="82546" y="827349"/>
                          <a:pt x="81015" y="881950"/>
                          <a:pt x="79593" y="930131"/>
                        </a:cubicBezTo>
                        <a:cubicBezTo>
                          <a:pt x="77406" y="1007059"/>
                          <a:pt x="75656" y="1067849"/>
                          <a:pt x="92224" y="1116493"/>
                        </a:cubicBezTo>
                        <a:lnTo>
                          <a:pt x="92989" y="1118748"/>
                        </a:lnTo>
                        <a:cubicBezTo>
                          <a:pt x="120384" y="1199147"/>
                          <a:pt x="126890" y="1218234"/>
                          <a:pt x="95395" y="1286543"/>
                        </a:cubicBezTo>
                        <a:cubicBezTo>
                          <a:pt x="88670" y="1301119"/>
                          <a:pt x="78827" y="1318587"/>
                          <a:pt x="67454" y="1338831"/>
                        </a:cubicBezTo>
                        <a:cubicBezTo>
                          <a:pt x="30272" y="1404769"/>
                          <a:pt x="-20580" y="1495116"/>
                          <a:pt x="8729" y="1542313"/>
                        </a:cubicBezTo>
                        <a:cubicBezTo>
                          <a:pt x="15290" y="1552840"/>
                          <a:pt x="20485" y="1561921"/>
                          <a:pt x="25078" y="1569846"/>
                        </a:cubicBezTo>
                        <a:cubicBezTo>
                          <a:pt x="49246" y="1611780"/>
                          <a:pt x="50175" y="1613399"/>
                          <a:pt x="126617" y="1608541"/>
                        </a:cubicBezTo>
                        <a:cubicBezTo>
                          <a:pt x="150895" y="1606979"/>
                          <a:pt x="169650" y="1604087"/>
                          <a:pt x="186218" y="1601600"/>
                        </a:cubicBezTo>
                        <a:cubicBezTo>
                          <a:pt x="238381" y="1593618"/>
                          <a:pt x="272829" y="1588355"/>
                          <a:pt x="398100" y="1628553"/>
                        </a:cubicBezTo>
                        <a:cubicBezTo>
                          <a:pt x="557927" y="1679800"/>
                          <a:pt x="608943" y="1687088"/>
                          <a:pt x="681065" y="1682866"/>
                        </a:cubicBezTo>
                        <a:cubicBezTo>
                          <a:pt x="747391" y="1678990"/>
                          <a:pt x="1653973" y="1432706"/>
                          <a:pt x="1907248" y="1352019"/>
                        </a:cubicBezTo>
                        <a:cubicBezTo>
                          <a:pt x="1899756" y="1341723"/>
                          <a:pt x="1900303" y="1330733"/>
                          <a:pt x="1907466" y="1312051"/>
                        </a:cubicBezTo>
                        <a:cubicBezTo>
                          <a:pt x="1907412" y="1312051"/>
                          <a:pt x="1907357" y="1312051"/>
                          <a:pt x="1907302" y="1312109"/>
                        </a:cubicBezTo>
                        <a:cubicBezTo>
                          <a:pt x="1912169" y="1298285"/>
                          <a:pt x="1915231" y="1294236"/>
                          <a:pt x="1909435" y="1280586"/>
                        </a:cubicBezTo>
                        <a:cubicBezTo>
                          <a:pt x="1902709" y="1264622"/>
                          <a:pt x="1902819" y="1271910"/>
                          <a:pt x="1895601" y="1256929"/>
                        </a:cubicBezTo>
                        <a:cubicBezTo>
                          <a:pt x="1891500" y="1247790"/>
                          <a:pt x="1890461" y="1237032"/>
                          <a:pt x="1888547" y="1226852"/>
                        </a:cubicBezTo>
                        <a:cubicBezTo>
                          <a:pt x="1886251" y="1214648"/>
                          <a:pt x="1882478" y="1203195"/>
                          <a:pt x="1875315" y="1193189"/>
                        </a:cubicBezTo>
                        <a:cubicBezTo>
                          <a:pt x="1863231" y="1176242"/>
                          <a:pt x="1849506" y="1173581"/>
                          <a:pt x="1832392" y="1184744"/>
                        </a:cubicBezTo>
                        <a:cubicBezTo>
                          <a:pt x="1819706" y="1193016"/>
                          <a:pt x="1811996" y="1205509"/>
                          <a:pt x="1806419" y="1219680"/>
                        </a:cubicBezTo>
                        <a:cubicBezTo>
                          <a:pt x="1802099" y="1230554"/>
                          <a:pt x="1798545" y="1241775"/>
                          <a:pt x="1793569" y="1252244"/>
                        </a:cubicBezTo>
                        <a:cubicBezTo>
                          <a:pt x="1782524" y="1275554"/>
                          <a:pt x="1758957" y="1286775"/>
                          <a:pt x="1735390" y="1280354"/>
                        </a:cubicBezTo>
                        <a:cubicBezTo>
                          <a:pt x="1721994" y="1276711"/>
                          <a:pt x="1711605" y="1267919"/>
                          <a:pt x="1702747" y="1256987"/>
                        </a:cubicBezTo>
                        <a:cubicBezTo>
                          <a:pt x="1696732" y="1249641"/>
                          <a:pt x="1690827" y="1242180"/>
                          <a:pt x="1684922" y="1234718"/>
                        </a:cubicBezTo>
                        <a:lnTo>
                          <a:pt x="1686343" y="1234661"/>
                        </a:lnTo>
                        <a:cubicBezTo>
                          <a:pt x="1682735" y="1230380"/>
                          <a:pt x="1679016" y="1226389"/>
                          <a:pt x="1675298" y="1222572"/>
                        </a:cubicBezTo>
                        <a:cubicBezTo>
                          <a:pt x="1674751" y="1221936"/>
                          <a:pt x="1674259" y="1221242"/>
                          <a:pt x="1673712" y="1220605"/>
                        </a:cubicBezTo>
                        <a:cubicBezTo>
                          <a:pt x="1673603" y="1220605"/>
                          <a:pt x="1673494" y="1220663"/>
                          <a:pt x="1673439" y="1220721"/>
                        </a:cubicBezTo>
                        <a:cubicBezTo>
                          <a:pt x="1666932" y="1214301"/>
                          <a:pt x="1660316" y="1208806"/>
                          <a:pt x="1653973" y="1204584"/>
                        </a:cubicBezTo>
                        <a:cubicBezTo>
                          <a:pt x="1652497" y="1203138"/>
                          <a:pt x="1650638" y="1201865"/>
                          <a:pt x="1648396" y="1200650"/>
                        </a:cubicBezTo>
                        <a:cubicBezTo>
                          <a:pt x="1645006" y="1198800"/>
                          <a:pt x="1641670" y="1197585"/>
                          <a:pt x="1638444" y="1196775"/>
                        </a:cubicBezTo>
                        <a:cubicBezTo>
                          <a:pt x="1638116" y="1196659"/>
                          <a:pt x="1637788" y="1196544"/>
                          <a:pt x="1637460" y="1196428"/>
                        </a:cubicBezTo>
                        <a:cubicBezTo>
                          <a:pt x="1637296" y="1196370"/>
                          <a:pt x="1637241" y="1196428"/>
                          <a:pt x="1637077" y="1196370"/>
                        </a:cubicBezTo>
                        <a:cubicBezTo>
                          <a:pt x="1625212" y="1193883"/>
                          <a:pt x="1614276" y="1197932"/>
                          <a:pt x="1603668" y="1206492"/>
                        </a:cubicBezTo>
                        <a:cubicBezTo>
                          <a:pt x="1591311" y="1216499"/>
                          <a:pt x="1579937" y="1227951"/>
                          <a:pt x="1565447" y="1234776"/>
                        </a:cubicBezTo>
                        <a:cubicBezTo>
                          <a:pt x="1541443" y="1246055"/>
                          <a:pt x="1517275" y="1241197"/>
                          <a:pt x="1497918" y="1221068"/>
                        </a:cubicBezTo>
                        <a:cubicBezTo>
                          <a:pt x="1481241" y="1203774"/>
                          <a:pt x="1477086" y="1179365"/>
                          <a:pt x="1486436" y="1154205"/>
                        </a:cubicBezTo>
                        <a:cubicBezTo>
                          <a:pt x="1490263" y="1143909"/>
                          <a:pt x="1495731" y="1134597"/>
                          <a:pt x="1502894" y="1126846"/>
                        </a:cubicBezTo>
                        <a:cubicBezTo>
                          <a:pt x="1528266" y="1099430"/>
                          <a:pt x="1539803" y="1065015"/>
                          <a:pt x="1547786" y="1028691"/>
                        </a:cubicBezTo>
                        <a:cubicBezTo>
                          <a:pt x="1555988" y="991442"/>
                          <a:pt x="1540022" y="975131"/>
                          <a:pt x="1504918" y="984443"/>
                        </a:cubicBezTo>
                        <a:cubicBezTo>
                          <a:pt x="1492669" y="987740"/>
                          <a:pt x="1483374" y="995259"/>
                          <a:pt x="1475664" y="1005497"/>
                        </a:cubicBezTo>
                        <a:cubicBezTo>
                          <a:pt x="1468665" y="1014751"/>
                          <a:pt x="1463525" y="1025278"/>
                          <a:pt x="1458385" y="1035748"/>
                        </a:cubicBezTo>
                        <a:cubicBezTo>
                          <a:pt x="1452425" y="1047894"/>
                          <a:pt x="1446411" y="1060098"/>
                          <a:pt x="1438099" y="1070683"/>
                        </a:cubicBezTo>
                        <a:cubicBezTo>
                          <a:pt x="1427328" y="1084449"/>
                          <a:pt x="1417103" y="1087688"/>
                          <a:pt x="1401464" y="1081152"/>
                        </a:cubicBezTo>
                        <a:cubicBezTo>
                          <a:pt x="1383092" y="1073459"/>
                          <a:pt x="1366415" y="1062701"/>
                          <a:pt x="1352745" y="1047200"/>
                        </a:cubicBezTo>
                        <a:cubicBezTo>
                          <a:pt x="1337435" y="1029848"/>
                          <a:pt x="1330819" y="1008505"/>
                          <a:pt x="1328850" y="985426"/>
                        </a:cubicBezTo>
                        <a:cubicBezTo>
                          <a:pt x="1327811" y="973280"/>
                          <a:pt x="1333006" y="969694"/>
                          <a:pt x="1343449" y="974321"/>
                        </a:cubicBezTo>
                        <a:cubicBezTo>
                          <a:pt x="1348754" y="976692"/>
                          <a:pt x="1353729" y="979874"/>
                          <a:pt x="1358979" y="982476"/>
                        </a:cubicBezTo>
                        <a:cubicBezTo>
                          <a:pt x="1375874" y="990921"/>
                          <a:pt x="1379483" y="989186"/>
                          <a:pt x="1384350" y="970388"/>
                        </a:cubicBezTo>
                        <a:cubicBezTo>
                          <a:pt x="1386591" y="961712"/>
                          <a:pt x="1388232" y="952747"/>
                          <a:pt x="1392224" y="944823"/>
                        </a:cubicBezTo>
                        <a:cubicBezTo>
                          <a:pt x="1401300" y="934700"/>
                          <a:pt x="1398074" y="929784"/>
                          <a:pt x="1411689" y="919083"/>
                        </a:cubicBezTo>
                        <a:cubicBezTo>
                          <a:pt x="1421422" y="910523"/>
                          <a:pt x="1433506" y="906474"/>
                          <a:pt x="1444716" y="900806"/>
                        </a:cubicBezTo>
                        <a:cubicBezTo>
                          <a:pt x="1463525" y="891320"/>
                          <a:pt x="1465439" y="886866"/>
                          <a:pt x="1459862" y="865466"/>
                        </a:cubicBezTo>
                        <a:cubicBezTo>
                          <a:pt x="1454613" y="845626"/>
                          <a:pt x="1456854" y="837760"/>
                          <a:pt x="1472438" y="825093"/>
                        </a:cubicBezTo>
                        <a:cubicBezTo>
                          <a:pt x="1482991" y="816475"/>
                          <a:pt x="1495130" y="809765"/>
                          <a:pt x="1504753" y="800164"/>
                        </a:cubicBezTo>
                        <a:cubicBezTo>
                          <a:pt x="1520993" y="784026"/>
                          <a:pt x="1538600" y="776970"/>
                          <a:pt x="1560690" y="782349"/>
                        </a:cubicBezTo>
                        <a:cubicBezTo>
                          <a:pt x="1573923" y="785530"/>
                          <a:pt x="1583273" y="779226"/>
                          <a:pt x="1587702" y="765633"/>
                        </a:cubicBezTo>
                        <a:cubicBezTo>
                          <a:pt x="1593224" y="748686"/>
                          <a:pt x="1598364" y="731565"/>
                          <a:pt x="1603668" y="714560"/>
                        </a:cubicBezTo>
                        <a:cubicBezTo>
                          <a:pt x="1606019" y="706983"/>
                          <a:pt x="1604051" y="700678"/>
                          <a:pt x="1598747" y="695241"/>
                        </a:cubicBezTo>
                        <a:cubicBezTo>
                          <a:pt x="1578625" y="674708"/>
                          <a:pt x="1590490" y="644053"/>
                          <a:pt x="1578133" y="621032"/>
                        </a:cubicBezTo>
                        <a:cubicBezTo>
                          <a:pt x="1577969" y="620743"/>
                          <a:pt x="1578297" y="620107"/>
                          <a:pt x="1578406" y="619644"/>
                        </a:cubicBezTo>
                        <a:cubicBezTo>
                          <a:pt x="1581468" y="607324"/>
                          <a:pt x="1576766" y="598474"/>
                          <a:pt x="1567306" y="591823"/>
                        </a:cubicBezTo>
                        <a:cubicBezTo>
                          <a:pt x="1557956" y="585287"/>
                          <a:pt x="1547567" y="581006"/>
                          <a:pt x="1537342" y="576437"/>
                        </a:cubicBezTo>
                        <a:cubicBezTo>
                          <a:pt x="1511479" y="564753"/>
                          <a:pt x="1486108" y="552144"/>
                          <a:pt x="1465603" y="530975"/>
                        </a:cubicBezTo>
                        <a:cubicBezTo>
                          <a:pt x="1443841" y="508475"/>
                          <a:pt x="1443950" y="492684"/>
                          <a:pt x="1466642" y="471688"/>
                        </a:cubicBezTo>
                        <a:cubicBezTo>
                          <a:pt x="1483483" y="456071"/>
                          <a:pt x="1498739" y="439124"/>
                          <a:pt x="1512080" y="420037"/>
                        </a:cubicBezTo>
                        <a:cubicBezTo>
                          <a:pt x="1535592" y="386432"/>
                          <a:pt x="1540350" y="385795"/>
                          <a:pt x="1571517" y="410609"/>
                        </a:cubicBezTo>
                        <a:cubicBezTo>
                          <a:pt x="1583492" y="420095"/>
                          <a:pt x="1595685" y="428481"/>
                          <a:pt x="1611652" y="427093"/>
                        </a:cubicBezTo>
                        <a:cubicBezTo>
                          <a:pt x="1667206" y="421541"/>
                          <a:pt x="1709801" y="393662"/>
                          <a:pt x="1738507" y="342531"/>
                        </a:cubicBezTo>
                        <a:cubicBezTo>
                          <a:pt x="1750482" y="321188"/>
                          <a:pt x="1747365" y="313379"/>
                          <a:pt x="1724400" y="308578"/>
                        </a:cubicBezTo>
                        <a:cubicBezTo>
                          <a:pt x="1632211" y="289086"/>
                          <a:pt x="1539748" y="271213"/>
                          <a:pt x="1447176" y="254208"/>
                        </a:cubicBezTo>
                        <a:cubicBezTo>
                          <a:pt x="1447121" y="254208"/>
                          <a:pt x="1447067" y="254151"/>
                          <a:pt x="1447012" y="254151"/>
                        </a:cubicBezTo>
                        <a:cubicBezTo>
                          <a:pt x="1413603" y="243624"/>
                          <a:pt x="1283193" y="224941"/>
                          <a:pt x="1246722" y="218405"/>
                        </a:cubicBezTo>
                        <a:cubicBezTo>
                          <a:pt x="1244316" y="217885"/>
                          <a:pt x="1241965" y="217480"/>
                          <a:pt x="1239559" y="217017"/>
                        </a:cubicBezTo>
                        <a:cubicBezTo>
                          <a:pt x="1239450" y="217017"/>
                          <a:pt x="1239340" y="216959"/>
                          <a:pt x="1239286" y="216959"/>
                        </a:cubicBezTo>
                        <a:lnTo>
                          <a:pt x="1239286" y="216959"/>
                        </a:lnTo>
                        <a:cubicBezTo>
                          <a:pt x="1232013" y="215687"/>
                          <a:pt x="1224796" y="214646"/>
                          <a:pt x="1217687" y="213431"/>
                        </a:cubicBezTo>
                        <a:cubicBezTo>
                          <a:pt x="1035769" y="182776"/>
                          <a:pt x="853633" y="153798"/>
                          <a:pt x="672207" y="119787"/>
                        </a:cubicBezTo>
                        <a:lnTo>
                          <a:pt x="672098" y="118457"/>
                        </a:lnTo>
                        <a:cubicBezTo>
                          <a:pt x="658592" y="114466"/>
                          <a:pt x="583353" y="91561"/>
                          <a:pt x="577666" y="102204"/>
                        </a:cubicBezTo>
                        <a:lnTo>
                          <a:pt x="577666" y="102204"/>
                        </a:lnTo>
                        <a:cubicBezTo>
                          <a:pt x="540594" y="95437"/>
                          <a:pt x="503466" y="89306"/>
                          <a:pt x="465792" y="87455"/>
                        </a:cubicBezTo>
                        <a:cubicBezTo>
                          <a:pt x="454200" y="86876"/>
                          <a:pt x="442280" y="81150"/>
                          <a:pt x="431126" y="80687"/>
                        </a:cubicBezTo>
                        <a:cubicBezTo>
                          <a:pt x="420573" y="77911"/>
                          <a:pt x="413683" y="74036"/>
                          <a:pt x="404442" y="63567"/>
                        </a:cubicBezTo>
                        <a:cubicBezTo>
                          <a:pt x="402255" y="61079"/>
                          <a:pt x="400177" y="58534"/>
                          <a:pt x="398154" y="55932"/>
                        </a:cubicBezTo>
                        <a:cubicBezTo>
                          <a:pt x="397936" y="55642"/>
                          <a:pt x="397772" y="55411"/>
                          <a:pt x="397553" y="55180"/>
                        </a:cubicBezTo>
                        <a:cubicBezTo>
                          <a:pt x="384320" y="37943"/>
                          <a:pt x="373822" y="18683"/>
                          <a:pt x="362504" y="0"/>
                        </a:cubicBezTo>
                        <a:lnTo>
                          <a:pt x="95887" y="201169"/>
                        </a:lnTo>
                        <a:cubicBezTo>
                          <a:pt x="85881" y="208283"/>
                          <a:pt x="61057" y="231072"/>
                          <a:pt x="61877" y="255134"/>
                        </a:cubicBezTo>
                      </a:path>
                    </a:pathLst>
                  </a:custGeom>
                  <a:solidFill>
                    <a:srgbClr val="3B3D3F"/>
                  </a:solidFill>
                  <a:ln w="5467" cap="flat">
                    <a:noFill/>
                    <a:prstDash val="solid"/>
                    <a:miter/>
                  </a:ln>
                </p:spPr>
                <p:txBody>
                  <a:bodyPr rtlCol="0" anchor="ctr"/>
                  <a:lstStyle/>
                  <a:p>
                    <a:endParaRPr lang="ro-RO"/>
                  </a:p>
                </p:txBody>
              </p:sp>
              <p:sp>
                <p:nvSpPr>
                  <p:cNvPr id="129" name="Freeform: Shape 128">
                    <a:extLst>
                      <a:ext uri="{FF2B5EF4-FFF2-40B4-BE49-F238E27FC236}">
                        <a16:creationId xmlns:a16="http://schemas.microsoft.com/office/drawing/2014/main" id="{EBAFF0D4-3C89-4C50-9C4B-87FE812B457C}"/>
                      </a:ext>
                    </a:extLst>
                  </p:cNvPr>
                  <p:cNvSpPr/>
                  <p:nvPr/>
                </p:nvSpPr>
                <p:spPr>
                  <a:xfrm>
                    <a:off x="781042" y="819450"/>
                    <a:ext cx="2314088" cy="2941181"/>
                  </a:xfrm>
                  <a:custGeom>
                    <a:avLst/>
                    <a:gdLst>
                      <a:gd name="connsiteX0" fmla="*/ 1216907 w 2314088"/>
                      <a:gd name="connsiteY0" fmla="*/ 2131223 h 2941181"/>
                      <a:gd name="connsiteX1" fmla="*/ 1476086 w 2314088"/>
                      <a:gd name="connsiteY1" fmla="*/ 2498740 h 2941181"/>
                      <a:gd name="connsiteX2" fmla="*/ 1616503 w 2314088"/>
                      <a:gd name="connsiteY2" fmla="*/ 2851451 h 2941181"/>
                      <a:gd name="connsiteX3" fmla="*/ 1620385 w 2314088"/>
                      <a:gd name="connsiteY3" fmla="*/ 2861342 h 2941181"/>
                      <a:gd name="connsiteX4" fmla="*/ 1612074 w 2314088"/>
                      <a:gd name="connsiteY4" fmla="*/ 2867473 h 2941181"/>
                      <a:gd name="connsiteX5" fmla="*/ 1541373 w 2314088"/>
                      <a:gd name="connsiteY5" fmla="*/ 2919471 h 2941181"/>
                      <a:gd name="connsiteX6" fmla="*/ 1943758 w 2314088"/>
                      <a:gd name="connsiteY6" fmla="*/ 2937112 h 2941181"/>
                      <a:gd name="connsiteX7" fmla="*/ 1942774 w 2314088"/>
                      <a:gd name="connsiteY7" fmla="*/ 2935493 h 2941181"/>
                      <a:gd name="connsiteX8" fmla="*/ 2000953 w 2314088"/>
                      <a:gd name="connsiteY8" fmla="*/ 2703784 h 2941181"/>
                      <a:gd name="connsiteX9" fmla="*/ 2027855 w 2314088"/>
                      <a:gd name="connsiteY9" fmla="*/ 2653463 h 2941181"/>
                      <a:gd name="connsiteX10" fmla="*/ 2024410 w 2314088"/>
                      <a:gd name="connsiteY10" fmla="*/ 2506317 h 2941181"/>
                      <a:gd name="connsiteX11" fmla="*/ 2023644 w 2314088"/>
                      <a:gd name="connsiteY11" fmla="*/ 2504062 h 2941181"/>
                      <a:gd name="connsiteX12" fmla="*/ 2009537 w 2314088"/>
                      <a:gd name="connsiteY12" fmla="*/ 2307867 h 2941181"/>
                      <a:gd name="connsiteX13" fmla="*/ 2009975 w 2314088"/>
                      <a:gd name="connsiteY13" fmla="*/ 2144352 h 2941181"/>
                      <a:gd name="connsiteX14" fmla="*/ 2069411 w 2314088"/>
                      <a:gd name="connsiteY14" fmla="*/ 1938440 h 2941181"/>
                      <a:gd name="connsiteX15" fmla="*/ 2092267 w 2314088"/>
                      <a:gd name="connsiteY15" fmla="*/ 1895176 h 2941181"/>
                      <a:gd name="connsiteX16" fmla="*/ 2034034 w 2314088"/>
                      <a:gd name="connsiteY16" fmla="*/ 1740453 h 2941181"/>
                      <a:gd name="connsiteX17" fmla="*/ 1991767 w 2314088"/>
                      <a:gd name="connsiteY17" fmla="*/ 1634605 h 2941181"/>
                      <a:gd name="connsiteX18" fmla="*/ 2036658 w 2314088"/>
                      <a:gd name="connsiteY18" fmla="*/ 1557966 h 2941181"/>
                      <a:gd name="connsiteX19" fmla="*/ 2305352 w 2314088"/>
                      <a:gd name="connsiteY19" fmla="*/ 1355236 h 2941181"/>
                      <a:gd name="connsiteX20" fmla="*/ 2308688 w 2314088"/>
                      <a:gd name="connsiteY20" fmla="*/ 1335108 h 2941181"/>
                      <a:gd name="connsiteX21" fmla="*/ 2304696 w 2314088"/>
                      <a:gd name="connsiteY21" fmla="*/ 1285943 h 2941181"/>
                      <a:gd name="connsiteX22" fmla="*/ 2283371 w 2314088"/>
                      <a:gd name="connsiteY22" fmla="*/ 1231400 h 2941181"/>
                      <a:gd name="connsiteX23" fmla="*/ 2252204 w 2314088"/>
                      <a:gd name="connsiteY23" fmla="*/ 1203810 h 2941181"/>
                      <a:gd name="connsiteX24" fmla="*/ 2225794 w 2314088"/>
                      <a:gd name="connsiteY24" fmla="*/ 1179864 h 2941181"/>
                      <a:gd name="connsiteX25" fmla="*/ 2223388 w 2314088"/>
                      <a:gd name="connsiteY25" fmla="*/ 1163090 h 2941181"/>
                      <a:gd name="connsiteX26" fmla="*/ 2201407 w 2314088"/>
                      <a:gd name="connsiteY26" fmla="*/ 1077834 h 2941181"/>
                      <a:gd name="connsiteX27" fmla="*/ 2215952 w 2314088"/>
                      <a:gd name="connsiteY27" fmla="*/ 1047178 h 2941181"/>
                      <a:gd name="connsiteX28" fmla="*/ 2257945 w 2314088"/>
                      <a:gd name="connsiteY28" fmla="*/ 1039428 h 2941181"/>
                      <a:gd name="connsiteX29" fmla="*/ 2288456 w 2314088"/>
                      <a:gd name="connsiteY29" fmla="*/ 982918 h 2941181"/>
                      <a:gd name="connsiteX30" fmla="*/ 2244604 w 2314088"/>
                      <a:gd name="connsiteY30" fmla="*/ 960823 h 2941181"/>
                      <a:gd name="connsiteX31" fmla="*/ 2212616 w 2314088"/>
                      <a:gd name="connsiteY31" fmla="*/ 978348 h 2941181"/>
                      <a:gd name="connsiteX32" fmla="*/ 2177731 w 2314088"/>
                      <a:gd name="connsiteY32" fmla="*/ 963657 h 2941181"/>
                      <a:gd name="connsiteX33" fmla="*/ 2167506 w 2314088"/>
                      <a:gd name="connsiteY33" fmla="*/ 921202 h 2941181"/>
                      <a:gd name="connsiteX34" fmla="*/ 2169857 w 2314088"/>
                      <a:gd name="connsiteY34" fmla="*/ 782501 h 2941181"/>
                      <a:gd name="connsiteX35" fmla="*/ 2193424 w 2314088"/>
                      <a:gd name="connsiteY35" fmla="*/ 691749 h 2941181"/>
                      <a:gd name="connsiteX36" fmla="*/ 2203102 w 2314088"/>
                      <a:gd name="connsiteY36" fmla="*/ 613838 h 2941181"/>
                      <a:gd name="connsiteX37" fmla="*/ 2203539 w 2314088"/>
                      <a:gd name="connsiteY37" fmla="*/ 500355 h 2941181"/>
                      <a:gd name="connsiteX38" fmla="*/ 2185659 w 2314088"/>
                      <a:gd name="connsiteY38" fmla="*/ 358242 h 2941181"/>
                      <a:gd name="connsiteX39" fmla="*/ 2180246 w 2314088"/>
                      <a:gd name="connsiteY39" fmla="*/ 346905 h 2941181"/>
                      <a:gd name="connsiteX40" fmla="*/ 2171388 w 2314088"/>
                      <a:gd name="connsiteY40" fmla="*/ 287676 h 2941181"/>
                      <a:gd name="connsiteX41" fmla="*/ 2177293 w 2314088"/>
                      <a:gd name="connsiteY41" fmla="*/ 232844 h 2941181"/>
                      <a:gd name="connsiteX42" fmla="*/ 2194900 w 2314088"/>
                      <a:gd name="connsiteY42" fmla="*/ 116006 h 2941181"/>
                      <a:gd name="connsiteX43" fmla="*/ 2202227 w 2314088"/>
                      <a:gd name="connsiteY43" fmla="*/ 72973 h 2941181"/>
                      <a:gd name="connsiteX44" fmla="*/ 2184456 w 2314088"/>
                      <a:gd name="connsiteY44" fmla="*/ 52671 h 2941181"/>
                      <a:gd name="connsiteX45" fmla="*/ 2161819 w 2314088"/>
                      <a:gd name="connsiteY45" fmla="*/ 51225 h 2941181"/>
                      <a:gd name="connsiteX46" fmla="*/ 2139893 w 2314088"/>
                      <a:gd name="connsiteY46" fmla="*/ 34104 h 2941181"/>
                      <a:gd name="connsiteX47" fmla="*/ 2093743 w 2314088"/>
                      <a:gd name="connsiteY47" fmla="*/ 3622 h 2941181"/>
                      <a:gd name="connsiteX48" fmla="*/ 2060061 w 2314088"/>
                      <a:gd name="connsiteY48" fmla="*/ 35203 h 2941181"/>
                      <a:gd name="connsiteX49" fmla="*/ 2002593 w 2314088"/>
                      <a:gd name="connsiteY49" fmla="*/ 81128 h 2941181"/>
                      <a:gd name="connsiteX50" fmla="*/ 1969457 w 2314088"/>
                      <a:gd name="connsiteY50" fmla="*/ 77600 h 2941181"/>
                      <a:gd name="connsiteX51" fmla="*/ 1832103 w 2314088"/>
                      <a:gd name="connsiteY51" fmla="*/ 84078 h 2941181"/>
                      <a:gd name="connsiteX52" fmla="*/ 1739039 w 2314088"/>
                      <a:gd name="connsiteY52" fmla="*/ 108718 h 2941181"/>
                      <a:gd name="connsiteX53" fmla="*/ 1697428 w 2314088"/>
                      <a:gd name="connsiteY53" fmla="*/ 68230 h 2941181"/>
                      <a:gd name="connsiteX54" fmla="*/ 1693054 w 2314088"/>
                      <a:gd name="connsiteY54" fmla="*/ 31617 h 2941181"/>
                      <a:gd name="connsiteX55" fmla="*/ 1608793 w 2314088"/>
                      <a:gd name="connsiteY55" fmla="*/ 2812 h 2941181"/>
                      <a:gd name="connsiteX56" fmla="*/ 1548482 w 2314088"/>
                      <a:gd name="connsiteY56" fmla="*/ 113172 h 2941181"/>
                      <a:gd name="connsiteX57" fmla="*/ 1549794 w 2314088"/>
                      <a:gd name="connsiteY57" fmla="*/ 178879 h 2941181"/>
                      <a:gd name="connsiteX58" fmla="*/ 1480023 w 2314088"/>
                      <a:gd name="connsiteY58" fmla="*/ 214335 h 2941181"/>
                      <a:gd name="connsiteX59" fmla="*/ 1459464 w 2314088"/>
                      <a:gd name="connsiteY59" fmla="*/ 217689 h 2941181"/>
                      <a:gd name="connsiteX60" fmla="*/ 1223851 w 2314088"/>
                      <a:gd name="connsiteY60" fmla="*/ 294733 h 2941181"/>
                      <a:gd name="connsiteX61" fmla="*/ 1068015 w 2314088"/>
                      <a:gd name="connsiteY61" fmla="*/ 381493 h 2941181"/>
                      <a:gd name="connsiteX62" fmla="*/ 982934 w 2314088"/>
                      <a:gd name="connsiteY62" fmla="*/ 444424 h 2941181"/>
                      <a:gd name="connsiteX63" fmla="*/ 961773 w 2314088"/>
                      <a:gd name="connsiteY63" fmla="*/ 461660 h 2941181"/>
                      <a:gd name="connsiteX64" fmla="*/ 895392 w 2314088"/>
                      <a:gd name="connsiteY64" fmla="*/ 459983 h 2941181"/>
                      <a:gd name="connsiteX65" fmla="*/ 846017 w 2314088"/>
                      <a:gd name="connsiteY65" fmla="*/ 386757 h 2941181"/>
                      <a:gd name="connsiteX66" fmla="*/ 821575 w 2314088"/>
                      <a:gd name="connsiteY66" fmla="*/ 375999 h 2941181"/>
                      <a:gd name="connsiteX67" fmla="*/ 741416 w 2314088"/>
                      <a:gd name="connsiteY67" fmla="*/ 423428 h 2941181"/>
                      <a:gd name="connsiteX68" fmla="*/ 722989 w 2314088"/>
                      <a:gd name="connsiteY68" fmla="*/ 448993 h 2941181"/>
                      <a:gd name="connsiteX69" fmla="*/ 753062 w 2314088"/>
                      <a:gd name="connsiteY69" fmla="*/ 560972 h 2941181"/>
                      <a:gd name="connsiteX70" fmla="*/ 762631 w 2314088"/>
                      <a:gd name="connsiteY70" fmla="*/ 573350 h 2941181"/>
                      <a:gd name="connsiteX71" fmla="*/ 750820 w 2314088"/>
                      <a:gd name="connsiteY71" fmla="*/ 581100 h 2941181"/>
                      <a:gd name="connsiteX72" fmla="*/ 698821 w 2314088"/>
                      <a:gd name="connsiteY72" fmla="*/ 609731 h 2941181"/>
                      <a:gd name="connsiteX73" fmla="*/ 614450 w 2314088"/>
                      <a:gd name="connsiteY73" fmla="*/ 664506 h 2941181"/>
                      <a:gd name="connsiteX74" fmla="*/ 549218 w 2314088"/>
                      <a:gd name="connsiteY74" fmla="*/ 697128 h 2941181"/>
                      <a:gd name="connsiteX75" fmla="*/ 542602 w 2314088"/>
                      <a:gd name="connsiteY75" fmla="*/ 700599 h 2941181"/>
                      <a:gd name="connsiteX76" fmla="*/ 528057 w 2314088"/>
                      <a:gd name="connsiteY76" fmla="*/ 712282 h 2941181"/>
                      <a:gd name="connsiteX77" fmla="*/ 527838 w 2314088"/>
                      <a:gd name="connsiteY77" fmla="*/ 712456 h 2941181"/>
                      <a:gd name="connsiteX78" fmla="*/ 524831 w 2314088"/>
                      <a:gd name="connsiteY78" fmla="*/ 715174 h 2941181"/>
                      <a:gd name="connsiteX79" fmla="*/ 496835 w 2314088"/>
                      <a:gd name="connsiteY79" fmla="*/ 737096 h 2941181"/>
                      <a:gd name="connsiteX80" fmla="*/ 477643 w 2314088"/>
                      <a:gd name="connsiteY80" fmla="*/ 770123 h 2941181"/>
                      <a:gd name="connsiteX81" fmla="*/ 468183 w 2314088"/>
                      <a:gd name="connsiteY81" fmla="*/ 850290 h 2941181"/>
                      <a:gd name="connsiteX82" fmla="*/ 435923 w 2314088"/>
                      <a:gd name="connsiteY82" fmla="*/ 1097326 h 2941181"/>
                      <a:gd name="connsiteX83" fmla="*/ 422198 w 2314088"/>
                      <a:gd name="connsiteY83" fmla="*/ 1121850 h 2941181"/>
                      <a:gd name="connsiteX84" fmla="*/ 312785 w 2314088"/>
                      <a:gd name="connsiteY84" fmla="*/ 1138103 h 2941181"/>
                      <a:gd name="connsiteX85" fmla="*/ 284844 w 2314088"/>
                      <a:gd name="connsiteY85" fmla="*/ 1140128 h 2941181"/>
                      <a:gd name="connsiteX86" fmla="*/ 280961 w 2314088"/>
                      <a:gd name="connsiteY86" fmla="*/ 1143309 h 2941181"/>
                      <a:gd name="connsiteX87" fmla="*/ 234484 w 2314088"/>
                      <a:gd name="connsiteY87" fmla="*/ 1193861 h 2941181"/>
                      <a:gd name="connsiteX88" fmla="*/ 224478 w 2314088"/>
                      <a:gd name="connsiteY88" fmla="*/ 1206471 h 2941181"/>
                      <a:gd name="connsiteX89" fmla="*/ 193529 w 2314088"/>
                      <a:gd name="connsiteY89" fmla="*/ 1210751 h 2941181"/>
                      <a:gd name="connsiteX90" fmla="*/ 102816 w 2314088"/>
                      <a:gd name="connsiteY90" fmla="*/ 1136484 h 2941181"/>
                      <a:gd name="connsiteX91" fmla="*/ 67275 w 2314088"/>
                      <a:gd name="connsiteY91" fmla="*/ 1137062 h 2941181"/>
                      <a:gd name="connsiteX92" fmla="*/ 20743 w 2314088"/>
                      <a:gd name="connsiteY92" fmla="*/ 1162165 h 2941181"/>
                      <a:gd name="connsiteX93" fmla="*/ 9260 w 2314088"/>
                      <a:gd name="connsiteY93" fmla="*/ 1165288 h 2941181"/>
                      <a:gd name="connsiteX94" fmla="*/ 5433 w 2314088"/>
                      <a:gd name="connsiteY94" fmla="*/ 1193341 h 2941181"/>
                      <a:gd name="connsiteX95" fmla="*/ 16970 w 2314088"/>
                      <a:gd name="connsiteY95" fmla="*/ 1228566 h 2941181"/>
                      <a:gd name="connsiteX96" fmla="*/ 25063 w 2314088"/>
                      <a:gd name="connsiteY96" fmla="*/ 1263038 h 2941181"/>
                      <a:gd name="connsiteX97" fmla="*/ 63119 w 2314088"/>
                      <a:gd name="connsiteY97" fmla="*/ 1300808 h 2941181"/>
                      <a:gd name="connsiteX98" fmla="*/ 75258 w 2314088"/>
                      <a:gd name="connsiteY98" fmla="*/ 1372068 h 2941181"/>
                      <a:gd name="connsiteX99" fmla="*/ 68697 w 2314088"/>
                      <a:gd name="connsiteY99" fmla="*/ 1386007 h 2941181"/>
                      <a:gd name="connsiteX100" fmla="*/ 34249 w 2314088"/>
                      <a:gd name="connsiteY100" fmla="*/ 1489715 h 2941181"/>
                      <a:gd name="connsiteX101" fmla="*/ 12924 w 2314088"/>
                      <a:gd name="connsiteY101" fmla="*/ 1576707 h 2941181"/>
                      <a:gd name="connsiteX102" fmla="*/ 427010 w 2314088"/>
                      <a:gd name="connsiteY102" fmla="*/ 1609502 h 2941181"/>
                      <a:gd name="connsiteX103" fmla="*/ 1216907 w 2314088"/>
                      <a:gd name="connsiteY103" fmla="*/ 2131223 h 294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314088" h="2941181">
                        <a:moveTo>
                          <a:pt x="1216907" y="2131223"/>
                        </a:moveTo>
                        <a:cubicBezTo>
                          <a:pt x="1265134" y="2169744"/>
                          <a:pt x="1450387" y="2437198"/>
                          <a:pt x="1476086" y="2498740"/>
                        </a:cubicBezTo>
                        <a:cubicBezTo>
                          <a:pt x="1501622" y="2559762"/>
                          <a:pt x="1615354" y="2848559"/>
                          <a:pt x="1616503" y="2851451"/>
                        </a:cubicBezTo>
                        <a:lnTo>
                          <a:pt x="1620385" y="2861342"/>
                        </a:lnTo>
                        <a:lnTo>
                          <a:pt x="1612074" y="2867473"/>
                        </a:lnTo>
                        <a:cubicBezTo>
                          <a:pt x="1612074" y="2867473"/>
                          <a:pt x="1571338" y="2897492"/>
                          <a:pt x="1541373" y="2919471"/>
                        </a:cubicBezTo>
                        <a:cubicBezTo>
                          <a:pt x="1649310" y="2932948"/>
                          <a:pt x="1859552" y="2948796"/>
                          <a:pt x="1943758" y="2937112"/>
                        </a:cubicBezTo>
                        <a:cubicBezTo>
                          <a:pt x="1943430" y="2936592"/>
                          <a:pt x="1943157" y="2936071"/>
                          <a:pt x="1942774" y="2935493"/>
                        </a:cubicBezTo>
                        <a:cubicBezTo>
                          <a:pt x="1904827" y="2874414"/>
                          <a:pt x="1960381" y="2775796"/>
                          <a:pt x="2000953" y="2703784"/>
                        </a:cubicBezTo>
                        <a:cubicBezTo>
                          <a:pt x="2012052" y="2684119"/>
                          <a:pt x="2021621" y="2667056"/>
                          <a:pt x="2027855" y="2653463"/>
                        </a:cubicBezTo>
                        <a:cubicBezTo>
                          <a:pt x="2054648" y="2595218"/>
                          <a:pt x="2051203" y="2585096"/>
                          <a:pt x="2024410" y="2506317"/>
                        </a:cubicBezTo>
                        <a:lnTo>
                          <a:pt x="2023644" y="2504062"/>
                        </a:lnTo>
                        <a:cubicBezTo>
                          <a:pt x="2005436" y="2450675"/>
                          <a:pt x="2007241" y="2387629"/>
                          <a:pt x="2009537" y="2307867"/>
                        </a:cubicBezTo>
                        <a:cubicBezTo>
                          <a:pt x="2010904" y="2260149"/>
                          <a:pt x="2012435" y="2206010"/>
                          <a:pt x="2009975" y="2144352"/>
                        </a:cubicBezTo>
                        <a:cubicBezTo>
                          <a:pt x="2005382" y="2029365"/>
                          <a:pt x="2042400" y="1976789"/>
                          <a:pt x="2069411" y="1938440"/>
                        </a:cubicBezTo>
                        <a:cubicBezTo>
                          <a:pt x="2081167" y="1921725"/>
                          <a:pt x="2090463" y="1908537"/>
                          <a:pt x="2092267" y="1895176"/>
                        </a:cubicBezTo>
                        <a:cubicBezTo>
                          <a:pt x="2095712" y="1869668"/>
                          <a:pt x="2060061" y="1794996"/>
                          <a:pt x="2034034" y="1740453"/>
                        </a:cubicBezTo>
                        <a:cubicBezTo>
                          <a:pt x="2008170" y="1686314"/>
                          <a:pt x="1992313" y="1652188"/>
                          <a:pt x="1991767" y="1634605"/>
                        </a:cubicBezTo>
                        <a:cubicBezTo>
                          <a:pt x="1990345" y="1590646"/>
                          <a:pt x="2034745" y="1559297"/>
                          <a:pt x="2036658" y="1557966"/>
                        </a:cubicBezTo>
                        <a:lnTo>
                          <a:pt x="2305352" y="1355236"/>
                        </a:lnTo>
                        <a:cubicBezTo>
                          <a:pt x="2304149" y="1348584"/>
                          <a:pt x="2305243" y="1341759"/>
                          <a:pt x="2308688" y="1335108"/>
                        </a:cubicBezTo>
                        <a:cubicBezTo>
                          <a:pt x="2317765" y="1317582"/>
                          <a:pt x="2314703" y="1301618"/>
                          <a:pt x="2304696" y="1285943"/>
                        </a:cubicBezTo>
                        <a:cubicBezTo>
                          <a:pt x="2294088" y="1269343"/>
                          <a:pt x="2287035" y="1251297"/>
                          <a:pt x="2283371" y="1231400"/>
                        </a:cubicBezTo>
                        <a:cubicBezTo>
                          <a:pt x="2278887" y="1207165"/>
                          <a:pt x="2275661" y="1205025"/>
                          <a:pt x="2252204" y="1203810"/>
                        </a:cubicBezTo>
                        <a:cubicBezTo>
                          <a:pt x="2235746" y="1203000"/>
                          <a:pt x="2229403" y="1197332"/>
                          <a:pt x="2225794" y="1179864"/>
                        </a:cubicBezTo>
                        <a:cubicBezTo>
                          <a:pt x="2224646" y="1174369"/>
                          <a:pt x="2223661" y="1168701"/>
                          <a:pt x="2223388" y="1163090"/>
                        </a:cubicBezTo>
                        <a:cubicBezTo>
                          <a:pt x="2221966" y="1132955"/>
                          <a:pt x="2215897" y="1104440"/>
                          <a:pt x="2201407" y="1077834"/>
                        </a:cubicBezTo>
                        <a:cubicBezTo>
                          <a:pt x="2190909" y="1058631"/>
                          <a:pt x="2195119" y="1051111"/>
                          <a:pt x="2215952" y="1047178"/>
                        </a:cubicBezTo>
                        <a:cubicBezTo>
                          <a:pt x="2229950" y="1044518"/>
                          <a:pt x="2244221" y="1043129"/>
                          <a:pt x="2257945" y="1039428"/>
                        </a:cubicBezTo>
                        <a:cubicBezTo>
                          <a:pt x="2286433" y="1031793"/>
                          <a:pt x="2296221" y="1012995"/>
                          <a:pt x="2288456" y="982918"/>
                        </a:cubicBezTo>
                        <a:cubicBezTo>
                          <a:pt x="2281567" y="956253"/>
                          <a:pt x="2267951" y="949197"/>
                          <a:pt x="2244604" y="960823"/>
                        </a:cubicBezTo>
                        <a:cubicBezTo>
                          <a:pt x="2233723" y="966202"/>
                          <a:pt x="2223497" y="973027"/>
                          <a:pt x="2212616" y="978348"/>
                        </a:cubicBezTo>
                        <a:cubicBezTo>
                          <a:pt x="2194900" y="986966"/>
                          <a:pt x="2185769" y="982860"/>
                          <a:pt x="2177731" y="963657"/>
                        </a:cubicBezTo>
                        <a:cubicBezTo>
                          <a:pt x="2172044" y="950122"/>
                          <a:pt x="2169638" y="935662"/>
                          <a:pt x="2167506" y="921202"/>
                        </a:cubicBezTo>
                        <a:cubicBezTo>
                          <a:pt x="2160780" y="874872"/>
                          <a:pt x="2167178" y="828715"/>
                          <a:pt x="2169857" y="782501"/>
                        </a:cubicBezTo>
                        <a:cubicBezTo>
                          <a:pt x="2171716" y="750515"/>
                          <a:pt x="2178168" y="719802"/>
                          <a:pt x="2193424" y="691749"/>
                        </a:cubicBezTo>
                        <a:cubicBezTo>
                          <a:pt x="2206820" y="667109"/>
                          <a:pt x="2210155" y="641139"/>
                          <a:pt x="2203102" y="613838"/>
                        </a:cubicBezTo>
                        <a:cubicBezTo>
                          <a:pt x="2193260" y="575895"/>
                          <a:pt x="2193588" y="538067"/>
                          <a:pt x="2203539" y="500355"/>
                        </a:cubicBezTo>
                        <a:cubicBezTo>
                          <a:pt x="2216826" y="450150"/>
                          <a:pt x="2215569" y="402200"/>
                          <a:pt x="2185659" y="358242"/>
                        </a:cubicBezTo>
                        <a:cubicBezTo>
                          <a:pt x="2183308" y="354887"/>
                          <a:pt x="2182051" y="350664"/>
                          <a:pt x="2180246" y="346905"/>
                        </a:cubicBezTo>
                        <a:cubicBezTo>
                          <a:pt x="2171443" y="328165"/>
                          <a:pt x="2168599" y="308499"/>
                          <a:pt x="2171388" y="287676"/>
                        </a:cubicBezTo>
                        <a:cubicBezTo>
                          <a:pt x="2173849" y="269457"/>
                          <a:pt x="2178113" y="251005"/>
                          <a:pt x="2177293" y="232844"/>
                        </a:cubicBezTo>
                        <a:cubicBezTo>
                          <a:pt x="2175434" y="192297"/>
                          <a:pt x="2182925" y="153949"/>
                          <a:pt x="2194900" y="116006"/>
                        </a:cubicBezTo>
                        <a:cubicBezTo>
                          <a:pt x="2199274" y="102124"/>
                          <a:pt x="2202774" y="87896"/>
                          <a:pt x="2202227" y="72973"/>
                        </a:cubicBezTo>
                        <a:cubicBezTo>
                          <a:pt x="2201735" y="60826"/>
                          <a:pt x="2196540" y="53365"/>
                          <a:pt x="2184456" y="52671"/>
                        </a:cubicBezTo>
                        <a:cubicBezTo>
                          <a:pt x="2176911" y="52208"/>
                          <a:pt x="2169365" y="51514"/>
                          <a:pt x="2161819" y="51225"/>
                        </a:cubicBezTo>
                        <a:cubicBezTo>
                          <a:pt x="2150719" y="50878"/>
                          <a:pt x="2144048" y="45152"/>
                          <a:pt x="2139893" y="34104"/>
                        </a:cubicBezTo>
                        <a:cubicBezTo>
                          <a:pt x="2132074" y="13166"/>
                          <a:pt x="2115014" y="2350"/>
                          <a:pt x="2093743" y="3622"/>
                        </a:cubicBezTo>
                        <a:cubicBezTo>
                          <a:pt x="2074824" y="4721"/>
                          <a:pt x="2065255" y="13686"/>
                          <a:pt x="2060061" y="35203"/>
                        </a:cubicBezTo>
                        <a:cubicBezTo>
                          <a:pt x="2051750" y="69618"/>
                          <a:pt x="2036057" y="82401"/>
                          <a:pt x="2002593" y="81128"/>
                        </a:cubicBezTo>
                        <a:cubicBezTo>
                          <a:pt x="1991493" y="80723"/>
                          <a:pt x="1980393" y="79567"/>
                          <a:pt x="1969457" y="77600"/>
                        </a:cubicBezTo>
                        <a:cubicBezTo>
                          <a:pt x="1923199" y="69271"/>
                          <a:pt x="1877487" y="70601"/>
                          <a:pt x="1832103" y="84078"/>
                        </a:cubicBezTo>
                        <a:cubicBezTo>
                          <a:pt x="1801264" y="93217"/>
                          <a:pt x="1770480" y="102876"/>
                          <a:pt x="1739039" y="108718"/>
                        </a:cubicBezTo>
                        <a:cubicBezTo>
                          <a:pt x="1700162" y="115948"/>
                          <a:pt x="1692780" y="105074"/>
                          <a:pt x="1697428" y="68230"/>
                        </a:cubicBezTo>
                        <a:cubicBezTo>
                          <a:pt x="1697483" y="56315"/>
                          <a:pt x="1700053" y="43359"/>
                          <a:pt x="1693054" y="31617"/>
                        </a:cubicBezTo>
                        <a:cubicBezTo>
                          <a:pt x="1680040" y="9753"/>
                          <a:pt x="1631485" y="-6847"/>
                          <a:pt x="1608793" y="2812"/>
                        </a:cubicBezTo>
                        <a:cubicBezTo>
                          <a:pt x="1572103" y="18429"/>
                          <a:pt x="1543397" y="71527"/>
                          <a:pt x="1548482" y="113172"/>
                        </a:cubicBezTo>
                        <a:cubicBezTo>
                          <a:pt x="1551161" y="134920"/>
                          <a:pt x="1558488" y="156726"/>
                          <a:pt x="1549794" y="178879"/>
                        </a:cubicBezTo>
                        <a:cubicBezTo>
                          <a:pt x="1531312" y="197387"/>
                          <a:pt x="1508839" y="205774"/>
                          <a:pt x="1480023" y="214335"/>
                        </a:cubicBezTo>
                        <a:cubicBezTo>
                          <a:pt x="1473188" y="215665"/>
                          <a:pt x="1466353" y="216822"/>
                          <a:pt x="1459464" y="217689"/>
                        </a:cubicBezTo>
                        <a:cubicBezTo>
                          <a:pt x="1376515" y="228216"/>
                          <a:pt x="1297887" y="253550"/>
                          <a:pt x="1223851" y="294733"/>
                        </a:cubicBezTo>
                        <a:cubicBezTo>
                          <a:pt x="1171906" y="323653"/>
                          <a:pt x="1120070" y="352805"/>
                          <a:pt x="1068015" y="381493"/>
                        </a:cubicBezTo>
                        <a:cubicBezTo>
                          <a:pt x="1037066" y="398556"/>
                          <a:pt x="1008305" y="418858"/>
                          <a:pt x="982934" y="444424"/>
                        </a:cubicBezTo>
                        <a:cubicBezTo>
                          <a:pt x="976536" y="450902"/>
                          <a:pt x="969319" y="456686"/>
                          <a:pt x="961773" y="461660"/>
                        </a:cubicBezTo>
                        <a:cubicBezTo>
                          <a:pt x="940995" y="475484"/>
                          <a:pt x="910976" y="475715"/>
                          <a:pt x="895392" y="459983"/>
                        </a:cubicBezTo>
                        <a:cubicBezTo>
                          <a:pt x="874669" y="439160"/>
                          <a:pt x="861218" y="411975"/>
                          <a:pt x="846017" y="386757"/>
                        </a:cubicBezTo>
                        <a:cubicBezTo>
                          <a:pt x="836612" y="371198"/>
                          <a:pt x="838909" y="369000"/>
                          <a:pt x="821575" y="375999"/>
                        </a:cubicBezTo>
                        <a:cubicBezTo>
                          <a:pt x="792705" y="387624"/>
                          <a:pt x="767279" y="406018"/>
                          <a:pt x="741416" y="423428"/>
                        </a:cubicBezTo>
                        <a:cubicBezTo>
                          <a:pt x="732612" y="429327"/>
                          <a:pt x="727144" y="438813"/>
                          <a:pt x="722989" y="448993"/>
                        </a:cubicBezTo>
                        <a:cubicBezTo>
                          <a:pt x="707515" y="486994"/>
                          <a:pt x="720309" y="534481"/>
                          <a:pt x="753062" y="560972"/>
                        </a:cubicBezTo>
                        <a:cubicBezTo>
                          <a:pt x="757163" y="564269"/>
                          <a:pt x="763561" y="566930"/>
                          <a:pt x="762631" y="573350"/>
                        </a:cubicBezTo>
                        <a:cubicBezTo>
                          <a:pt x="761811" y="579076"/>
                          <a:pt x="755195" y="579250"/>
                          <a:pt x="750820" y="581100"/>
                        </a:cubicBezTo>
                        <a:cubicBezTo>
                          <a:pt x="732558" y="588793"/>
                          <a:pt x="715443" y="598742"/>
                          <a:pt x="698821" y="609731"/>
                        </a:cubicBezTo>
                        <a:cubicBezTo>
                          <a:pt x="670825" y="628240"/>
                          <a:pt x="644305" y="649410"/>
                          <a:pt x="614450" y="664506"/>
                        </a:cubicBezTo>
                        <a:cubicBezTo>
                          <a:pt x="591266" y="675149"/>
                          <a:pt x="571035" y="683131"/>
                          <a:pt x="549218" y="697128"/>
                        </a:cubicBezTo>
                        <a:cubicBezTo>
                          <a:pt x="547195" y="697765"/>
                          <a:pt x="545117" y="698921"/>
                          <a:pt x="542602" y="700599"/>
                        </a:cubicBezTo>
                        <a:cubicBezTo>
                          <a:pt x="537407" y="704011"/>
                          <a:pt x="532705" y="708118"/>
                          <a:pt x="528057" y="712282"/>
                        </a:cubicBezTo>
                        <a:cubicBezTo>
                          <a:pt x="527948" y="712340"/>
                          <a:pt x="527893" y="712398"/>
                          <a:pt x="527838" y="712456"/>
                        </a:cubicBezTo>
                        <a:cubicBezTo>
                          <a:pt x="526745" y="713324"/>
                          <a:pt x="525761" y="714249"/>
                          <a:pt x="524831" y="715174"/>
                        </a:cubicBezTo>
                        <a:cubicBezTo>
                          <a:pt x="516028" y="723272"/>
                          <a:pt x="507443" y="731601"/>
                          <a:pt x="496835" y="737096"/>
                        </a:cubicBezTo>
                        <a:cubicBezTo>
                          <a:pt x="483822" y="743863"/>
                          <a:pt x="478955" y="755142"/>
                          <a:pt x="477643" y="770123"/>
                        </a:cubicBezTo>
                        <a:cubicBezTo>
                          <a:pt x="475237" y="796903"/>
                          <a:pt x="471573" y="823625"/>
                          <a:pt x="468183" y="850290"/>
                        </a:cubicBezTo>
                        <a:cubicBezTo>
                          <a:pt x="457685" y="932654"/>
                          <a:pt x="440024" y="1014036"/>
                          <a:pt x="435923" y="1097326"/>
                        </a:cubicBezTo>
                        <a:cubicBezTo>
                          <a:pt x="435376" y="1108373"/>
                          <a:pt x="430345" y="1116182"/>
                          <a:pt x="422198" y="1121850"/>
                        </a:cubicBezTo>
                        <a:cubicBezTo>
                          <a:pt x="388188" y="1145391"/>
                          <a:pt x="352537" y="1157364"/>
                          <a:pt x="312785" y="1138103"/>
                        </a:cubicBezTo>
                        <a:cubicBezTo>
                          <a:pt x="303107" y="1133418"/>
                          <a:pt x="293975" y="1134344"/>
                          <a:pt x="284844" y="1140128"/>
                        </a:cubicBezTo>
                        <a:cubicBezTo>
                          <a:pt x="283039" y="1141284"/>
                          <a:pt x="281782" y="1142268"/>
                          <a:pt x="280961" y="1143309"/>
                        </a:cubicBezTo>
                        <a:cubicBezTo>
                          <a:pt x="257668" y="1162628"/>
                          <a:pt x="243834" y="1177435"/>
                          <a:pt x="234484" y="1193861"/>
                        </a:cubicBezTo>
                        <a:cubicBezTo>
                          <a:pt x="231203" y="1198142"/>
                          <a:pt x="227868" y="1202364"/>
                          <a:pt x="224478" y="1206471"/>
                        </a:cubicBezTo>
                        <a:cubicBezTo>
                          <a:pt x="213487" y="1219774"/>
                          <a:pt x="207527" y="1220468"/>
                          <a:pt x="193529" y="1210751"/>
                        </a:cubicBezTo>
                        <a:cubicBezTo>
                          <a:pt x="161487" y="1188482"/>
                          <a:pt x="129992" y="1165577"/>
                          <a:pt x="102816" y="1136484"/>
                        </a:cubicBezTo>
                        <a:cubicBezTo>
                          <a:pt x="87998" y="1120636"/>
                          <a:pt x="81984" y="1121214"/>
                          <a:pt x="67275" y="1137062"/>
                        </a:cubicBezTo>
                        <a:cubicBezTo>
                          <a:pt x="54261" y="1151060"/>
                          <a:pt x="39279" y="1160083"/>
                          <a:pt x="20743" y="1162165"/>
                        </a:cubicBezTo>
                        <a:cubicBezTo>
                          <a:pt x="16806" y="1162570"/>
                          <a:pt x="12650" y="1163380"/>
                          <a:pt x="9260" y="1165288"/>
                        </a:cubicBezTo>
                        <a:cubicBezTo>
                          <a:pt x="-1184" y="1170957"/>
                          <a:pt x="-3261" y="1187672"/>
                          <a:pt x="5433" y="1193341"/>
                        </a:cubicBezTo>
                        <a:cubicBezTo>
                          <a:pt x="21672" y="1203926"/>
                          <a:pt x="23750" y="1208032"/>
                          <a:pt x="16970" y="1228566"/>
                        </a:cubicBezTo>
                        <a:cubicBezTo>
                          <a:pt x="12268" y="1242736"/>
                          <a:pt x="15494" y="1253437"/>
                          <a:pt x="25063" y="1263038"/>
                        </a:cubicBezTo>
                        <a:cubicBezTo>
                          <a:pt x="37693" y="1275706"/>
                          <a:pt x="50707" y="1287910"/>
                          <a:pt x="63119" y="1300808"/>
                        </a:cubicBezTo>
                        <a:cubicBezTo>
                          <a:pt x="86085" y="1324581"/>
                          <a:pt x="88709" y="1340718"/>
                          <a:pt x="75258" y="1372068"/>
                        </a:cubicBezTo>
                        <a:cubicBezTo>
                          <a:pt x="73235" y="1376810"/>
                          <a:pt x="71157" y="1381496"/>
                          <a:pt x="68697" y="1386007"/>
                        </a:cubicBezTo>
                        <a:cubicBezTo>
                          <a:pt x="51144" y="1418282"/>
                          <a:pt x="39388" y="1452928"/>
                          <a:pt x="34249" y="1489715"/>
                        </a:cubicBezTo>
                        <a:cubicBezTo>
                          <a:pt x="29984" y="1519965"/>
                          <a:pt x="23203" y="1549059"/>
                          <a:pt x="12924" y="1576707"/>
                        </a:cubicBezTo>
                        <a:cubicBezTo>
                          <a:pt x="121407" y="1577979"/>
                          <a:pt x="352810" y="1583706"/>
                          <a:pt x="427010" y="1609502"/>
                        </a:cubicBezTo>
                        <a:cubicBezTo>
                          <a:pt x="526581" y="1644033"/>
                          <a:pt x="1186396" y="2106814"/>
                          <a:pt x="1216907" y="2131223"/>
                        </a:cubicBezTo>
                      </a:path>
                    </a:pathLst>
                  </a:custGeom>
                  <a:solidFill>
                    <a:srgbClr val="3B3D3F"/>
                  </a:solidFill>
                  <a:ln w="5467" cap="flat">
                    <a:noFill/>
                    <a:prstDash val="solid"/>
                    <a:miter/>
                  </a:ln>
                </p:spPr>
                <p:txBody>
                  <a:bodyPr rtlCol="0" anchor="ctr"/>
                  <a:lstStyle/>
                  <a:p>
                    <a:endParaRPr lang="ro-RO"/>
                  </a:p>
                </p:txBody>
              </p:sp>
              <p:sp>
                <p:nvSpPr>
                  <p:cNvPr id="130" name="Freeform: Shape 129">
                    <a:extLst>
                      <a:ext uri="{FF2B5EF4-FFF2-40B4-BE49-F238E27FC236}">
                        <a16:creationId xmlns:a16="http://schemas.microsoft.com/office/drawing/2014/main" id="{59C8CEDA-569E-4A28-8806-6A0AE6E4E2E1}"/>
                      </a:ext>
                    </a:extLst>
                  </p:cNvPr>
                  <p:cNvSpPr/>
                  <p:nvPr/>
                </p:nvSpPr>
                <p:spPr>
                  <a:xfrm>
                    <a:off x="2552998" y="3971208"/>
                    <a:ext cx="1544379" cy="2411750"/>
                  </a:xfrm>
                  <a:custGeom>
                    <a:avLst/>
                    <a:gdLst>
                      <a:gd name="connsiteX0" fmla="*/ 1028025 w 1544379"/>
                      <a:gd name="connsiteY0" fmla="*/ 729772 h 2411750"/>
                      <a:gd name="connsiteX1" fmla="*/ 964050 w 1544379"/>
                      <a:gd name="connsiteY1" fmla="*/ 710858 h 2411750"/>
                      <a:gd name="connsiteX2" fmla="*/ 643739 w 1544379"/>
                      <a:gd name="connsiteY2" fmla="*/ 564696 h 2411750"/>
                      <a:gd name="connsiteX3" fmla="*/ 555815 w 1544379"/>
                      <a:gd name="connsiteY3" fmla="*/ 442479 h 2411750"/>
                      <a:gd name="connsiteX4" fmla="*/ 491239 w 1544379"/>
                      <a:gd name="connsiteY4" fmla="*/ 353752 h 2411750"/>
                      <a:gd name="connsiteX5" fmla="*/ 437653 w 1544379"/>
                      <a:gd name="connsiteY5" fmla="*/ 214761 h 2411750"/>
                      <a:gd name="connsiteX6" fmla="*/ 393581 w 1544379"/>
                      <a:gd name="connsiteY6" fmla="*/ 107178 h 2411750"/>
                      <a:gd name="connsiteX7" fmla="*/ 342785 w 1544379"/>
                      <a:gd name="connsiteY7" fmla="*/ 106947 h 2411750"/>
                      <a:gd name="connsiteX8" fmla="*/ 280724 w 1544379"/>
                      <a:gd name="connsiteY8" fmla="*/ 79299 h 2411750"/>
                      <a:gd name="connsiteX9" fmla="*/ 265687 w 1544379"/>
                      <a:gd name="connsiteY9" fmla="*/ 41529 h 2411750"/>
                      <a:gd name="connsiteX10" fmla="*/ 224404 w 1544379"/>
                      <a:gd name="connsiteY10" fmla="*/ 0 h 2411750"/>
                      <a:gd name="connsiteX11" fmla="*/ 144572 w 1544379"/>
                      <a:gd name="connsiteY11" fmla="*/ 26318 h 2411750"/>
                      <a:gd name="connsiteX12" fmla="*/ 16787 w 1544379"/>
                      <a:gd name="connsiteY12" fmla="*/ 188328 h 2411750"/>
                      <a:gd name="connsiteX13" fmla="*/ 0 w 1544379"/>
                      <a:gd name="connsiteY13" fmla="*/ 207069 h 2411750"/>
                      <a:gd name="connsiteX14" fmla="*/ 22637 w 1544379"/>
                      <a:gd name="connsiteY14" fmla="*/ 267223 h 2411750"/>
                      <a:gd name="connsiteX15" fmla="*/ 57632 w 1544379"/>
                      <a:gd name="connsiteY15" fmla="*/ 380474 h 2411750"/>
                      <a:gd name="connsiteX16" fmla="*/ 32097 w 1544379"/>
                      <a:gd name="connsiteY16" fmla="*/ 440108 h 2411750"/>
                      <a:gd name="connsiteX17" fmla="*/ 21544 w 1544379"/>
                      <a:gd name="connsiteY17" fmla="*/ 497774 h 2411750"/>
                      <a:gd name="connsiteX18" fmla="*/ 168303 w 1544379"/>
                      <a:gd name="connsiteY18" fmla="*/ 741919 h 2411750"/>
                      <a:gd name="connsiteX19" fmla="*/ 184269 w 1544379"/>
                      <a:gd name="connsiteY19" fmla="*/ 792124 h 2411750"/>
                      <a:gd name="connsiteX20" fmla="*/ 115428 w 1544379"/>
                      <a:gd name="connsiteY20" fmla="*/ 1043556 h 2411750"/>
                      <a:gd name="connsiteX21" fmla="*/ 93174 w 1544379"/>
                      <a:gd name="connsiteY21" fmla="*/ 1088267 h 2411750"/>
                      <a:gd name="connsiteX22" fmla="*/ 96290 w 1544379"/>
                      <a:gd name="connsiteY22" fmla="*/ 1215689 h 2411750"/>
                      <a:gd name="connsiteX23" fmla="*/ 111928 w 1544379"/>
                      <a:gd name="connsiteY23" fmla="*/ 1253864 h 2411750"/>
                      <a:gd name="connsiteX24" fmla="*/ 86120 w 1544379"/>
                      <a:gd name="connsiteY24" fmla="*/ 1467931 h 2411750"/>
                      <a:gd name="connsiteX25" fmla="*/ 115155 w 1544379"/>
                      <a:gd name="connsiteY25" fmla="*/ 1475855 h 2411750"/>
                      <a:gd name="connsiteX26" fmla="*/ 116576 w 1544379"/>
                      <a:gd name="connsiteY26" fmla="*/ 1476144 h 2411750"/>
                      <a:gd name="connsiteX27" fmla="*/ 167319 w 1544379"/>
                      <a:gd name="connsiteY27" fmla="*/ 1512295 h 2411750"/>
                      <a:gd name="connsiteX28" fmla="*/ 229489 w 1544379"/>
                      <a:gd name="connsiteY28" fmla="*/ 1636883 h 2411750"/>
                      <a:gd name="connsiteX29" fmla="*/ 235777 w 1544379"/>
                      <a:gd name="connsiteY29" fmla="*/ 1658515 h 2411750"/>
                      <a:gd name="connsiteX30" fmla="*/ 244526 w 1544379"/>
                      <a:gd name="connsiteY30" fmla="*/ 1686741 h 2411750"/>
                      <a:gd name="connsiteX31" fmla="*/ 257867 w 1544379"/>
                      <a:gd name="connsiteY31" fmla="*/ 1689807 h 2411750"/>
                      <a:gd name="connsiteX32" fmla="*/ 280067 w 1544379"/>
                      <a:gd name="connsiteY32" fmla="*/ 1678181 h 2411750"/>
                      <a:gd name="connsiteX33" fmla="*/ 295487 w 1544379"/>
                      <a:gd name="connsiteY33" fmla="*/ 1664588 h 2411750"/>
                      <a:gd name="connsiteX34" fmla="*/ 327310 w 1544379"/>
                      <a:gd name="connsiteY34" fmla="*/ 1655681 h 2411750"/>
                      <a:gd name="connsiteX35" fmla="*/ 350658 w 1544379"/>
                      <a:gd name="connsiteY35" fmla="*/ 1686568 h 2411750"/>
                      <a:gd name="connsiteX36" fmla="*/ 367226 w 1544379"/>
                      <a:gd name="connsiteY36" fmla="*/ 1685469 h 2411750"/>
                      <a:gd name="connsiteX37" fmla="*/ 395714 w 1544379"/>
                      <a:gd name="connsiteY37" fmla="*/ 1678181 h 2411750"/>
                      <a:gd name="connsiteX38" fmla="*/ 419445 w 1544379"/>
                      <a:gd name="connsiteY38" fmla="*/ 1706291 h 2411750"/>
                      <a:gd name="connsiteX39" fmla="*/ 437106 w 1544379"/>
                      <a:gd name="connsiteY39" fmla="*/ 1737930 h 2411750"/>
                      <a:gd name="connsiteX40" fmla="*/ 469312 w 1544379"/>
                      <a:gd name="connsiteY40" fmla="*/ 1753084 h 2411750"/>
                      <a:gd name="connsiteX41" fmla="*/ 496871 w 1544379"/>
                      <a:gd name="connsiteY41" fmla="*/ 1727403 h 2411750"/>
                      <a:gd name="connsiteX42" fmla="*/ 503323 w 1544379"/>
                      <a:gd name="connsiteY42" fmla="*/ 1704382 h 2411750"/>
                      <a:gd name="connsiteX43" fmla="*/ 551222 w 1544379"/>
                      <a:gd name="connsiteY43" fmla="*/ 1683213 h 2411750"/>
                      <a:gd name="connsiteX44" fmla="*/ 576976 w 1544379"/>
                      <a:gd name="connsiteY44" fmla="*/ 1700796 h 2411750"/>
                      <a:gd name="connsiteX45" fmla="*/ 873775 w 1544379"/>
                      <a:gd name="connsiteY45" fmla="*/ 1943841 h 2411750"/>
                      <a:gd name="connsiteX46" fmla="*/ 875470 w 1544379"/>
                      <a:gd name="connsiteY46" fmla="*/ 1983809 h 2411750"/>
                      <a:gd name="connsiteX47" fmla="*/ 843209 w 1544379"/>
                      <a:gd name="connsiteY47" fmla="*/ 2015564 h 2411750"/>
                      <a:gd name="connsiteX48" fmla="*/ 846763 w 1544379"/>
                      <a:gd name="connsiteY48" fmla="*/ 2038989 h 2411750"/>
                      <a:gd name="connsiteX49" fmla="*/ 892038 w 1544379"/>
                      <a:gd name="connsiteY49" fmla="*/ 2076296 h 2411750"/>
                      <a:gd name="connsiteX50" fmla="*/ 1071550 w 1544379"/>
                      <a:gd name="connsiteY50" fmla="*/ 2227953 h 2411750"/>
                      <a:gd name="connsiteX51" fmla="*/ 1231979 w 1544379"/>
                      <a:gd name="connsiteY51" fmla="*/ 2376430 h 2411750"/>
                      <a:gd name="connsiteX52" fmla="*/ 1252484 w 1544379"/>
                      <a:gd name="connsiteY52" fmla="*/ 2396616 h 2411750"/>
                      <a:gd name="connsiteX53" fmla="*/ 1290595 w 1544379"/>
                      <a:gd name="connsiteY53" fmla="*/ 2411712 h 2411750"/>
                      <a:gd name="connsiteX54" fmla="*/ 1333682 w 1544379"/>
                      <a:gd name="connsiteY54" fmla="*/ 2399624 h 2411750"/>
                      <a:gd name="connsiteX55" fmla="*/ 1363810 w 1544379"/>
                      <a:gd name="connsiteY55" fmla="*/ 2344849 h 2411750"/>
                      <a:gd name="connsiteX56" fmla="*/ 1365779 w 1544379"/>
                      <a:gd name="connsiteY56" fmla="*/ 2325241 h 2411750"/>
                      <a:gd name="connsiteX57" fmla="*/ 1360202 w 1544379"/>
                      <a:gd name="connsiteY57" fmla="*/ 2297709 h 2411750"/>
                      <a:gd name="connsiteX58" fmla="*/ 1364193 w 1544379"/>
                      <a:gd name="connsiteY58" fmla="*/ 2270813 h 2411750"/>
                      <a:gd name="connsiteX59" fmla="*/ 1512429 w 1544379"/>
                      <a:gd name="connsiteY59" fmla="*/ 2184747 h 2411750"/>
                      <a:gd name="connsiteX60" fmla="*/ 1536542 w 1544379"/>
                      <a:gd name="connsiteY60" fmla="*/ 2172832 h 2411750"/>
                      <a:gd name="connsiteX61" fmla="*/ 1542721 w 1544379"/>
                      <a:gd name="connsiteY61" fmla="*/ 2155075 h 2411750"/>
                      <a:gd name="connsiteX62" fmla="*/ 1519482 w 1544379"/>
                      <a:gd name="connsiteY62" fmla="*/ 2097870 h 2411750"/>
                      <a:gd name="connsiteX63" fmla="*/ 1490940 w 1544379"/>
                      <a:gd name="connsiteY63" fmla="*/ 2088731 h 2411750"/>
                      <a:gd name="connsiteX64" fmla="*/ 1483066 w 1544379"/>
                      <a:gd name="connsiteY64" fmla="*/ 2094053 h 2411750"/>
                      <a:gd name="connsiteX65" fmla="*/ 1435112 w 1544379"/>
                      <a:gd name="connsiteY65" fmla="*/ 2087517 h 2411750"/>
                      <a:gd name="connsiteX66" fmla="*/ 1355882 w 1544379"/>
                      <a:gd name="connsiteY66" fmla="*/ 1958706 h 2411750"/>
                      <a:gd name="connsiteX67" fmla="*/ 1273863 w 1544379"/>
                      <a:gd name="connsiteY67" fmla="*/ 1737178 h 2411750"/>
                      <a:gd name="connsiteX68" fmla="*/ 1181401 w 1544379"/>
                      <a:gd name="connsiteY68" fmla="*/ 1577538 h 2411750"/>
                      <a:gd name="connsiteX69" fmla="*/ 1107912 w 1544379"/>
                      <a:gd name="connsiteY69" fmla="*/ 1475971 h 2411750"/>
                      <a:gd name="connsiteX70" fmla="*/ 1129346 w 1544379"/>
                      <a:gd name="connsiteY70" fmla="*/ 1434094 h 2411750"/>
                      <a:gd name="connsiteX71" fmla="*/ 1137930 w 1544379"/>
                      <a:gd name="connsiteY71" fmla="*/ 1385451 h 2411750"/>
                      <a:gd name="connsiteX72" fmla="*/ 1142524 w 1544379"/>
                      <a:gd name="connsiteY72" fmla="*/ 1318529 h 2411750"/>
                      <a:gd name="connsiteX73" fmla="*/ 1178776 w 1544379"/>
                      <a:gd name="connsiteY73" fmla="*/ 1275207 h 2411750"/>
                      <a:gd name="connsiteX74" fmla="*/ 1262216 w 1544379"/>
                      <a:gd name="connsiteY74" fmla="*/ 1177977 h 2411750"/>
                      <a:gd name="connsiteX75" fmla="*/ 1292727 w 1544379"/>
                      <a:gd name="connsiteY75" fmla="*/ 1125516 h 2411750"/>
                      <a:gd name="connsiteX76" fmla="*/ 1297703 w 1544379"/>
                      <a:gd name="connsiteY76" fmla="*/ 1117939 h 2411750"/>
                      <a:gd name="connsiteX77" fmla="*/ 1301094 w 1544379"/>
                      <a:gd name="connsiteY77" fmla="*/ 1110825 h 2411750"/>
                      <a:gd name="connsiteX78" fmla="*/ 1301914 w 1544379"/>
                      <a:gd name="connsiteY78" fmla="*/ 1109436 h 2411750"/>
                      <a:gd name="connsiteX79" fmla="*/ 1301804 w 1544379"/>
                      <a:gd name="connsiteY79" fmla="*/ 1109379 h 2411750"/>
                      <a:gd name="connsiteX80" fmla="*/ 1364303 w 1544379"/>
                      <a:gd name="connsiteY80" fmla="*/ 933081 h 2411750"/>
                      <a:gd name="connsiteX81" fmla="*/ 1395087 w 1544379"/>
                      <a:gd name="connsiteY81" fmla="*/ 826481 h 2411750"/>
                      <a:gd name="connsiteX82" fmla="*/ 1226456 w 1544379"/>
                      <a:gd name="connsiteY82" fmla="*/ 782812 h 2411750"/>
                      <a:gd name="connsiteX83" fmla="*/ 1028025 w 1544379"/>
                      <a:gd name="connsiteY83" fmla="*/ 729772 h 241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544379" h="2411750">
                        <a:moveTo>
                          <a:pt x="1028025" y="729772"/>
                        </a:moveTo>
                        <a:cubicBezTo>
                          <a:pt x="1011731" y="724277"/>
                          <a:pt x="989640" y="718088"/>
                          <a:pt x="964050" y="710858"/>
                        </a:cubicBezTo>
                        <a:cubicBezTo>
                          <a:pt x="862292" y="682169"/>
                          <a:pt x="708480" y="638847"/>
                          <a:pt x="643739" y="564696"/>
                        </a:cubicBezTo>
                        <a:cubicBezTo>
                          <a:pt x="602730" y="517729"/>
                          <a:pt x="577851" y="477762"/>
                          <a:pt x="555815" y="442479"/>
                        </a:cubicBezTo>
                        <a:cubicBezTo>
                          <a:pt x="535310" y="409568"/>
                          <a:pt x="517539" y="381110"/>
                          <a:pt x="491239" y="353752"/>
                        </a:cubicBezTo>
                        <a:cubicBezTo>
                          <a:pt x="461548" y="322865"/>
                          <a:pt x="449409" y="267917"/>
                          <a:pt x="437653" y="214761"/>
                        </a:cubicBezTo>
                        <a:cubicBezTo>
                          <a:pt x="426990" y="166465"/>
                          <a:pt x="415891" y="116491"/>
                          <a:pt x="393581" y="107178"/>
                        </a:cubicBezTo>
                        <a:cubicBezTo>
                          <a:pt x="373077" y="98618"/>
                          <a:pt x="357712" y="102840"/>
                          <a:pt x="342785" y="106947"/>
                        </a:cubicBezTo>
                        <a:cubicBezTo>
                          <a:pt x="323319" y="112268"/>
                          <a:pt x="299041" y="118920"/>
                          <a:pt x="280724" y="79299"/>
                        </a:cubicBezTo>
                        <a:cubicBezTo>
                          <a:pt x="274162" y="65128"/>
                          <a:pt x="269678" y="52577"/>
                          <a:pt x="265687" y="41529"/>
                        </a:cubicBezTo>
                        <a:cubicBezTo>
                          <a:pt x="254477" y="10469"/>
                          <a:pt x="250704" y="0"/>
                          <a:pt x="224404" y="0"/>
                        </a:cubicBezTo>
                        <a:cubicBezTo>
                          <a:pt x="192143" y="0"/>
                          <a:pt x="158789" y="17699"/>
                          <a:pt x="144572" y="26318"/>
                        </a:cubicBezTo>
                        <a:cubicBezTo>
                          <a:pt x="98860" y="99138"/>
                          <a:pt x="44837" y="157847"/>
                          <a:pt x="16787" y="188328"/>
                        </a:cubicBezTo>
                        <a:cubicBezTo>
                          <a:pt x="9186" y="196599"/>
                          <a:pt x="2953" y="203309"/>
                          <a:pt x="0" y="207069"/>
                        </a:cubicBezTo>
                        <a:cubicBezTo>
                          <a:pt x="219" y="216381"/>
                          <a:pt x="13123" y="245590"/>
                          <a:pt x="22637" y="267223"/>
                        </a:cubicBezTo>
                        <a:cubicBezTo>
                          <a:pt x="40955" y="308810"/>
                          <a:pt x="59874" y="351785"/>
                          <a:pt x="57632" y="380474"/>
                        </a:cubicBezTo>
                        <a:cubicBezTo>
                          <a:pt x="55882" y="402800"/>
                          <a:pt x="43251" y="422640"/>
                          <a:pt x="32097" y="440108"/>
                        </a:cubicBezTo>
                        <a:cubicBezTo>
                          <a:pt x="13123" y="469895"/>
                          <a:pt x="7327" y="482620"/>
                          <a:pt x="21544" y="497774"/>
                        </a:cubicBezTo>
                        <a:cubicBezTo>
                          <a:pt x="134238" y="613918"/>
                          <a:pt x="153102" y="684888"/>
                          <a:pt x="168303" y="741919"/>
                        </a:cubicBezTo>
                        <a:cubicBezTo>
                          <a:pt x="173005" y="759560"/>
                          <a:pt x="177434" y="776160"/>
                          <a:pt x="184269" y="792124"/>
                        </a:cubicBezTo>
                        <a:cubicBezTo>
                          <a:pt x="211171" y="855228"/>
                          <a:pt x="158078" y="959630"/>
                          <a:pt x="115428" y="1043556"/>
                        </a:cubicBezTo>
                        <a:cubicBezTo>
                          <a:pt x="107171" y="1059752"/>
                          <a:pt x="99407" y="1075021"/>
                          <a:pt x="93174" y="1088267"/>
                        </a:cubicBezTo>
                        <a:cubicBezTo>
                          <a:pt x="66162" y="1145413"/>
                          <a:pt x="76278" y="1168896"/>
                          <a:pt x="96290" y="1215689"/>
                        </a:cubicBezTo>
                        <a:cubicBezTo>
                          <a:pt x="101102" y="1226852"/>
                          <a:pt x="106515" y="1239519"/>
                          <a:pt x="111928" y="1253864"/>
                        </a:cubicBezTo>
                        <a:cubicBezTo>
                          <a:pt x="131230" y="1305226"/>
                          <a:pt x="110561" y="1383658"/>
                          <a:pt x="86120" y="1467931"/>
                        </a:cubicBezTo>
                        <a:cubicBezTo>
                          <a:pt x="95853" y="1470187"/>
                          <a:pt x="105586" y="1472732"/>
                          <a:pt x="115155" y="1475855"/>
                        </a:cubicBezTo>
                        <a:cubicBezTo>
                          <a:pt x="115701" y="1476028"/>
                          <a:pt x="116084" y="1476028"/>
                          <a:pt x="116576" y="1476144"/>
                        </a:cubicBezTo>
                        <a:cubicBezTo>
                          <a:pt x="129863" y="1479846"/>
                          <a:pt x="153539" y="1487597"/>
                          <a:pt x="167319" y="1512295"/>
                        </a:cubicBezTo>
                        <a:cubicBezTo>
                          <a:pt x="188370" y="1553651"/>
                          <a:pt x="209094" y="1595180"/>
                          <a:pt x="229489" y="1636883"/>
                        </a:cubicBezTo>
                        <a:cubicBezTo>
                          <a:pt x="232715" y="1643476"/>
                          <a:pt x="233645" y="1651285"/>
                          <a:pt x="235777" y="1658515"/>
                        </a:cubicBezTo>
                        <a:cubicBezTo>
                          <a:pt x="238566" y="1667943"/>
                          <a:pt x="241245" y="1677487"/>
                          <a:pt x="244526" y="1686741"/>
                        </a:cubicBezTo>
                        <a:cubicBezTo>
                          <a:pt x="247260" y="1694318"/>
                          <a:pt x="251525" y="1698078"/>
                          <a:pt x="257867" y="1689807"/>
                        </a:cubicBezTo>
                        <a:cubicBezTo>
                          <a:pt x="263609" y="1682345"/>
                          <a:pt x="271647" y="1679974"/>
                          <a:pt x="280067" y="1678181"/>
                        </a:cubicBezTo>
                        <a:cubicBezTo>
                          <a:pt x="287340" y="1676561"/>
                          <a:pt x="292808" y="1673206"/>
                          <a:pt x="295487" y="1664588"/>
                        </a:cubicBezTo>
                        <a:cubicBezTo>
                          <a:pt x="301666" y="1644402"/>
                          <a:pt x="311945" y="1641741"/>
                          <a:pt x="327310" y="1655681"/>
                        </a:cubicBezTo>
                        <a:cubicBezTo>
                          <a:pt x="336879" y="1664357"/>
                          <a:pt x="343495" y="1675751"/>
                          <a:pt x="350658" y="1686568"/>
                        </a:cubicBezTo>
                        <a:cubicBezTo>
                          <a:pt x="357001" y="1696169"/>
                          <a:pt x="361430" y="1697268"/>
                          <a:pt x="367226" y="1685469"/>
                        </a:cubicBezTo>
                        <a:cubicBezTo>
                          <a:pt x="374389" y="1671008"/>
                          <a:pt x="382099" y="1669736"/>
                          <a:pt x="395714" y="1678181"/>
                        </a:cubicBezTo>
                        <a:cubicBezTo>
                          <a:pt x="406486" y="1684832"/>
                          <a:pt x="413430" y="1695070"/>
                          <a:pt x="419445" y="1706291"/>
                        </a:cubicBezTo>
                        <a:cubicBezTo>
                          <a:pt x="425132" y="1716992"/>
                          <a:pt x="430490" y="1727923"/>
                          <a:pt x="437106" y="1737930"/>
                        </a:cubicBezTo>
                        <a:cubicBezTo>
                          <a:pt x="444761" y="1749440"/>
                          <a:pt x="455478" y="1755976"/>
                          <a:pt x="469312" y="1753084"/>
                        </a:cubicBezTo>
                        <a:cubicBezTo>
                          <a:pt x="482928" y="1750192"/>
                          <a:pt x="492715" y="1742094"/>
                          <a:pt x="496871" y="1727403"/>
                        </a:cubicBezTo>
                        <a:cubicBezTo>
                          <a:pt x="499058" y="1719710"/>
                          <a:pt x="500589" y="1711786"/>
                          <a:pt x="503323" y="1704382"/>
                        </a:cubicBezTo>
                        <a:cubicBezTo>
                          <a:pt x="511306" y="1682750"/>
                          <a:pt x="531319" y="1674074"/>
                          <a:pt x="551222" y="1683213"/>
                        </a:cubicBezTo>
                        <a:cubicBezTo>
                          <a:pt x="560736" y="1687551"/>
                          <a:pt x="568610" y="1694550"/>
                          <a:pt x="576976" y="1700796"/>
                        </a:cubicBezTo>
                        <a:cubicBezTo>
                          <a:pt x="678898" y="1777666"/>
                          <a:pt x="768189" y="1871946"/>
                          <a:pt x="873775" y="1943841"/>
                        </a:cubicBezTo>
                        <a:cubicBezTo>
                          <a:pt x="893733" y="1957434"/>
                          <a:pt x="893131" y="1966862"/>
                          <a:pt x="875470" y="1983809"/>
                        </a:cubicBezTo>
                        <a:cubicBezTo>
                          <a:pt x="864589" y="1994221"/>
                          <a:pt x="852395" y="2003128"/>
                          <a:pt x="843209" y="2015564"/>
                        </a:cubicBezTo>
                        <a:cubicBezTo>
                          <a:pt x="836320" y="2024876"/>
                          <a:pt x="836812" y="2032453"/>
                          <a:pt x="846763" y="2038989"/>
                        </a:cubicBezTo>
                        <a:cubicBezTo>
                          <a:pt x="863112" y="2049689"/>
                          <a:pt x="877931" y="2062588"/>
                          <a:pt x="892038" y="2076296"/>
                        </a:cubicBezTo>
                        <a:cubicBezTo>
                          <a:pt x="948631" y="2131187"/>
                          <a:pt x="1009270" y="2180698"/>
                          <a:pt x="1071550" y="2227953"/>
                        </a:cubicBezTo>
                        <a:cubicBezTo>
                          <a:pt x="1129564" y="2271912"/>
                          <a:pt x="1187032" y="2316392"/>
                          <a:pt x="1231979" y="2376430"/>
                        </a:cubicBezTo>
                        <a:cubicBezTo>
                          <a:pt x="1237720" y="2384122"/>
                          <a:pt x="1245211" y="2390485"/>
                          <a:pt x="1252484" y="2396616"/>
                        </a:cubicBezTo>
                        <a:cubicBezTo>
                          <a:pt x="1263911" y="2406217"/>
                          <a:pt x="1276761" y="2412291"/>
                          <a:pt x="1290595" y="2411712"/>
                        </a:cubicBezTo>
                        <a:cubicBezTo>
                          <a:pt x="1306835" y="2412001"/>
                          <a:pt x="1320833" y="2407606"/>
                          <a:pt x="1333682" y="2399624"/>
                        </a:cubicBezTo>
                        <a:cubicBezTo>
                          <a:pt x="1353257" y="2387477"/>
                          <a:pt x="1367419" y="2371745"/>
                          <a:pt x="1363810" y="2344849"/>
                        </a:cubicBezTo>
                        <a:cubicBezTo>
                          <a:pt x="1362936" y="2338313"/>
                          <a:pt x="1363701" y="2331604"/>
                          <a:pt x="1365779" y="2325241"/>
                        </a:cubicBezTo>
                        <a:cubicBezTo>
                          <a:pt x="1369224" y="2314830"/>
                          <a:pt x="1366654" y="2306212"/>
                          <a:pt x="1360202" y="2297709"/>
                        </a:cubicBezTo>
                        <a:cubicBezTo>
                          <a:pt x="1350031" y="2284290"/>
                          <a:pt x="1350578" y="2280473"/>
                          <a:pt x="1364193" y="2270813"/>
                        </a:cubicBezTo>
                        <a:cubicBezTo>
                          <a:pt x="1411108" y="2237323"/>
                          <a:pt x="1459062" y="2205801"/>
                          <a:pt x="1512429" y="2184747"/>
                        </a:cubicBezTo>
                        <a:cubicBezTo>
                          <a:pt x="1520740" y="2181450"/>
                          <a:pt x="1528778" y="2177343"/>
                          <a:pt x="1536542" y="2172832"/>
                        </a:cubicBezTo>
                        <a:cubicBezTo>
                          <a:pt x="1543049" y="2169072"/>
                          <a:pt x="1546713" y="2162825"/>
                          <a:pt x="1542721" y="2155075"/>
                        </a:cubicBezTo>
                        <a:cubicBezTo>
                          <a:pt x="1533316" y="2136739"/>
                          <a:pt x="1528176" y="2116495"/>
                          <a:pt x="1519482" y="2097870"/>
                        </a:cubicBezTo>
                        <a:cubicBezTo>
                          <a:pt x="1511882" y="2081675"/>
                          <a:pt x="1505211" y="2079766"/>
                          <a:pt x="1490940" y="2088731"/>
                        </a:cubicBezTo>
                        <a:cubicBezTo>
                          <a:pt x="1488261" y="2090409"/>
                          <a:pt x="1485690" y="2092318"/>
                          <a:pt x="1483066" y="2094053"/>
                        </a:cubicBezTo>
                        <a:cubicBezTo>
                          <a:pt x="1460101" y="2109554"/>
                          <a:pt x="1453430" y="2108744"/>
                          <a:pt x="1435112" y="2087517"/>
                        </a:cubicBezTo>
                        <a:cubicBezTo>
                          <a:pt x="1402031" y="2049227"/>
                          <a:pt x="1376278" y="2005846"/>
                          <a:pt x="1355882" y="1958706"/>
                        </a:cubicBezTo>
                        <a:cubicBezTo>
                          <a:pt x="1324606" y="1886522"/>
                          <a:pt x="1303280" y="1810172"/>
                          <a:pt x="1273863" y="1737178"/>
                        </a:cubicBezTo>
                        <a:cubicBezTo>
                          <a:pt x="1250406" y="1679048"/>
                          <a:pt x="1223230" y="1623174"/>
                          <a:pt x="1181401" y="1577538"/>
                        </a:cubicBezTo>
                        <a:cubicBezTo>
                          <a:pt x="1152967" y="1546536"/>
                          <a:pt x="1128416" y="1512815"/>
                          <a:pt x="1107912" y="1475971"/>
                        </a:cubicBezTo>
                        <a:cubicBezTo>
                          <a:pt x="1111356" y="1463708"/>
                          <a:pt x="1122784" y="1440688"/>
                          <a:pt x="1129346" y="1434094"/>
                        </a:cubicBezTo>
                        <a:cubicBezTo>
                          <a:pt x="1149577" y="1413735"/>
                          <a:pt x="1150288" y="1412173"/>
                          <a:pt x="1137930" y="1385451"/>
                        </a:cubicBezTo>
                        <a:cubicBezTo>
                          <a:pt x="1126940" y="1361736"/>
                          <a:pt x="1129182" y="1339988"/>
                          <a:pt x="1142524" y="1318529"/>
                        </a:cubicBezTo>
                        <a:cubicBezTo>
                          <a:pt x="1152639" y="1302218"/>
                          <a:pt x="1165434" y="1288452"/>
                          <a:pt x="1178776" y="1275207"/>
                        </a:cubicBezTo>
                        <a:cubicBezTo>
                          <a:pt x="1209013" y="1245130"/>
                          <a:pt x="1237939" y="1213896"/>
                          <a:pt x="1262216" y="1177977"/>
                        </a:cubicBezTo>
                        <a:cubicBezTo>
                          <a:pt x="1265333" y="1173813"/>
                          <a:pt x="1282010" y="1144487"/>
                          <a:pt x="1292727" y="1125516"/>
                        </a:cubicBezTo>
                        <a:cubicBezTo>
                          <a:pt x="1294422" y="1123839"/>
                          <a:pt x="1295954" y="1121351"/>
                          <a:pt x="1297703" y="1117939"/>
                        </a:cubicBezTo>
                        <a:cubicBezTo>
                          <a:pt x="1298851" y="1115567"/>
                          <a:pt x="1299945" y="1113196"/>
                          <a:pt x="1301094" y="1110825"/>
                        </a:cubicBezTo>
                        <a:cubicBezTo>
                          <a:pt x="1301585" y="1109899"/>
                          <a:pt x="1301914" y="1109436"/>
                          <a:pt x="1301914" y="1109436"/>
                        </a:cubicBezTo>
                        <a:lnTo>
                          <a:pt x="1301804" y="1109379"/>
                        </a:lnTo>
                        <a:cubicBezTo>
                          <a:pt x="1328652" y="1053042"/>
                          <a:pt x="1346805" y="993235"/>
                          <a:pt x="1364303" y="933081"/>
                        </a:cubicBezTo>
                        <a:cubicBezTo>
                          <a:pt x="1374582" y="897567"/>
                          <a:pt x="1384260" y="861822"/>
                          <a:pt x="1395087" y="826481"/>
                        </a:cubicBezTo>
                        <a:cubicBezTo>
                          <a:pt x="1348336" y="813236"/>
                          <a:pt x="1286658" y="797850"/>
                          <a:pt x="1226456" y="782812"/>
                        </a:cubicBezTo>
                        <a:cubicBezTo>
                          <a:pt x="1145531" y="762683"/>
                          <a:pt x="1069144" y="743596"/>
                          <a:pt x="1028025" y="729772"/>
                        </a:cubicBezTo>
                      </a:path>
                    </a:pathLst>
                  </a:custGeom>
                  <a:solidFill>
                    <a:srgbClr val="3B3D3F"/>
                  </a:solidFill>
                  <a:ln w="5467" cap="flat">
                    <a:noFill/>
                    <a:prstDash val="solid"/>
                    <a:miter/>
                  </a:ln>
                </p:spPr>
                <p:txBody>
                  <a:bodyPr rtlCol="0" anchor="ctr"/>
                  <a:lstStyle/>
                  <a:p>
                    <a:endParaRPr lang="ro-RO"/>
                  </a:p>
                </p:txBody>
              </p:sp>
              <p:sp>
                <p:nvSpPr>
                  <p:cNvPr id="131" name="Freeform: Shape 130">
                    <a:extLst>
                      <a:ext uri="{FF2B5EF4-FFF2-40B4-BE49-F238E27FC236}">
                        <a16:creationId xmlns:a16="http://schemas.microsoft.com/office/drawing/2014/main" id="{DDF6B7D8-8F2A-456B-838D-9813EBA9B8BC}"/>
                      </a:ext>
                    </a:extLst>
                  </p:cNvPr>
                  <p:cNvSpPr/>
                  <p:nvPr/>
                </p:nvSpPr>
                <p:spPr>
                  <a:xfrm>
                    <a:off x="2721574" y="3569969"/>
                    <a:ext cx="2442006" cy="1213792"/>
                  </a:xfrm>
                  <a:custGeom>
                    <a:avLst/>
                    <a:gdLst>
                      <a:gd name="connsiteX0" fmla="*/ 2426338 w 2442006"/>
                      <a:gd name="connsiteY0" fmla="*/ 173406 h 1213792"/>
                      <a:gd name="connsiteX1" fmla="*/ 2386422 w 2442006"/>
                      <a:gd name="connsiteY1" fmla="*/ 192608 h 1213792"/>
                      <a:gd name="connsiteX2" fmla="*/ 2354818 w 2442006"/>
                      <a:gd name="connsiteY2" fmla="*/ 213662 h 1213792"/>
                      <a:gd name="connsiteX3" fmla="*/ 2314081 w 2442006"/>
                      <a:gd name="connsiteY3" fmla="*/ 208861 h 1213792"/>
                      <a:gd name="connsiteX4" fmla="*/ 2286578 w 2442006"/>
                      <a:gd name="connsiteY4" fmla="*/ 174389 h 1213792"/>
                      <a:gd name="connsiteX5" fmla="*/ 2261316 w 2442006"/>
                      <a:gd name="connsiteY5" fmla="*/ 131009 h 1213792"/>
                      <a:gd name="connsiteX6" fmla="*/ 2224462 w 2442006"/>
                      <a:gd name="connsiteY6" fmla="*/ 128290 h 1213792"/>
                      <a:gd name="connsiteX7" fmla="*/ 2200841 w 2442006"/>
                      <a:gd name="connsiteY7" fmla="*/ 155302 h 1213792"/>
                      <a:gd name="connsiteX8" fmla="*/ 2171478 w 2442006"/>
                      <a:gd name="connsiteY8" fmla="*/ 162763 h 1213792"/>
                      <a:gd name="connsiteX9" fmla="*/ 2089514 w 2442006"/>
                      <a:gd name="connsiteY9" fmla="*/ 72243 h 1213792"/>
                      <a:gd name="connsiteX10" fmla="*/ 2081531 w 2442006"/>
                      <a:gd name="connsiteY10" fmla="*/ 33490 h 1213792"/>
                      <a:gd name="connsiteX11" fmla="*/ 2045497 w 2442006"/>
                      <a:gd name="connsiteY11" fmla="*/ 3239 h 1213792"/>
                      <a:gd name="connsiteX12" fmla="*/ 2004378 w 2442006"/>
                      <a:gd name="connsiteY12" fmla="*/ 6941 h 1213792"/>
                      <a:gd name="connsiteX13" fmla="*/ 1946090 w 2442006"/>
                      <a:gd name="connsiteY13" fmla="*/ 0 h 1213792"/>
                      <a:gd name="connsiteX14" fmla="*/ 696887 w 2442006"/>
                      <a:gd name="connsiteY14" fmla="*/ 337383 h 1213792"/>
                      <a:gd name="connsiteX15" fmla="*/ 663314 w 2442006"/>
                      <a:gd name="connsiteY15" fmla="*/ 338482 h 1213792"/>
                      <a:gd name="connsiteX16" fmla="*/ 405337 w 2442006"/>
                      <a:gd name="connsiteY16" fmla="*/ 281972 h 1213792"/>
                      <a:gd name="connsiteX17" fmla="*/ 204172 w 2442006"/>
                      <a:gd name="connsiteY17" fmla="*/ 255886 h 1213792"/>
                      <a:gd name="connsiteX18" fmla="*/ 142494 w 2442006"/>
                      <a:gd name="connsiteY18" fmla="*/ 263058 h 1213792"/>
                      <a:gd name="connsiteX19" fmla="*/ 64193 w 2442006"/>
                      <a:gd name="connsiteY19" fmla="*/ 260397 h 1213792"/>
                      <a:gd name="connsiteX20" fmla="*/ 0 w 2442006"/>
                      <a:gd name="connsiteY20" fmla="*/ 386605 h 1213792"/>
                      <a:gd name="connsiteX21" fmla="*/ 55882 w 2442006"/>
                      <a:gd name="connsiteY21" fmla="*/ 374806 h 1213792"/>
                      <a:gd name="connsiteX22" fmla="*/ 120404 w 2442006"/>
                      <a:gd name="connsiteY22" fmla="*/ 433340 h 1213792"/>
                      <a:gd name="connsiteX23" fmla="*/ 134566 w 2442006"/>
                      <a:gd name="connsiteY23" fmla="*/ 468912 h 1213792"/>
                      <a:gd name="connsiteX24" fmla="*/ 168029 w 2442006"/>
                      <a:gd name="connsiteY24" fmla="*/ 482562 h 1213792"/>
                      <a:gd name="connsiteX25" fmla="*/ 234137 w 2442006"/>
                      <a:gd name="connsiteY25" fmla="*/ 483777 h 1213792"/>
                      <a:gd name="connsiteX26" fmla="*/ 293354 w 2442006"/>
                      <a:gd name="connsiteY26" fmla="*/ 609985 h 1213792"/>
                      <a:gd name="connsiteX27" fmla="*/ 340105 w 2442006"/>
                      <a:gd name="connsiteY27" fmla="*/ 736077 h 1213792"/>
                      <a:gd name="connsiteX28" fmla="*/ 408017 w 2442006"/>
                      <a:gd name="connsiteY28" fmla="*/ 829084 h 1213792"/>
                      <a:gd name="connsiteX29" fmla="*/ 493426 w 2442006"/>
                      <a:gd name="connsiteY29" fmla="*/ 947946 h 1213792"/>
                      <a:gd name="connsiteX30" fmla="*/ 801817 w 2442006"/>
                      <a:gd name="connsiteY30" fmla="*/ 1086532 h 1213792"/>
                      <a:gd name="connsiteX31" fmla="*/ 866940 w 2442006"/>
                      <a:gd name="connsiteY31" fmla="*/ 1105792 h 1213792"/>
                      <a:gd name="connsiteX32" fmla="*/ 1063566 w 2442006"/>
                      <a:gd name="connsiteY32" fmla="*/ 1158311 h 1213792"/>
                      <a:gd name="connsiteX33" fmla="*/ 1234439 w 2442006"/>
                      <a:gd name="connsiteY33" fmla="*/ 1202559 h 1213792"/>
                      <a:gd name="connsiteX34" fmla="*/ 1273262 w 2442006"/>
                      <a:gd name="connsiteY34" fmla="*/ 1104057 h 1213792"/>
                      <a:gd name="connsiteX35" fmla="*/ 1335268 w 2442006"/>
                      <a:gd name="connsiteY35" fmla="*/ 1115509 h 1213792"/>
                      <a:gd name="connsiteX36" fmla="*/ 1413186 w 2442006"/>
                      <a:gd name="connsiteY36" fmla="*/ 1144256 h 1213792"/>
                      <a:gd name="connsiteX37" fmla="*/ 1552454 w 2442006"/>
                      <a:gd name="connsiteY37" fmla="*/ 1191917 h 1213792"/>
                      <a:gd name="connsiteX38" fmla="*/ 1672147 w 2442006"/>
                      <a:gd name="connsiteY38" fmla="*/ 1212508 h 1213792"/>
                      <a:gd name="connsiteX39" fmla="*/ 1763789 w 2442006"/>
                      <a:gd name="connsiteY39" fmla="*/ 1203716 h 1213792"/>
                      <a:gd name="connsiteX40" fmla="*/ 2040958 w 2442006"/>
                      <a:gd name="connsiteY40" fmla="*/ 1189719 h 1213792"/>
                      <a:gd name="connsiteX41" fmla="*/ 2167651 w 2442006"/>
                      <a:gd name="connsiteY41" fmla="*/ 1189372 h 1213792"/>
                      <a:gd name="connsiteX42" fmla="*/ 2196302 w 2442006"/>
                      <a:gd name="connsiteY42" fmla="*/ 1156460 h 1213792"/>
                      <a:gd name="connsiteX43" fmla="*/ 2189631 w 2442006"/>
                      <a:gd name="connsiteY43" fmla="*/ 1114526 h 1213792"/>
                      <a:gd name="connsiteX44" fmla="*/ 2199474 w 2442006"/>
                      <a:gd name="connsiteY44" fmla="*/ 1090465 h 1213792"/>
                      <a:gd name="connsiteX45" fmla="*/ 2209753 w 2442006"/>
                      <a:gd name="connsiteY45" fmla="*/ 1046795 h 1213792"/>
                      <a:gd name="connsiteX46" fmla="*/ 2139381 w 2442006"/>
                      <a:gd name="connsiteY46" fmla="*/ 964141 h 1213792"/>
                      <a:gd name="connsiteX47" fmla="*/ 2129758 w 2442006"/>
                      <a:gd name="connsiteY47" fmla="*/ 931924 h 1213792"/>
                      <a:gd name="connsiteX48" fmla="*/ 2185202 w 2442006"/>
                      <a:gd name="connsiteY48" fmla="*/ 929553 h 1213792"/>
                      <a:gd name="connsiteX49" fmla="*/ 2321518 w 2442006"/>
                      <a:gd name="connsiteY49" fmla="*/ 819425 h 1213792"/>
                      <a:gd name="connsiteX50" fmla="*/ 2321572 w 2442006"/>
                      <a:gd name="connsiteY50" fmla="*/ 819251 h 1213792"/>
                      <a:gd name="connsiteX51" fmla="*/ 2328189 w 2442006"/>
                      <a:gd name="connsiteY51" fmla="*/ 774483 h 1213792"/>
                      <a:gd name="connsiteX52" fmla="*/ 2310527 w 2442006"/>
                      <a:gd name="connsiteY52" fmla="*/ 682979 h 1213792"/>
                      <a:gd name="connsiteX53" fmla="*/ 2292428 w 2442006"/>
                      <a:gd name="connsiteY53" fmla="*/ 592575 h 1213792"/>
                      <a:gd name="connsiteX54" fmla="*/ 2329392 w 2442006"/>
                      <a:gd name="connsiteY54" fmla="*/ 553417 h 1213792"/>
                      <a:gd name="connsiteX55" fmla="*/ 2334586 w 2442006"/>
                      <a:gd name="connsiteY55" fmla="*/ 554689 h 1213792"/>
                      <a:gd name="connsiteX56" fmla="*/ 2389102 w 2442006"/>
                      <a:gd name="connsiteY56" fmla="*/ 509400 h 1213792"/>
                      <a:gd name="connsiteX57" fmla="*/ 2409059 w 2442006"/>
                      <a:gd name="connsiteY57" fmla="*/ 406213 h 1213792"/>
                      <a:gd name="connsiteX58" fmla="*/ 2413981 w 2442006"/>
                      <a:gd name="connsiteY58" fmla="*/ 350050 h 1213792"/>
                      <a:gd name="connsiteX59" fmla="*/ 2405013 w 2442006"/>
                      <a:gd name="connsiteY59" fmla="*/ 309388 h 1213792"/>
                      <a:gd name="connsiteX60" fmla="*/ 2405123 w 2442006"/>
                      <a:gd name="connsiteY60" fmla="*/ 309157 h 1213792"/>
                      <a:gd name="connsiteX61" fmla="*/ 2412887 w 2442006"/>
                      <a:gd name="connsiteY61" fmla="*/ 287525 h 1213792"/>
                      <a:gd name="connsiteX62" fmla="*/ 2437383 w 2442006"/>
                      <a:gd name="connsiteY62" fmla="*/ 200822 h 1213792"/>
                      <a:gd name="connsiteX63" fmla="*/ 2441101 w 2442006"/>
                      <a:gd name="connsiteY63" fmla="*/ 188733 h 1213792"/>
                      <a:gd name="connsiteX64" fmla="*/ 2426338 w 2442006"/>
                      <a:gd name="connsiteY64" fmla="*/ 173406 h 121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442006" h="1213792">
                        <a:moveTo>
                          <a:pt x="2426338" y="173406"/>
                        </a:moveTo>
                        <a:cubicBezTo>
                          <a:pt x="2411957" y="177049"/>
                          <a:pt x="2398889" y="184279"/>
                          <a:pt x="2386422" y="192608"/>
                        </a:cubicBezTo>
                        <a:cubicBezTo>
                          <a:pt x="2375869" y="199665"/>
                          <a:pt x="2365644" y="207184"/>
                          <a:pt x="2354818" y="213662"/>
                        </a:cubicBezTo>
                        <a:cubicBezTo>
                          <a:pt x="2340437" y="222223"/>
                          <a:pt x="2326767" y="220256"/>
                          <a:pt x="2314081" y="208861"/>
                        </a:cubicBezTo>
                        <a:cubicBezTo>
                          <a:pt x="2303036" y="199029"/>
                          <a:pt x="2294069" y="187403"/>
                          <a:pt x="2286578" y="174389"/>
                        </a:cubicBezTo>
                        <a:cubicBezTo>
                          <a:pt x="2278157" y="159871"/>
                          <a:pt x="2270283" y="145064"/>
                          <a:pt x="2261316" y="131009"/>
                        </a:cubicBezTo>
                        <a:cubicBezTo>
                          <a:pt x="2247755" y="109665"/>
                          <a:pt x="2240483" y="109376"/>
                          <a:pt x="2224462" y="128290"/>
                        </a:cubicBezTo>
                        <a:cubicBezTo>
                          <a:pt x="2216698" y="137429"/>
                          <a:pt x="2209042" y="146626"/>
                          <a:pt x="2200841" y="155302"/>
                        </a:cubicBezTo>
                        <a:cubicBezTo>
                          <a:pt x="2192639" y="163978"/>
                          <a:pt x="2181976" y="167969"/>
                          <a:pt x="2171478" y="162763"/>
                        </a:cubicBezTo>
                        <a:cubicBezTo>
                          <a:pt x="2133421" y="143849"/>
                          <a:pt x="2100778" y="118746"/>
                          <a:pt x="2089514" y="72243"/>
                        </a:cubicBezTo>
                        <a:cubicBezTo>
                          <a:pt x="2086397" y="59460"/>
                          <a:pt x="2084702" y="46215"/>
                          <a:pt x="2081531" y="33490"/>
                        </a:cubicBezTo>
                        <a:cubicBezTo>
                          <a:pt x="2076063" y="11452"/>
                          <a:pt x="2066931" y="3355"/>
                          <a:pt x="2045497" y="3239"/>
                        </a:cubicBezTo>
                        <a:cubicBezTo>
                          <a:pt x="2031772" y="3123"/>
                          <a:pt x="2018048" y="5263"/>
                          <a:pt x="2004378" y="6941"/>
                        </a:cubicBezTo>
                        <a:cubicBezTo>
                          <a:pt x="1984092" y="9428"/>
                          <a:pt x="1964353" y="9486"/>
                          <a:pt x="1946090" y="0"/>
                        </a:cubicBezTo>
                        <a:cubicBezTo>
                          <a:pt x="1713758" y="76696"/>
                          <a:pt x="769884" y="333161"/>
                          <a:pt x="696887" y="337383"/>
                        </a:cubicBezTo>
                        <a:cubicBezTo>
                          <a:pt x="685350" y="338077"/>
                          <a:pt x="674305" y="338482"/>
                          <a:pt x="663314" y="338482"/>
                        </a:cubicBezTo>
                        <a:cubicBezTo>
                          <a:pt x="602675" y="338482"/>
                          <a:pt x="543731" y="326393"/>
                          <a:pt x="405337" y="281972"/>
                        </a:cubicBezTo>
                        <a:cubicBezTo>
                          <a:pt x="285317" y="243450"/>
                          <a:pt x="253056" y="248424"/>
                          <a:pt x="204172" y="255886"/>
                        </a:cubicBezTo>
                        <a:cubicBezTo>
                          <a:pt x="187167" y="258489"/>
                          <a:pt x="167811" y="261439"/>
                          <a:pt x="142494" y="263058"/>
                        </a:cubicBezTo>
                        <a:cubicBezTo>
                          <a:pt x="103672" y="265545"/>
                          <a:pt x="80543" y="265661"/>
                          <a:pt x="64193" y="260397"/>
                        </a:cubicBezTo>
                        <a:cubicBezTo>
                          <a:pt x="58069" y="274973"/>
                          <a:pt x="41830" y="309678"/>
                          <a:pt x="0" y="386605"/>
                        </a:cubicBezTo>
                        <a:cubicBezTo>
                          <a:pt x="16568" y="380127"/>
                          <a:pt x="36143" y="374806"/>
                          <a:pt x="55882" y="374806"/>
                        </a:cubicBezTo>
                        <a:cubicBezTo>
                          <a:pt x="99298" y="374806"/>
                          <a:pt x="108648" y="400602"/>
                          <a:pt x="120404" y="433340"/>
                        </a:cubicBezTo>
                        <a:cubicBezTo>
                          <a:pt x="124231" y="443867"/>
                          <a:pt x="128496" y="455840"/>
                          <a:pt x="134566" y="468912"/>
                        </a:cubicBezTo>
                        <a:cubicBezTo>
                          <a:pt x="143916" y="489156"/>
                          <a:pt x="149056" y="487768"/>
                          <a:pt x="168029" y="482562"/>
                        </a:cubicBezTo>
                        <a:cubicBezTo>
                          <a:pt x="184105" y="478167"/>
                          <a:pt x="206141" y="472093"/>
                          <a:pt x="234137" y="483777"/>
                        </a:cubicBezTo>
                        <a:cubicBezTo>
                          <a:pt x="268639" y="498179"/>
                          <a:pt x="280614" y="552491"/>
                          <a:pt x="293354" y="609985"/>
                        </a:cubicBezTo>
                        <a:cubicBezTo>
                          <a:pt x="304290" y="659438"/>
                          <a:pt x="315609" y="710569"/>
                          <a:pt x="340105" y="736077"/>
                        </a:cubicBezTo>
                        <a:cubicBezTo>
                          <a:pt x="368265" y="765402"/>
                          <a:pt x="387567" y="796346"/>
                          <a:pt x="408017" y="829084"/>
                        </a:cubicBezTo>
                        <a:cubicBezTo>
                          <a:pt x="429506" y="863499"/>
                          <a:pt x="453838" y="902541"/>
                          <a:pt x="493426" y="947946"/>
                        </a:cubicBezTo>
                        <a:cubicBezTo>
                          <a:pt x="553245" y="1016487"/>
                          <a:pt x="702847" y="1058653"/>
                          <a:pt x="801817" y="1086532"/>
                        </a:cubicBezTo>
                        <a:cubicBezTo>
                          <a:pt x="827680" y="1093819"/>
                          <a:pt x="850044" y="1100124"/>
                          <a:pt x="866940" y="1105792"/>
                        </a:cubicBezTo>
                        <a:cubicBezTo>
                          <a:pt x="907184" y="1119327"/>
                          <a:pt x="983133" y="1138241"/>
                          <a:pt x="1063566" y="1158311"/>
                        </a:cubicBezTo>
                        <a:cubicBezTo>
                          <a:pt x="1124534" y="1173523"/>
                          <a:pt x="1187032" y="1189140"/>
                          <a:pt x="1234439" y="1202559"/>
                        </a:cubicBezTo>
                        <a:cubicBezTo>
                          <a:pt x="1245375" y="1169012"/>
                          <a:pt x="1257787" y="1135985"/>
                          <a:pt x="1273262" y="1104057"/>
                        </a:cubicBezTo>
                        <a:lnTo>
                          <a:pt x="1335268" y="1115509"/>
                        </a:lnTo>
                        <a:cubicBezTo>
                          <a:pt x="1360475" y="1127540"/>
                          <a:pt x="1386065" y="1138298"/>
                          <a:pt x="1413186" y="1144256"/>
                        </a:cubicBezTo>
                        <a:cubicBezTo>
                          <a:pt x="1461194" y="1154899"/>
                          <a:pt x="1507835" y="1169822"/>
                          <a:pt x="1552454" y="1191917"/>
                        </a:cubicBezTo>
                        <a:cubicBezTo>
                          <a:pt x="1590401" y="1210715"/>
                          <a:pt x="1630536" y="1216730"/>
                          <a:pt x="1672147" y="1212508"/>
                        </a:cubicBezTo>
                        <a:cubicBezTo>
                          <a:pt x="1702658" y="1209385"/>
                          <a:pt x="1733169" y="1205509"/>
                          <a:pt x="1763789" y="1203716"/>
                        </a:cubicBezTo>
                        <a:cubicBezTo>
                          <a:pt x="1856143" y="1198279"/>
                          <a:pt x="1948714" y="1197932"/>
                          <a:pt x="2040958" y="1189719"/>
                        </a:cubicBezTo>
                        <a:cubicBezTo>
                          <a:pt x="2083116" y="1185959"/>
                          <a:pt x="2125383" y="1187868"/>
                          <a:pt x="2167651" y="1189372"/>
                        </a:cubicBezTo>
                        <a:cubicBezTo>
                          <a:pt x="2192639" y="1190297"/>
                          <a:pt x="2198817" y="1182951"/>
                          <a:pt x="2196302" y="1156460"/>
                        </a:cubicBezTo>
                        <a:cubicBezTo>
                          <a:pt x="2194935" y="1142405"/>
                          <a:pt x="2192037" y="1128466"/>
                          <a:pt x="2189631" y="1114526"/>
                        </a:cubicBezTo>
                        <a:cubicBezTo>
                          <a:pt x="2187882" y="1104057"/>
                          <a:pt x="2190780" y="1096364"/>
                          <a:pt x="2199474" y="1090465"/>
                        </a:cubicBezTo>
                        <a:cubicBezTo>
                          <a:pt x="2217572" y="1078087"/>
                          <a:pt x="2221017" y="1066345"/>
                          <a:pt x="2209753" y="1046795"/>
                        </a:cubicBezTo>
                        <a:cubicBezTo>
                          <a:pt x="2191272" y="1014751"/>
                          <a:pt x="2174485" y="981262"/>
                          <a:pt x="2139381" y="964141"/>
                        </a:cubicBezTo>
                        <a:cubicBezTo>
                          <a:pt x="2122157" y="955754"/>
                          <a:pt x="2120080" y="946037"/>
                          <a:pt x="2129758" y="931924"/>
                        </a:cubicBezTo>
                        <a:cubicBezTo>
                          <a:pt x="2146271" y="920761"/>
                          <a:pt x="2163112" y="934758"/>
                          <a:pt x="2185202" y="929553"/>
                        </a:cubicBezTo>
                        <a:cubicBezTo>
                          <a:pt x="2207347" y="924347"/>
                          <a:pt x="2308231" y="874778"/>
                          <a:pt x="2321518" y="819425"/>
                        </a:cubicBezTo>
                        <a:cubicBezTo>
                          <a:pt x="2321518" y="819367"/>
                          <a:pt x="2321518" y="819309"/>
                          <a:pt x="2321572" y="819251"/>
                        </a:cubicBezTo>
                        <a:cubicBezTo>
                          <a:pt x="2326712" y="806006"/>
                          <a:pt x="2329173" y="790852"/>
                          <a:pt x="2328189" y="774483"/>
                        </a:cubicBezTo>
                        <a:cubicBezTo>
                          <a:pt x="2326330" y="743075"/>
                          <a:pt x="2317964" y="713114"/>
                          <a:pt x="2310527" y="682979"/>
                        </a:cubicBezTo>
                        <a:cubicBezTo>
                          <a:pt x="2302763" y="651456"/>
                          <a:pt x="2294014" y="620107"/>
                          <a:pt x="2292428" y="592575"/>
                        </a:cubicBezTo>
                        <a:cubicBezTo>
                          <a:pt x="2291663" y="556540"/>
                          <a:pt x="2300849" y="548153"/>
                          <a:pt x="2329392" y="553417"/>
                        </a:cubicBezTo>
                        <a:cubicBezTo>
                          <a:pt x="2331141" y="553764"/>
                          <a:pt x="2332836" y="554284"/>
                          <a:pt x="2334586" y="554689"/>
                        </a:cubicBezTo>
                        <a:cubicBezTo>
                          <a:pt x="2380243" y="565737"/>
                          <a:pt x="2387570" y="559490"/>
                          <a:pt x="2389102" y="509400"/>
                        </a:cubicBezTo>
                        <a:cubicBezTo>
                          <a:pt x="2390195" y="473829"/>
                          <a:pt x="2392820" y="438719"/>
                          <a:pt x="2409059" y="406213"/>
                        </a:cubicBezTo>
                        <a:cubicBezTo>
                          <a:pt x="2418464" y="389555"/>
                          <a:pt x="2423331" y="370005"/>
                          <a:pt x="2413981" y="350050"/>
                        </a:cubicBezTo>
                        <a:cubicBezTo>
                          <a:pt x="2404576" y="330095"/>
                          <a:pt x="2397194" y="326162"/>
                          <a:pt x="2405013" y="309388"/>
                        </a:cubicBezTo>
                        <a:cubicBezTo>
                          <a:pt x="2405068" y="309331"/>
                          <a:pt x="2405068" y="309215"/>
                          <a:pt x="2405123" y="309157"/>
                        </a:cubicBezTo>
                        <a:cubicBezTo>
                          <a:pt x="2408786" y="302563"/>
                          <a:pt x="2411410" y="295275"/>
                          <a:pt x="2412887" y="287525"/>
                        </a:cubicBezTo>
                        <a:cubicBezTo>
                          <a:pt x="2418464" y="257795"/>
                          <a:pt x="2426775" y="228932"/>
                          <a:pt x="2437383" y="200822"/>
                        </a:cubicBezTo>
                        <a:cubicBezTo>
                          <a:pt x="2438860" y="196889"/>
                          <a:pt x="2440117" y="192840"/>
                          <a:pt x="2441101" y="188733"/>
                        </a:cubicBezTo>
                        <a:cubicBezTo>
                          <a:pt x="2444109" y="174736"/>
                          <a:pt x="2439734" y="169993"/>
                          <a:pt x="2426338" y="173406"/>
                        </a:cubicBezTo>
                      </a:path>
                    </a:pathLst>
                  </a:custGeom>
                  <a:solidFill>
                    <a:srgbClr val="3B3D3F"/>
                  </a:solidFill>
                  <a:ln w="5467" cap="flat">
                    <a:noFill/>
                    <a:prstDash val="solid"/>
                    <a:miter/>
                  </a:ln>
                </p:spPr>
                <p:txBody>
                  <a:bodyPr rtlCol="0" anchor="ctr"/>
                  <a:lstStyle/>
                  <a:p>
                    <a:endParaRPr lang="ro-RO"/>
                  </a:p>
                </p:txBody>
              </p:sp>
              <p:sp>
                <p:nvSpPr>
                  <p:cNvPr id="132" name="Freeform: Shape 131">
                    <a:extLst>
                      <a:ext uri="{FF2B5EF4-FFF2-40B4-BE49-F238E27FC236}">
                        <a16:creationId xmlns:a16="http://schemas.microsoft.com/office/drawing/2014/main" id="{D4182185-3E3E-4BBC-BB23-F6782CDF1CD2}"/>
                      </a:ext>
                    </a:extLst>
                  </p:cNvPr>
                  <p:cNvSpPr/>
                  <p:nvPr/>
                </p:nvSpPr>
                <p:spPr>
                  <a:xfrm>
                    <a:off x="4096038" y="3209053"/>
                    <a:ext cx="3945" cy="4214"/>
                  </a:xfrm>
                  <a:custGeom>
                    <a:avLst/>
                    <a:gdLst>
                      <a:gd name="connsiteX0" fmla="*/ 3945 w 3945"/>
                      <a:gd name="connsiteY0" fmla="*/ 917 h 4214"/>
                      <a:gd name="connsiteX1" fmla="*/ 63 w 3945"/>
                      <a:gd name="connsiteY1" fmla="*/ 1149 h 4214"/>
                      <a:gd name="connsiteX2" fmla="*/ 1157 w 3945"/>
                      <a:gd name="connsiteY2" fmla="*/ 4214 h 4214"/>
                      <a:gd name="connsiteX3" fmla="*/ 3945 w 3945"/>
                      <a:gd name="connsiteY3" fmla="*/ 917 h 4214"/>
                    </a:gdLst>
                    <a:ahLst/>
                    <a:cxnLst>
                      <a:cxn ang="0">
                        <a:pos x="connsiteX0" y="connsiteY0"/>
                      </a:cxn>
                      <a:cxn ang="0">
                        <a:pos x="connsiteX1" y="connsiteY1"/>
                      </a:cxn>
                      <a:cxn ang="0">
                        <a:pos x="connsiteX2" y="connsiteY2"/>
                      </a:cxn>
                      <a:cxn ang="0">
                        <a:pos x="connsiteX3" y="connsiteY3"/>
                      </a:cxn>
                    </a:cxnLst>
                    <a:rect l="l" t="t" r="r" b="b"/>
                    <a:pathLst>
                      <a:path w="3945" h="4214">
                        <a:moveTo>
                          <a:pt x="3945" y="917"/>
                        </a:moveTo>
                        <a:cubicBezTo>
                          <a:pt x="2578" y="108"/>
                          <a:pt x="1047" y="-760"/>
                          <a:pt x="63" y="1149"/>
                        </a:cubicBezTo>
                        <a:cubicBezTo>
                          <a:pt x="-265" y="1785"/>
                          <a:pt x="774" y="3173"/>
                          <a:pt x="1157" y="4214"/>
                        </a:cubicBezTo>
                        <a:cubicBezTo>
                          <a:pt x="2086" y="3115"/>
                          <a:pt x="3016" y="2016"/>
                          <a:pt x="3945" y="917"/>
                        </a:cubicBezTo>
                      </a:path>
                    </a:pathLst>
                  </a:custGeom>
                  <a:solidFill>
                    <a:srgbClr val="8F99AA"/>
                  </a:solidFill>
                  <a:ln w="5467" cap="flat">
                    <a:noFill/>
                    <a:prstDash val="solid"/>
                    <a:miter/>
                  </a:ln>
                </p:spPr>
                <p:txBody>
                  <a:bodyPr rtlCol="0" anchor="ctr"/>
                  <a:lstStyle/>
                  <a:p>
                    <a:endParaRPr lang="ro-RO"/>
                  </a:p>
                </p:txBody>
              </p:sp>
            </p:grpSp>
            <p:sp>
              <p:nvSpPr>
                <p:cNvPr id="125" name="Freeform: Shape 124">
                  <a:extLst>
                    <a:ext uri="{FF2B5EF4-FFF2-40B4-BE49-F238E27FC236}">
                      <a16:creationId xmlns:a16="http://schemas.microsoft.com/office/drawing/2014/main" id="{B9DF64C4-BDC0-41F2-AA20-282B6E9EBB9B}"/>
                    </a:ext>
                  </a:extLst>
                </p:cNvPr>
                <p:cNvSpPr/>
                <p:nvPr/>
              </p:nvSpPr>
              <p:spPr>
                <a:xfrm>
                  <a:off x="782702" y="2174859"/>
                  <a:ext cx="3884852" cy="3264394"/>
                </a:xfrm>
                <a:custGeom>
                  <a:avLst/>
                  <a:gdLst>
                    <a:gd name="connsiteX0" fmla="*/ 2805812 w 3884852"/>
                    <a:gd name="connsiteY0" fmla="*/ 2500844 h 3264394"/>
                    <a:gd name="connsiteX1" fmla="*/ 2740689 w 3884852"/>
                    <a:gd name="connsiteY1" fmla="*/ 2481583 h 3264394"/>
                    <a:gd name="connsiteX2" fmla="*/ 2432243 w 3884852"/>
                    <a:gd name="connsiteY2" fmla="*/ 2342998 h 3264394"/>
                    <a:gd name="connsiteX3" fmla="*/ 2346834 w 3884852"/>
                    <a:gd name="connsiteY3" fmla="*/ 2224194 h 3264394"/>
                    <a:gd name="connsiteX4" fmla="*/ 2278923 w 3884852"/>
                    <a:gd name="connsiteY4" fmla="*/ 2131186 h 3264394"/>
                    <a:gd name="connsiteX5" fmla="*/ 2232117 w 3884852"/>
                    <a:gd name="connsiteY5" fmla="*/ 2005094 h 3264394"/>
                    <a:gd name="connsiteX6" fmla="*/ 2172900 w 3884852"/>
                    <a:gd name="connsiteY6" fmla="*/ 1878887 h 3264394"/>
                    <a:gd name="connsiteX7" fmla="*/ 2106792 w 3884852"/>
                    <a:gd name="connsiteY7" fmla="*/ 1877672 h 3264394"/>
                    <a:gd name="connsiteX8" fmla="*/ 2073329 w 3884852"/>
                    <a:gd name="connsiteY8" fmla="*/ 1864022 h 3264394"/>
                    <a:gd name="connsiteX9" fmla="*/ 2059167 w 3884852"/>
                    <a:gd name="connsiteY9" fmla="*/ 1828450 h 3264394"/>
                    <a:gd name="connsiteX10" fmla="*/ 1994645 w 3884852"/>
                    <a:gd name="connsiteY10" fmla="*/ 1769915 h 3264394"/>
                    <a:gd name="connsiteX11" fmla="*/ 1938763 w 3884852"/>
                    <a:gd name="connsiteY11" fmla="*/ 1781715 h 3264394"/>
                    <a:gd name="connsiteX12" fmla="*/ 2002956 w 3884852"/>
                    <a:gd name="connsiteY12" fmla="*/ 1655507 h 3264394"/>
                    <a:gd name="connsiteX13" fmla="*/ 2081257 w 3884852"/>
                    <a:gd name="connsiteY13" fmla="*/ 1658168 h 3264394"/>
                    <a:gd name="connsiteX14" fmla="*/ 2142935 w 3884852"/>
                    <a:gd name="connsiteY14" fmla="*/ 1650995 h 3264394"/>
                    <a:gd name="connsiteX15" fmla="*/ 2344100 w 3884852"/>
                    <a:gd name="connsiteY15" fmla="*/ 1677081 h 3264394"/>
                    <a:gd name="connsiteX16" fmla="*/ 2602077 w 3884852"/>
                    <a:gd name="connsiteY16" fmla="*/ 1733592 h 3264394"/>
                    <a:gd name="connsiteX17" fmla="*/ 2635650 w 3884852"/>
                    <a:gd name="connsiteY17" fmla="*/ 1732551 h 3264394"/>
                    <a:gd name="connsiteX18" fmla="*/ 3884853 w 3884852"/>
                    <a:gd name="connsiteY18" fmla="*/ 1395168 h 3264394"/>
                    <a:gd name="connsiteX19" fmla="*/ 3875284 w 3884852"/>
                    <a:gd name="connsiteY19" fmla="*/ 1389210 h 3264394"/>
                    <a:gd name="connsiteX20" fmla="*/ 3860466 w 3884852"/>
                    <a:gd name="connsiteY20" fmla="*/ 1375270 h 3264394"/>
                    <a:gd name="connsiteX21" fmla="*/ 2634283 w 3884852"/>
                    <a:gd name="connsiteY21" fmla="*/ 1706117 h 3264394"/>
                    <a:gd name="connsiteX22" fmla="*/ 2351318 w 3884852"/>
                    <a:gd name="connsiteY22" fmla="*/ 1651805 h 3264394"/>
                    <a:gd name="connsiteX23" fmla="*/ 2139436 w 3884852"/>
                    <a:gd name="connsiteY23" fmla="*/ 1624852 h 3264394"/>
                    <a:gd name="connsiteX24" fmla="*/ 2079835 w 3884852"/>
                    <a:gd name="connsiteY24" fmla="*/ 1631793 h 3264394"/>
                    <a:gd name="connsiteX25" fmla="*/ 1978296 w 3884852"/>
                    <a:gd name="connsiteY25" fmla="*/ 1593098 h 3264394"/>
                    <a:gd name="connsiteX26" fmla="*/ 1961947 w 3884852"/>
                    <a:gd name="connsiteY26" fmla="*/ 1565565 h 3264394"/>
                    <a:gd name="connsiteX27" fmla="*/ 2020672 w 3884852"/>
                    <a:gd name="connsiteY27" fmla="*/ 1362083 h 3264394"/>
                    <a:gd name="connsiteX28" fmla="*/ 2048614 w 3884852"/>
                    <a:gd name="connsiteY28" fmla="*/ 1309795 h 3264394"/>
                    <a:gd name="connsiteX29" fmla="*/ 2046208 w 3884852"/>
                    <a:gd name="connsiteY29" fmla="*/ 1142000 h 3264394"/>
                    <a:gd name="connsiteX30" fmla="*/ 2045442 w 3884852"/>
                    <a:gd name="connsiteY30" fmla="*/ 1139744 h 3264394"/>
                    <a:gd name="connsiteX31" fmla="*/ 2032811 w 3884852"/>
                    <a:gd name="connsiteY31" fmla="*/ 953383 h 3264394"/>
                    <a:gd name="connsiteX32" fmla="*/ 2033249 w 3884852"/>
                    <a:gd name="connsiteY32" fmla="*/ 787959 h 3264394"/>
                    <a:gd name="connsiteX33" fmla="*/ 2087764 w 3884852"/>
                    <a:gd name="connsiteY33" fmla="*/ 599053 h 3264394"/>
                    <a:gd name="connsiteX34" fmla="*/ 2115377 w 3884852"/>
                    <a:gd name="connsiteY34" fmla="*/ 543642 h 3264394"/>
                    <a:gd name="connsiteX35" fmla="*/ 2054683 w 3884852"/>
                    <a:gd name="connsiteY35" fmla="*/ 373128 h 3264394"/>
                    <a:gd name="connsiteX36" fmla="*/ 2015095 w 3884852"/>
                    <a:gd name="connsiteY36" fmla="*/ 278386 h 3264394"/>
                    <a:gd name="connsiteX37" fmla="*/ 2049106 w 3884852"/>
                    <a:gd name="connsiteY37" fmla="*/ 224594 h 3264394"/>
                    <a:gd name="connsiteX38" fmla="*/ 2315722 w 3884852"/>
                    <a:gd name="connsiteY38" fmla="*/ 23425 h 3264394"/>
                    <a:gd name="connsiteX39" fmla="*/ 2308614 w 3884852"/>
                    <a:gd name="connsiteY39" fmla="*/ 12146 h 3264394"/>
                    <a:gd name="connsiteX40" fmla="*/ 2303692 w 3884852"/>
                    <a:gd name="connsiteY40" fmla="*/ 0 h 3264394"/>
                    <a:gd name="connsiteX41" fmla="*/ 2035053 w 3884852"/>
                    <a:gd name="connsiteY41" fmla="*/ 202730 h 3264394"/>
                    <a:gd name="connsiteX42" fmla="*/ 1990161 w 3884852"/>
                    <a:gd name="connsiteY42" fmla="*/ 279369 h 3264394"/>
                    <a:gd name="connsiteX43" fmla="*/ 2032428 w 3884852"/>
                    <a:gd name="connsiteY43" fmla="*/ 385217 h 3264394"/>
                    <a:gd name="connsiteX44" fmla="*/ 2090662 w 3884852"/>
                    <a:gd name="connsiteY44" fmla="*/ 539940 h 3264394"/>
                    <a:gd name="connsiteX45" fmla="*/ 2067806 w 3884852"/>
                    <a:gd name="connsiteY45" fmla="*/ 583204 h 3264394"/>
                    <a:gd name="connsiteX46" fmla="*/ 2008370 w 3884852"/>
                    <a:gd name="connsiteY46" fmla="*/ 789116 h 3264394"/>
                    <a:gd name="connsiteX47" fmla="*/ 2007932 w 3884852"/>
                    <a:gd name="connsiteY47" fmla="*/ 952631 h 3264394"/>
                    <a:gd name="connsiteX48" fmla="*/ 2022039 w 3884852"/>
                    <a:gd name="connsiteY48" fmla="*/ 1148825 h 3264394"/>
                    <a:gd name="connsiteX49" fmla="*/ 2022805 w 3884852"/>
                    <a:gd name="connsiteY49" fmla="*/ 1151081 h 3264394"/>
                    <a:gd name="connsiteX50" fmla="*/ 2026250 w 3884852"/>
                    <a:gd name="connsiteY50" fmla="*/ 1298227 h 3264394"/>
                    <a:gd name="connsiteX51" fmla="*/ 1999348 w 3884852"/>
                    <a:gd name="connsiteY51" fmla="*/ 1348548 h 3264394"/>
                    <a:gd name="connsiteX52" fmla="*/ 1941169 w 3884852"/>
                    <a:gd name="connsiteY52" fmla="*/ 1580257 h 3264394"/>
                    <a:gd name="connsiteX53" fmla="*/ 1942153 w 3884852"/>
                    <a:gd name="connsiteY53" fmla="*/ 1581876 h 3264394"/>
                    <a:gd name="connsiteX54" fmla="*/ 1539768 w 3884852"/>
                    <a:gd name="connsiteY54" fmla="*/ 1564235 h 3264394"/>
                    <a:gd name="connsiteX55" fmla="*/ 1610469 w 3884852"/>
                    <a:gd name="connsiteY55" fmla="*/ 1512236 h 3264394"/>
                    <a:gd name="connsiteX56" fmla="*/ 1618780 w 3884852"/>
                    <a:gd name="connsiteY56" fmla="*/ 1506105 h 3264394"/>
                    <a:gd name="connsiteX57" fmla="*/ 1614898 w 3884852"/>
                    <a:gd name="connsiteY57" fmla="*/ 1496215 h 3264394"/>
                    <a:gd name="connsiteX58" fmla="*/ 1474427 w 3884852"/>
                    <a:gd name="connsiteY58" fmla="*/ 1143504 h 3264394"/>
                    <a:gd name="connsiteX59" fmla="*/ 1215247 w 3884852"/>
                    <a:gd name="connsiteY59" fmla="*/ 775986 h 3264394"/>
                    <a:gd name="connsiteX60" fmla="*/ 425295 w 3884852"/>
                    <a:gd name="connsiteY60" fmla="*/ 254208 h 3264394"/>
                    <a:gd name="connsiteX61" fmla="*/ 11155 w 3884852"/>
                    <a:gd name="connsiteY61" fmla="*/ 221413 h 3264394"/>
                    <a:gd name="connsiteX62" fmla="*/ 0 w 3884852"/>
                    <a:gd name="connsiteY62" fmla="*/ 247846 h 3264394"/>
                    <a:gd name="connsiteX63" fmla="*/ 417531 w 3884852"/>
                    <a:gd name="connsiteY63" fmla="*/ 279427 h 3264394"/>
                    <a:gd name="connsiteX64" fmla="*/ 1200265 w 3884852"/>
                    <a:gd name="connsiteY64" fmla="*/ 797214 h 3264394"/>
                    <a:gd name="connsiteX65" fmla="*/ 1451625 w 3884852"/>
                    <a:gd name="connsiteY65" fmla="*/ 1154320 h 3264394"/>
                    <a:gd name="connsiteX66" fmla="*/ 1587941 w 3884852"/>
                    <a:gd name="connsiteY66" fmla="*/ 1496619 h 3264394"/>
                    <a:gd name="connsiteX67" fmla="*/ 1498868 w 3884852"/>
                    <a:gd name="connsiteY67" fmla="*/ 1562095 h 3264394"/>
                    <a:gd name="connsiteX68" fmla="*/ 1424504 w 3884852"/>
                    <a:gd name="connsiteY68" fmla="*/ 1542950 h 3264394"/>
                    <a:gd name="connsiteX69" fmla="*/ 1360748 w 3884852"/>
                    <a:gd name="connsiteY69" fmla="*/ 1550180 h 3264394"/>
                    <a:gd name="connsiteX70" fmla="*/ 1243079 w 3884852"/>
                    <a:gd name="connsiteY70" fmla="*/ 1661002 h 3264394"/>
                    <a:gd name="connsiteX71" fmla="*/ 1246031 w 3884852"/>
                    <a:gd name="connsiteY71" fmla="*/ 1695128 h 3264394"/>
                    <a:gd name="connsiteX72" fmla="*/ 1244719 w 3884852"/>
                    <a:gd name="connsiteY72" fmla="*/ 1776856 h 3264394"/>
                    <a:gd name="connsiteX73" fmla="*/ 1231760 w 3884852"/>
                    <a:gd name="connsiteY73" fmla="*/ 1922093 h 3264394"/>
                    <a:gd name="connsiteX74" fmla="*/ 1206607 w 3884852"/>
                    <a:gd name="connsiteY74" fmla="*/ 2144200 h 3264394"/>
                    <a:gd name="connsiteX75" fmla="*/ 922767 w 3884852"/>
                    <a:gd name="connsiteY75" fmla="*/ 2210659 h 3264394"/>
                    <a:gd name="connsiteX76" fmla="*/ 521093 w 3884852"/>
                    <a:gd name="connsiteY76" fmla="*/ 2305864 h 3264394"/>
                    <a:gd name="connsiteX77" fmla="*/ 531647 w 3884852"/>
                    <a:gd name="connsiteY77" fmla="*/ 2320729 h 3264394"/>
                    <a:gd name="connsiteX78" fmla="*/ 537060 w 3884852"/>
                    <a:gd name="connsiteY78" fmla="*/ 2328827 h 3264394"/>
                    <a:gd name="connsiteX79" fmla="*/ 928071 w 3884852"/>
                    <a:gd name="connsiteY79" fmla="*/ 2236514 h 3264394"/>
                    <a:gd name="connsiteX80" fmla="*/ 1217379 w 3884852"/>
                    <a:gd name="connsiteY80" fmla="*/ 2168378 h 3264394"/>
                    <a:gd name="connsiteX81" fmla="*/ 1256639 w 3884852"/>
                    <a:gd name="connsiteY81" fmla="*/ 1924118 h 3264394"/>
                    <a:gd name="connsiteX82" fmla="*/ 1269379 w 3884852"/>
                    <a:gd name="connsiteY82" fmla="*/ 1780732 h 3264394"/>
                    <a:gd name="connsiteX83" fmla="*/ 1270254 w 3884852"/>
                    <a:gd name="connsiteY83" fmla="*/ 1688650 h 3264394"/>
                    <a:gd name="connsiteX84" fmla="*/ 1268012 w 3884852"/>
                    <a:gd name="connsiteY84" fmla="*/ 1662968 h 3264394"/>
                    <a:gd name="connsiteX85" fmla="*/ 1362498 w 3884852"/>
                    <a:gd name="connsiteY85" fmla="*/ 1578637 h 3264394"/>
                    <a:gd name="connsiteX86" fmla="*/ 1409632 w 3884852"/>
                    <a:gd name="connsiteY86" fmla="*/ 1564119 h 3264394"/>
                    <a:gd name="connsiteX87" fmla="*/ 1508492 w 3884852"/>
                    <a:gd name="connsiteY87" fmla="*/ 1586735 h 3264394"/>
                    <a:gd name="connsiteX88" fmla="*/ 1860407 w 3884852"/>
                    <a:gd name="connsiteY88" fmla="*/ 1612474 h 3264394"/>
                    <a:gd name="connsiteX89" fmla="*/ 1956698 w 3884852"/>
                    <a:gd name="connsiteY89" fmla="*/ 1606285 h 3264394"/>
                    <a:gd name="connsiteX90" fmla="*/ 1957135 w 3884852"/>
                    <a:gd name="connsiteY90" fmla="*/ 1607037 h 3264394"/>
                    <a:gd name="connsiteX91" fmla="*/ 1981358 w 3884852"/>
                    <a:gd name="connsiteY91" fmla="*/ 1642377 h 3264394"/>
                    <a:gd name="connsiteX92" fmla="*/ 1915415 w 3884852"/>
                    <a:gd name="connsiteY92" fmla="*/ 1772113 h 3264394"/>
                    <a:gd name="connsiteX93" fmla="*/ 1897425 w 3884852"/>
                    <a:gd name="connsiteY93" fmla="*/ 1803058 h 3264394"/>
                    <a:gd name="connsiteX94" fmla="*/ 1894035 w 3884852"/>
                    <a:gd name="connsiteY94" fmla="*/ 1805314 h 3264394"/>
                    <a:gd name="connsiteX95" fmla="*/ 1895020 w 3884852"/>
                    <a:gd name="connsiteY95" fmla="*/ 1806933 h 3264394"/>
                    <a:gd name="connsiteX96" fmla="*/ 1769312 w 3884852"/>
                    <a:gd name="connsiteY96" fmla="*/ 1966341 h 3264394"/>
                    <a:gd name="connsiteX97" fmla="*/ 1749463 w 3884852"/>
                    <a:gd name="connsiteY97" fmla="*/ 1988841 h 3264394"/>
                    <a:gd name="connsiteX98" fmla="*/ 1770351 w 3884852"/>
                    <a:gd name="connsiteY98" fmla="*/ 2074966 h 3264394"/>
                    <a:gd name="connsiteX99" fmla="*/ 1803049 w 3884852"/>
                    <a:gd name="connsiteY99" fmla="*/ 2174740 h 3264394"/>
                    <a:gd name="connsiteX100" fmla="*/ 1781724 w 3884852"/>
                    <a:gd name="connsiteY100" fmla="*/ 2221765 h 3264394"/>
                    <a:gd name="connsiteX101" fmla="*/ 1774342 w 3884852"/>
                    <a:gd name="connsiteY101" fmla="*/ 2313152 h 3264394"/>
                    <a:gd name="connsiteX102" fmla="*/ 1914649 w 3884852"/>
                    <a:gd name="connsiteY102" fmla="*/ 2545613 h 3264394"/>
                    <a:gd name="connsiteX103" fmla="*/ 1931873 w 3884852"/>
                    <a:gd name="connsiteY103" fmla="*/ 2599578 h 3264394"/>
                    <a:gd name="connsiteX104" fmla="*/ 1863798 w 3884852"/>
                    <a:gd name="connsiteY104" fmla="*/ 2827411 h 3264394"/>
                    <a:gd name="connsiteX105" fmla="*/ 1841215 w 3884852"/>
                    <a:gd name="connsiteY105" fmla="*/ 2872816 h 3264394"/>
                    <a:gd name="connsiteX106" fmla="*/ 1843949 w 3884852"/>
                    <a:gd name="connsiteY106" fmla="*/ 3023143 h 3264394"/>
                    <a:gd name="connsiteX107" fmla="*/ 1859095 w 3884852"/>
                    <a:gd name="connsiteY107" fmla="*/ 3060160 h 3264394"/>
                    <a:gd name="connsiteX108" fmla="*/ 1831810 w 3884852"/>
                    <a:gd name="connsiteY108" fmla="*/ 3259305 h 3264394"/>
                    <a:gd name="connsiteX109" fmla="*/ 1856416 w 3884852"/>
                    <a:gd name="connsiteY109" fmla="*/ 3264395 h 3264394"/>
                    <a:gd name="connsiteX110" fmla="*/ 1882224 w 3884852"/>
                    <a:gd name="connsiteY110" fmla="*/ 3050328 h 3264394"/>
                    <a:gd name="connsiteX111" fmla="*/ 1866586 w 3884852"/>
                    <a:gd name="connsiteY111" fmla="*/ 3012153 h 3264394"/>
                    <a:gd name="connsiteX112" fmla="*/ 1863470 w 3884852"/>
                    <a:gd name="connsiteY112" fmla="*/ 2884731 h 3264394"/>
                    <a:gd name="connsiteX113" fmla="*/ 1885724 w 3884852"/>
                    <a:gd name="connsiteY113" fmla="*/ 2840020 h 3264394"/>
                    <a:gd name="connsiteX114" fmla="*/ 1954565 w 3884852"/>
                    <a:gd name="connsiteY114" fmla="*/ 2588588 h 3264394"/>
                    <a:gd name="connsiteX115" fmla="*/ 1938599 w 3884852"/>
                    <a:gd name="connsiteY115" fmla="*/ 2538383 h 3264394"/>
                    <a:gd name="connsiteX116" fmla="*/ 1791840 w 3884852"/>
                    <a:gd name="connsiteY116" fmla="*/ 2294238 h 3264394"/>
                    <a:gd name="connsiteX117" fmla="*/ 1802393 w 3884852"/>
                    <a:gd name="connsiteY117" fmla="*/ 2236572 h 3264394"/>
                    <a:gd name="connsiteX118" fmla="*/ 1827928 w 3884852"/>
                    <a:gd name="connsiteY118" fmla="*/ 2176938 h 3264394"/>
                    <a:gd name="connsiteX119" fmla="*/ 1792933 w 3884852"/>
                    <a:gd name="connsiteY119" fmla="*/ 2063687 h 3264394"/>
                    <a:gd name="connsiteX120" fmla="*/ 1770296 w 3884852"/>
                    <a:gd name="connsiteY120" fmla="*/ 2003533 h 3264394"/>
                    <a:gd name="connsiteX121" fmla="*/ 1787137 w 3884852"/>
                    <a:gd name="connsiteY121" fmla="*/ 1984792 h 3264394"/>
                    <a:gd name="connsiteX122" fmla="*/ 1914923 w 3884852"/>
                    <a:gd name="connsiteY122" fmla="*/ 1822839 h 3264394"/>
                    <a:gd name="connsiteX123" fmla="*/ 1994754 w 3884852"/>
                    <a:gd name="connsiteY123" fmla="*/ 1796522 h 3264394"/>
                    <a:gd name="connsiteX124" fmla="*/ 2036037 w 3884852"/>
                    <a:gd name="connsiteY124" fmla="*/ 1838051 h 3264394"/>
                    <a:gd name="connsiteX125" fmla="*/ 2051074 w 3884852"/>
                    <a:gd name="connsiteY125" fmla="*/ 1875821 h 3264394"/>
                    <a:gd name="connsiteX126" fmla="*/ 2113081 w 3884852"/>
                    <a:gd name="connsiteY126" fmla="*/ 1903469 h 3264394"/>
                    <a:gd name="connsiteX127" fmla="*/ 2163878 w 3884852"/>
                    <a:gd name="connsiteY127" fmla="*/ 1903700 h 3264394"/>
                    <a:gd name="connsiteX128" fmla="*/ 2207949 w 3884852"/>
                    <a:gd name="connsiteY128" fmla="*/ 2011283 h 3264394"/>
                    <a:gd name="connsiteX129" fmla="*/ 2261535 w 3884852"/>
                    <a:gd name="connsiteY129" fmla="*/ 2150274 h 3264394"/>
                    <a:gd name="connsiteX130" fmla="*/ 2326111 w 3884852"/>
                    <a:gd name="connsiteY130" fmla="*/ 2239001 h 3264394"/>
                    <a:gd name="connsiteX131" fmla="*/ 2414035 w 3884852"/>
                    <a:gd name="connsiteY131" fmla="*/ 2361218 h 3264394"/>
                    <a:gd name="connsiteX132" fmla="*/ 2734346 w 3884852"/>
                    <a:gd name="connsiteY132" fmla="*/ 2507380 h 3264394"/>
                    <a:gd name="connsiteX133" fmla="*/ 2798321 w 3884852"/>
                    <a:gd name="connsiteY133" fmla="*/ 2526294 h 3264394"/>
                    <a:gd name="connsiteX134" fmla="*/ 2996752 w 3884852"/>
                    <a:gd name="connsiteY134" fmla="*/ 2579333 h 3264394"/>
                    <a:gd name="connsiteX135" fmla="*/ 3165328 w 3884852"/>
                    <a:gd name="connsiteY135" fmla="*/ 2623003 h 3264394"/>
                    <a:gd name="connsiteX136" fmla="*/ 3173257 w 3884852"/>
                    <a:gd name="connsiteY136" fmla="*/ 2597842 h 3264394"/>
                    <a:gd name="connsiteX137" fmla="*/ 3002384 w 3884852"/>
                    <a:gd name="connsiteY137" fmla="*/ 2553595 h 3264394"/>
                    <a:gd name="connsiteX138" fmla="*/ 2805812 w 3884852"/>
                    <a:gd name="connsiteY138" fmla="*/ 2500844 h 32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3884852" h="3264394">
                      <a:moveTo>
                        <a:pt x="2805812" y="2500844"/>
                      </a:moveTo>
                      <a:cubicBezTo>
                        <a:pt x="2788916" y="2495176"/>
                        <a:pt x="2766553" y="2488871"/>
                        <a:pt x="2740689" y="2481583"/>
                      </a:cubicBezTo>
                      <a:cubicBezTo>
                        <a:pt x="2641720" y="2453704"/>
                        <a:pt x="2492063" y="2411539"/>
                        <a:pt x="2432243" y="2342998"/>
                      </a:cubicBezTo>
                      <a:cubicBezTo>
                        <a:pt x="2392656" y="2297593"/>
                        <a:pt x="2368323" y="2258609"/>
                        <a:pt x="2346834" y="2224194"/>
                      </a:cubicBezTo>
                      <a:cubicBezTo>
                        <a:pt x="2326384" y="2191456"/>
                        <a:pt x="2307137" y="2160511"/>
                        <a:pt x="2278923" y="2131186"/>
                      </a:cubicBezTo>
                      <a:cubicBezTo>
                        <a:pt x="2254372" y="2105679"/>
                        <a:pt x="2243108" y="2054548"/>
                        <a:pt x="2232117" y="2005094"/>
                      </a:cubicBezTo>
                      <a:cubicBezTo>
                        <a:pt x="2219377" y="1947601"/>
                        <a:pt x="2207402" y="1893289"/>
                        <a:pt x="2172900" y="1878887"/>
                      </a:cubicBezTo>
                      <a:cubicBezTo>
                        <a:pt x="2144904" y="1867203"/>
                        <a:pt x="2122868" y="1873276"/>
                        <a:pt x="2106792" y="1877672"/>
                      </a:cubicBezTo>
                      <a:cubicBezTo>
                        <a:pt x="2087819" y="1882878"/>
                        <a:pt x="2082679" y="1884266"/>
                        <a:pt x="2073329" y="1864022"/>
                      </a:cubicBezTo>
                      <a:cubicBezTo>
                        <a:pt x="2067259" y="1850950"/>
                        <a:pt x="2062940" y="1838977"/>
                        <a:pt x="2059167" y="1828450"/>
                      </a:cubicBezTo>
                      <a:cubicBezTo>
                        <a:pt x="2047356" y="1795770"/>
                        <a:pt x="2038060" y="1769915"/>
                        <a:pt x="1994645" y="1769915"/>
                      </a:cubicBezTo>
                      <a:cubicBezTo>
                        <a:pt x="1974906" y="1769915"/>
                        <a:pt x="1955331" y="1775237"/>
                        <a:pt x="1938763" y="1781715"/>
                      </a:cubicBezTo>
                      <a:cubicBezTo>
                        <a:pt x="1980593" y="1704787"/>
                        <a:pt x="1996832" y="1670083"/>
                        <a:pt x="2002956" y="1655507"/>
                      </a:cubicBezTo>
                      <a:cubicBezTo>
                        <a:pt x="2019305" y="1660713"/>
                        <a:pt x="2042435" y="1660597"/>
                        <a:pt x="2081257" y="1658168"/>
                      </a:cubicBezTo>
                      <a:cubicBezTo>
                        <a:pt x="2106574" y="1656548"/>
                        <a:pt x="2125875" y="1653598"/>
                        <a:pt x="2142935" y="1650995"/>
                      </a:cubicBezTo>
                      <a:cubicBezTo>
                        <a:pt x="2191764" y="1643534"/>
                        <a:pt x="2224079" y="1638560"/>
                        <a:pt x="2344100" y="1677081"/>
                      </a:cubicBezTo>
                      <a:cubicBezTo>
                        <a:pt x="2482439" y="1721445"/>
                        <a:pt x="2541438" y="1733592"/>
                        <a:pt x="2602077" y="1733592"/>
                      </a:cubicBezTo>
                      <a:cubicBezTo>
                        <a:pt x="2613068" y="1733592"/>
                        <a:pt x="2624058" y="1733187"/>
                        <a:pt x="2635650" y="1732551"/>
                      </a:cubicBezTo>
                      <a:cubicBezTo>
                        <a:pt x="2708647" y="1728270"/>
                        <a:pt x="3652521" y="1471864"/>
                        <a:pt x="3884853" y="1395168"/>
                      </a:cubicBezTo>
                      <a:cubicBezTo>
                        <a:pt x="3881627" y="1393490"/>
                        <a:pt x="3878401" y="1391524"/>
                        <a:pt x="3875284" y="1389210"/>
                      </a:cubicBezTo>
                      <a:cubicBezTo>
                        <a:pt x="3868668" y="1384294"/>
                        <a:pt x="3863747" y="1379840"/>
                        <a:pt x="3860466" y="1375270"/>
                      </a:cubicBezTo>
                      <a:cubicBezTo>
                        <a:pt x="3607192" y="1455958"/>
                        <a:pt x="2700664" y="1702242"/>
                        <a:pt x="2634283" y="1706117"/>
                      </a:cubicBezTo>
                      <a:cubicBezTo>
                        <a:pt x="2562161" y="1710282"/>
                        <a:pt x="2511146" y="1703052"/>
                        <a:pt x="2351318" y="1651805"/>
                      </a:cubicBezTo>
                      <a:cubicBezTo>
                        <a:pt x="2225993" y="1611606"/>
                        <a:pt x="2191545" y="1616870"/>
                        <a:pt x="2139436" y="1624852"/>
                      </a:cubicBezTo>
                      <a:cubicBezTo>
                        <a:pt x="2122868" y="1627397"/>
                        <a:pt x="2104113" y="1630289"/>
                        <a:pt x="2079835" y="1631793"/>
                      </a:cubicBezTo>
                      <a:cubicBezTo>
                        <a:pt x="2003394" y="1636651"/>
                        <a:pt x="2002464" y="1635032"/>
                        <a:pt x="1978296" y="1593098"/>
                      </a:cubicBezTo>
                      <a:cubicBezTo>
                        <a:pt x="1973703" y="1585116"/>
                        <a:pt x="1968508" y="1576092"/>
                        <a:pt x="1961947" y="1565565"/>
                      </a:cubicBezTo>
                      <a:cubicBezTo>
                        <a:pt x="1932639" y="1518367"/>
                        <a:pt x="1983545" y="1428021"/>
                        <a:pt x="2020672" y="1362083"/>
                      </a:cubicBezTo>
                      <a:cubicBezTo>
                        <a:pt x="2032046" y="1341897"/>
                        <a:pt x="2041888" y="1324429"/>
                        <a:pt x="2048614" y="1309795"/>
                      </a:cubicBezTo>
                      <a:cubicBezTo>
                        <a:pt x="2080054" y="1241428"/>
                        <a:pt x="2073547" y="1222341"/>
                        <a:pt x="2046208" y="1142000"/>
                      </a:cubicBezTo>
                      <a:lnTo>
                        <a:pt x="2045442" y="1139744"/>
                      </a:lnTo>
                      <a:cubicBezTo>
                        <a:pt x="2028874" y="1091101"/>
                        <a:pt x="2030624" y="1030311"/>
                        <a:pt x="2032811" y="953383"/>
                      </a:cubicBezTo>
                      <a:cubicBezTo>
                        <a:pt x="2034178" y="905202"/>
                        <a:pt x="2035709" y="850600"/>
                        <a:pt x="2033249" y="787959"/>
                      </a:cubicBezTo>
                      <a:cubicBezTo>
                        <a:pt x="2028984" y="682459"/>
                        <a:pt x="2062940" y="634220"/>
                        <a:pt x="2087764" y="599053"/>
                      </a:cubicBezTo>
                      <a:cubicBezTo>
                        <a:pt x="2101106" y="580139"/>
                        <a:pt x="2112643" y="563770"/>
                        <a:pt x="2115377" y="543642"/>
                      </a:cubicBezTo>
                      <a:cubicBezTo>
                        <a:pt x="2119642" y="512292"/>
                        <a:pt x="2092904" y="453179"/>
                        <a:pt x="2054683" y="373128"/>
                      </a:cubicBezTo>
                      <a:cubicBezTo>
                        <a:pt x="2036311" y="334607"/>
                        <a:pt x="2015478" y="290995"/>
                        <a:pt x="2015095" y="278386"/>
                      </a:cubicBezTo>
                      <a:cubicBezTo>
                        <a:pt x="2014330" y="254382"/>
                        <a:pt x="2039099" y="231593"/>
                        <a:pt x="2049106" y="224594"/>
                      </a:cubicBezTo>
                      <a:lnTo>
                        <a:pt x="2315722" y="23425"/>
                      </a:lnTo>
                      <a:cubicBezTo>
                        <a:pt x="2313425" y="19608"/>
                        <a:pt x="2311074" y="15848"/>
                        <a:pt x="2308614" y="12146"/>
                      </a:cubicBezTo>
                      <a:cubicBezTo>
                        <a:pt x="2306098" y="8271"/>
                        <a:pt x="2304458" y="4165"/>
                        <a:pt x="2303692" y="0"/>
                      </a:cubicBezTo>
                      <a:lnTo>
                        <a:pt x="2035053" y="202730"/>
                      </a:lnTo>
                      <a:cubicBezTo>
                        <a:pt x="2033139" y="204061"/>
                        <a:pt x="1988794" y="235410"/>
                        <a:pt x="1990161" y="279369"/>
                      </a:cubicBezTo>
                      <a:cubicBezTo>
                        <a:pt x="1990708" y="296952"/>
                        <a:pt x="2006565" y="331021"/>
                        <a:pt x="2032428" y="385217"/>
                      </a:cubicBezTo>
                      <a:cubicBezTo>
                        <a:pt x="2058456" y="439760"/>
                        <a:pt x="2094107" y="514490"/>
                        <a:pt x="2090662" y="539940"/>
                      </a:cubicBezTo>
                      <a:cubicBezTo>
                        <a:pt x="2088858" y="553359"/>
                        <a:pt x="2079562" y="566546"/>
                        <a:pt x="2067806" y="583204"/>
                      </a:cubicBezTo>
                      <a:cubicBezTo>
                        <a:pt x="2040740" y="621610"/>
                        <a:pt x="2003722" y="674187"/>
                        <a:pt x="2008370" y="789116"/>
                      </a:cubicBezTo>
                      <a:cubicBezTo>
                        <a:pt x="2010830" y="850774"/>
                        <a:pt x="2009299" y="904913"/>
                        <a:pt x="2007932" y="952631"/>
                      </a:cubicBezTo>
                      <a:cubicBezTo>
                        <a:pt x="2005636" y="1032393"/>
                        <a:pt x="2003886" y="1095439"/>
                        <a:pt x="2022039" y="1148825"/>
                      </a:cubicBezTo>
                      <a:lnTo>
                        <a:pt x="2022805" y="1151081"/>
                      </a:lnTo>
                      <a:cubicBezTo>
                        <a:pt x="2049653" y="1229860"/>
                        <a:pt x="2053097" y="1239982"/>
                        <a:pt x="2026250" y="1298227"/>
                      </a:cubicBezTo>
                      <a:cubicBezTo>
                        <a:pt x="2020016" y="1311820"/>
                        <a:pt x="2010447" y="1328825"/>
                        <a:pt x="1999348" y="1348548"/>
                      </a:cubicBezTo>
                      <a:cubicBezTo>
                        <a:pt x="1958775" y="1420560"/>
                        <a:pt x="1903276" y="1519177"/>
                        <a:pt x="1941169" y="1580257"/>
                      </a:cubicBezTo>
                      <a:cubicBezTo>
                        <a:pt x="1941497" y="1580835"/>
                        <a:pt x="1941825" y="1581298"/>
                        <a:pt x="1942153" y="1581876"/>
                      </a:cubicBezTo>
                      <a:cubicBezTo>
                        <a:pt x="1857892" y="1593618"/>
                        <a:pt x="1647705" y="1577712"/>
                        <a:pt x="1539768" y="1564235"/>
                      </a:cubicBezTo>
                      <a:cubicBezTo>
                        <a:pt x="1569678" y="1542256"/>
                        <a:pt x="1610469" y="1512236"/>
                        <a:pt x="1610469" y="1512236"/>
                      </a:cubicBezTo>
                      <a:lnTo>
                        <a:pt x="1618780" y="1506105"/>
                      </a:lnTo>
                      <a:lnTo>
                        <a:pt x="1614898" y="1496215"/>
                      </a:lnTo>
                      <a:cubicBezTo>
                        <a:pt x="1613749" y="1493323"/>
                        <a:pt x="1499962" y="1204526"/>
                        <a:pt x="1474427" y="1143504"/>
                      </a:cubicBezTo>
                      <a:cubicBezTo>
                        <a:pt x="1448727" y="1081962"/>
                        <a:pt x="1263474" y="814508"/>
                        <a:pt x="1215247" y="775986"/>
                      </a:cubicBezTo>
                      <a:cubicBezTo>
                        <a:pt x="1184736" y="751636"/>
                        <a:pt x="524921" y="288797"/>
                        <a:pt x="425295" y="254208"/>
                      </a:cubicBezTo>
                      <a:cubicBezTo>
                        <a:pt x="351096" y="228469"/>
                        <a:pt x="119693" y="222743"/>
                        <a:pt x="11155" y="221413"/>
                      </a:cubicBezTo>
                      <a:cubicBezTo>
                        <a:pt x="7819" y="230378"/>
                        <a:pt x="4101" y="239170"/>
                        <a:pt x="0" y="247846"/>
                      </a:cubicBezTo>
                      <a:cubicBezTo>
                        <a:pt x="101922" y="248945"/>
                        <a:pt x="344862" y="254208"/>
                        <a:pt x="417531" y="279427"/>
                      </a:cubicBezTo>
                      <a:cubicBezTo>
                        <a:pt x="510704" y="311760"/>
                        <a:pt x="1150780" y="757709"/>
                        <a:pt x="1200265" y="797214"/>
                      </a:cubicBezTo>
                      <a:cubicBezTo>
                        <a:pt x="1241821" y="830414"/>
                        <a:pt x="1425051" y="1090696"/>
                        <a:pt x="1451625" y="1154320"/>
                      </a:cubicBezTo>
                      <a:cubicBezTo>
                        <a:pt x="1474317" y="1208690"/>
                        <a:pt x="1567655" y="1445084"/>
                        <a:pt x="1587941" y="1496619"/>
                      </a:cubicBezTo>
                      <a:cubicBezTo>
                        <a:pt x="1567327" y="1511832"/>
                        <a:pt x="1514288" y="1550874"/>
                        <a:pt x="1498868" y="1562095"/>
                      </a:cubicBezTo>
                      <a:cubicBezTo>
                        <a:pt x="1485581" y="1571754"/>
                        <a:pt x="1448727" y="1562326"/>
                        <a:pt x="1424504" y="1542950"/>
                      </a:cubicBezTo>
                      <a:cubicBezTo>
                        <a:pt x="1412147" y="1533059"/>
                        <a:pt x="1391259" y="1535430"/>
                        <a:pt x="1360748" y="1550180"/>
                      </a:cubicBezTo>
                      <a:cubicBezTo>
                        <a:pt x="1319958" y="1569846"/>
                        <a:pt x="1245703" y="1623753"/>
                        <a:pt x="1243079" y="1661002"/>
                      </a:cubicBezTo>
                      <a:cubicBezTo>
                        <a:pt x="1241876" y="1677718"/>
                        <a:pt x="1244008" y="1686567"/>
                        <a:pt x="1246031" y="1695128"/>
                      </a:cubicBezTo>
                      <a:cubicBezTo>
                        <a:pt x="1249039" y="1707795"/>
                        <a:pt x="1252429" y="1722081"/>
                        <a:pt x="1244719" y="1776856"/>
                      </a:cubicBezTo>
                      <a:cubicBezTo>
                        <a:pt x="1240181" y="1809189"/>
                        <a:pt x="1236080" y="1864022"/>
                        <a:pt x="1231760" y="1922093"/>
                      </a:cubicBezTo>
                      <a:cubicBezTo>
                        <a:pt x="1225745" y="2002723"/>
                        <a:pt x="1216778" y="2123493"/>
                        <a:pt x="1206607" y="2144200"/>
                      </a:cubicBezTo>
                      <a:cubicBezTo>
                        <a:pt x="1186485" y="2149753"/>
                        <a:pt x="1063730" y="2178095"/>
                        <a:pt x="922767" y="2210659"/>
                      </a:cubicBezTo>
                      <a:cubicBezTo>
                        <a:pt x="661619" y="2270986"/>
                        <a:pt x="600925" y="2283075"/>
                        <a:pt x="521093" y="2305864"/>
                      </a:cubicBezTo>
                      <a:cubicBezTo>
                        <a:pt x="524757" y="2310723"/>
                        <a:pt x="528366" y="2315639"/>
                        <a:pt x="531647" y="2320729"/>
                      </a:cubicBezTo>
                      <a:cubicBezTo>
                        <a:pt x="533396" y="2323448"/>
                        <a:pt x="535255" y="2326108"/>
                        <a:pt x="537060" y="2328827"/>
                      </a:cubicBezTo>
                      <a:cubicBezTo>
                        <a:pt x="615853" y="2306848"/>
                        <a:pt x="690654" y="2291346"/>
                        <a:pt x="928071" y="2236514"/>
                      </a:cubicBezTo>
                      <a:cubicBezTo>
                        <a:pt x="1117699" y="2192729"/>
                        <a:pt x="1209232" y="2171559"/>
                        <a:pt x="1217379" y="2168378"/>
                      </a:cubicBezTo>
                      <a:cubicBezTo>
                        <a:pt x="1235424" y="2161379"/>
                        <a:pt x="1242040" y="2120312"/>
                        <a:pt x="1256639" y="1924118"/>
                      </a:cubicBezTo>
                      <a:cubicBezTo>
                        <a:pt x="1260904" y="1866509"/>
                        <a:pt x="1264950" y="1812139"/>
                        <a:pt x="1269379" y="1780732"/>
                      </a:cubicBezTo>
                      <a:cubicBezTo>
                        <a:pt x="1277855" y="1720751"/>
                        <a:pt x="1273808" y="1703688"/>
                        <a:pt x="1270254" y="1688650"/>
                      </a:cubicBezTo>
                      <a:cubicBezTo>
                        <a:pt x="1268450" y="1680957"/>
                        <a:pt x="1267137" y="1675404"/>
                        <a:pt x="1268012" y="1662968"/>
                      </a:cubicBezTo>
                      <a:cubicBezTo>
                        <a:pt x="1269106" y="1647467"/>
                        <a:pt x="1313834" y="1604666"/>
                        <a:pt x="1362498" y="1578637"/>
                      </a:cubicBezTo>
                      <a:cubicBezTo>
                        <a:pt x="1394321" y="1561632"/>
                        <a:pt x="1407773" y="1562905"/>
                        <a:pt x="1409632" y="1564119"/>
                      </a:cubicBezTo>
                      <a:cubicBezTo>
                        <a:pt x="1437901" y="1586677"/>
                        <a:pt x="1482246" y="1600732"/>
                        <a:pt x="1508492" y="1586735"/>
                      </a:cubicBezTo>
                      <a:cubicBezTo>
                        <a:pt x="1574380" y="1596394"/>
                        <a:pt x="1741918" y="1612474"/>
                        <a:pt x="1860407" y="1612474"/>
                      </a:cubicBezTo>
                      <a:cubicBezTo>
                        <a:pt x="1899777" y="1612474"/>
                        <a:pt x="1933732" y="1610681"/>
                        <a:pt x="1956698" y="1606285"/>
                      </a:cubicBezTo>
                      <a:cubicBezTo>
                        <a:pt x="1956862" y="1606516"/>
                        <a:pt x="1957026" y="1606806"/>
                        <a:pt x="1957135" y="1607037"/>
                      </a:cubicBezTo>
                      <a:cubicBezTo>
                        <a:pt x="1966212" y="1622769"/>
                        <a:pt x="1973320" y="1634222"/>
                        <a:pt x="1981358" y="1642377"/>
                      </a:cubicBezTo>
                      <a:cubicBezTo>
                        <a:pt x="1977148" y="1652788"/>
                        <a:pt x="1962384" y="1685815"/>
                        <a:pt x="1915415" y="1772113"/>
                      </a:cubicBezTo>
                      <a:cubicBezTo>
                        <a:pt x="1909674" y="1782640"/>
                        <a:pt x="1903659" y="1792936"/>
                        <a:pt x="1897425" y="1803058"/>
                      </a:cubicBezTo>
                      <a:cubicBezTo>
                        <a:pt x="1895512" y="1804272"/>
                        <a:pt x="1894309" y="1805140"/>
                        <a:pt x="1894035" y="1805314"/>
                      </a:cubicBezTo>
                      <a:lnTo>
                        <a:pt x="1895020" y="1806933"/>
                      </a:lnTo>
                      <a:cubicBezTo>
                        <a:pt x="1850401" y="1878250"/>
                        <a:pt x="1796980" y="1936322"/>
                        <a:pt x="1769312" y="1966341"/>
                      </a:cubicBezTo>
                      <a:cubicBezTo>
                        <a:pt x="1759306" y="1977215"/>
                        <a:pt x="1752689" y="1984387"/>
                        <a:pt x="1749463" y="1988841"/>
                      </a:cubicBezTo>
                      <a:cubicBezTo>
                        <a:pt x="1739293" y="2002896"/>
                        <a:pt x="1749081" y="2026727"/>
                        <a:pt x="1770351" y="2074966"/>
                      </a:cubicBezTo>
                      <a:cubicBezTo>
                        <a:pt x="1785661" y="2109785"/>
                        <a:pt x="1804799" y="2153108"/>
                        <a:pt x="1803049" y="2174740"/>
                      </a:cubicBezTo>
                      <a:cubicBezTo>
                        <a:pt x="1801791" y="2190184"/>
                        <a:pt x="1791621" y="2206205"/>
                        <a:pt x="1781724" y="2221765"/>
                      </a:cubicBezTo>
                      <a:cubicBezTo>
                        <a:pt x="1764938" y="2248140"/>
                        <a:pt x="1744050" y="2280935"/>
                        <a:pt x="1774342" y="2313152"/>
                      </a:cubicBezTo>
                      <a:cubicBezTo>
                        <a:pt x="1882334" y="2424495"/>
                        <a:pt x="1899503" y="2488813"/>
                        <a:pt x="1914649" y="2545613"/>
                      </a:cubicBezTo>
                      <a:cubicBezTo>
                        <a:pt x="1919625" y="2564237"/>
                        <a:pt x="1924273" y="2581763"/>
                        <a:pt x="1931873" y="2599578"/>
                      </a:cubicBezTo>
                      <a:cubicBezTo>
                        <a:pt x="1953690" y="2650651"/>
                        <a:pt x="1901745" y="2752855"/>
                        <a:pt x="1863798" y="2827411"/>
                      </a:cubicBezTo>
                      <a:cubicBezTo>
                        <a:pt x="1855486" y="2843780"/>
                        <a:pt x="1847613" y="2859223"/>
                        <a:pt x="1841215" y="2872816"/>
                      </a:cubicBezTo>
                      <a:cubicBezTo>
                        <a:pt x="1808845" y="2941299"/>
                        <a:pt x="1822843" y="2973863"/>
                        <a:pt x="1843949" y="3023143"/>
                      </a:cubicBezTo>
                      <a:cubicBezTo>
                        <a:pt x="1848651" y="3034017"/>
                        <a:pt x="1853955" y="3046394"/>
                        <a:pt x="1859095" y="3060160"/>
                      </a:cubicBezTo>
                      <a:cubicBezTo>
                        <a:pt x="1875444" y="3103541"/>
                        <a:pt x="1854393" y="3181567"/>
                        <a:pt x="1831810" y="3259305"/>
                      </a:cubicBezTo>
                      <a:cubicBezTo>
                        <a:pt x="1840067" y="3260809"/>
                        <a:pt x="1848269" y="3262544"/>
                        <a:pt x="1856416" y="3264395"/>
                      </a:cubicBezTo>
                      <a:cubicBezTo>
                        <a:pt x="1880857" y="3180121"/>
                        <a:pt x="1901526" y="3101632"/>
                        <a:pt x="1882224" y="3050328"/>
                      </a:cubicBezTo>
                      <a:cubicBezTo>
                        <a:pt x="1876811" y="3035983"/>
                        <a:pt x="1871398" y="3023316"/>
                        <a:pt x="1866586" y="3012153"/>
                      </a:cubicBezTo>
                      <a:cubicBezTo>
                        <a:pt x="1846519" y="2965360"/>
                        <a:pt x="1836458" y="2941877"/>
                        <a:pt x="1863470" y="2884731"/>
                      </a:cubicBezTo>
                      <a:cubicBezTo>
                        <a:pt x="1869703" y="2871485"/>
                        <a:pt x="1877467" y="2856215"/>
                        <a:pt x="1885724" y="2840020"/>
                      </a:cubicBezTo>
                      <a:cubicBezTo>
                        <a:pt x="1928374" y="2756094"/>
                        <a:pt x="1981467" y="2651692"/>
                        <a:pt x="1954565" y="2588588"/>
                      </a:cubicBezTo>
                      <a:cubicBezTo>
                        <a:pt x="1947730" y="2572624"/>
                        <a:pt x="1943301" y="2555966"/>
                        <a:pt x="1938599" y="2538383"/>
                      </a:cubicBezTo>
                      <a:cubicBezTo>
                        <a:pt x="1923398" y="2481352"/>
                        <a:pt x="1904479" y="2410382"/>
                        <a:pt x="1791840" y="2294238"/>
                      </a:cubicBezTo>
                      <a:cubicBezTo>
                        <a:pt x="1777568" y="2279084"/>
                        <a:pt x="1783419" y="2266417"/>
                        <a:pt x="1802393" y="2236572"/>
                      </a:cubicBezTo>
                      <a:cubicBezTo>
                        <a:pt x="1813547" y="2219104"/>
                        <a:pt x="1826178" y="2199265"/>
                        <a:pt x="1827928" y="2176938"/>
                      </a:cubicBezTo>
                      <a:cubicBezTo>
                        <a:pt x="1830225" y="2148191"/>
                        <a:pt x="1811251" y="2105216"/>
                        <a:pt x="1792933" y="2063687"/>
                      </a:cubicBezTo>
                      <a:cubicBezTo>
                        <a:pt x="1783419" y="2042112"/>
                        <a:pt x="1770515" y="2012845"/>
                        <a:pt x="1770296" y="2003533"/>
                      </a:cubicBezTo>
                      <a:cubicBezTo>
                        <a:pt x="1773303" y="1999831"/>
                        <a:pt x="1779482" y="1993063"/>
                        <a:pt x="1787137" y="1984792"/>
                      </a:cubicBezTo>
                      <a:cubicBezTo>
                        <a:pt x="1815188" y="1954368"/>
                        <a:pt x="1869211" y="1895603"/>
                        <a:pt x="1914923" y="1822839"/>
                      </a:cubicBezTo>
                      <a:cubicBezTo>
                        <a:pt x="1929194" y="1814279"/>
                        <a:pt x="1962494" y="1796522"/>
                        <a:pt x="1994754" y="1796522"/>
                      </a:cubicBezTo>
                      <a:cubicBezTo>
                        <a:pt x="2021055" y="1796522"/>
                        <a:pt x="2024828" y="1806991"/>
                        <a:pt x="2036037" y="1838051"/>
                      </a:cubicBezTo>
                      <a:cubicBezTo>
                        <a:pt x="2040029" y="1849099"/>
                        <a:pt x="2044567" y="1861650"/>
                        <a:pt x="2051074" y="1875821"/>
                      </a:cubicBezTo>
                      <a:cubicBezTo>
                        <a:pt x="2069337" y="1915442"/>
                        <a:pt x="2093615" y="1908790"/>
                        <a:pt x="2113081" y="1903469"/>
                      </a:cubicBezTo>
                      <a:cubicBezTo>
                        <a:pt x="2127953" y="1899362"/>
                        <a:pt x="2143373" y="1895140"/>
                        <a:pt x="2163878" y="1903700"/>
                      </a:cubicBezTo>
                      <a:cubicBezTo>
                        <a:pt x="2186187" y="1913013"/>
                        <a:pt x="2197286" y="1962986"/>
                        <a:pt x="2207949" y="2011283"/>
                      </a:cubicBezTo>
                      <a:cubicBezTo>
                        <a:pt x="2219705" y="2064381"/>
                        <a:pt x="2231844" y="2119329"/>
                        <a:pt x="2261535" y="2150274"/>
                      </a:cubicBezTo>
                      <a:cubicBezTo>
                        <a:pt x="2287835" y="2177632"/>
                        <a:pt x="2305551" y="2206090"/>
                        <a:pt x="2326111" y="2239001"/>
                      </a:cubicBezTo>
                      <a:cubicBezTo>
                        <a:pt x="2348092" y="2274283"/>
                        <a:pt x="2373026" y="2314251"/>
                        <a:pt x="2414035" y="2361218"/>
                      </a:cubicBezTo>
                      <a:cubicBezTo>
                        <a:pt x="2478776" y="2435369"/>
                        <a:pt x="2632534" y="2478691"/>
                        <a:pt x="2734346" y="2507380"/>
                      </a:cubicBezTo>
                      <a:cubicBezTo>
                        <a:pt x="2759936" y="2514610"/>
                        <a:pt x="2782027" y="2520799"/>
                        <a:pt x="2798321" y="2526294"/>
                      </a:cubicBezTo>
                      <a:cubicBezTo>
                        <a:pt x="2839440" y="2540118"/>
                        <a:pt x="2915882" y="2559205"/>
                        <a:pt x="2996752" y="2579333"/>
                      </a:cubicBezTo>
                      <a:cubicBezTo>
                        <a:pt x="3056899" y="2594372"/>
                        <a:pt x="3118632" y="2609758"/>
                        <a:pt x="3165328" y="2623003"/>
                      </a:cubicBezTo>
                      <a:cubicBezTo>
                        <a:pt x="3167898" y="2614558"/>
                        <a:pt x="3170523" y="2606171"/>
                        <a:pt x="3173257" y="2597842"/>
                      </a:cubicBezTo>
                      <a:cubicBezTo>
                        <a:pt x="3125905" y="2584366"/>
                        <a:pt x="3063406" y="2568807"/>
                        <a:pt x="3002384" y="2553595"/>
                      </a:cubicBezTo>
                      <a:cubicBezTo>
                        <a:pt x="2922006" y="2533293"/>
                        <a:pt x="2846056" y="2514379"/>
                        <a:pt x="2805812" y="2500844"/>
                      </a:cubicBezTo>
                    </a:path>
                  </a:pathLst>
                </a:custGeom>
                <a:solidFill>
                  <a:srgbClr val="8F99AA"/>
                </a:solidFill>
                <a:ln w="5467" cap="flat">
                  <a:noFill/>
                  <a:prstDash val="solid"/>
                  <a:miter/>
                </a:ln>
              </p:spPr>
              <p:txBody>
                <a:bodyPr rtlCol="0" anchor="ctr"/>
                <a:lstStyle/>
                <a:p>
                  <a:endParaRPr lang="ro-RO"/>
                </a:p>
              </p:txBody>
            </p:sp>
          </p:grpSp>
          <p:sp>
            <p:nvSpPr>
              <p:cNvPr id="43" name="TextBox 42">
                <a:extLst>
                  <a:ext uri="{FF2B5EF4-FFF2-40B4-BE49-F238E27FC236}">
                    <a16:creationId xmlns:a16="http://schemas.microsoft.com/office/drawing/2014/main" id="{89A9C695-D738-4377-8FFE-34138C8D9EC7}"/>
                  </a:ext>
                </a:extLst>
              </p:cNvPr>
              <p:cNvSpPr txBox="1"/>
              <p:nvPr/>
            </p:nvSpPr>
            <p:spPr>
              <a:xfrm>
                <a:off x="1427912" y="1556724"/>
                <a:ext cx="297706" cy="224472"/>
              </a:xfrm>
              <a:prstGeom prst="rect">
                <a:avLst/>
              </a:prstGeom>
              <a:noFill/>
            </p:spPr>
            <p:txBody>
              <a:bodyPr wrap="none" rtlCol="0">
                <a:spAutoFit/>
              </a:bodyPr>
              <a:lstStyle/>
              <a:p>
                <a:pPr algn="l"/>
                <a:r>
                  <a:rPr lang="ro-RO" sz="753" spc="0" baseline="0">
                    <a:solidFill>
                      <a:srgbClr val="FFFFFF"/>
                    </a:solidFill>
                    <a:latin typeface="Quark-Bold"/>
                    <a:cs typeface="Quark-Bold"/>
                    <a:sym typeface="Quark-Bold"/>
                    <a:rtl val="0"/>
                  </a:rPr>
                  <a:t>NO</a:t>
                </a:r>
              </a:p>
            </p:txBody>
          </p:sp>
          <p:sp>
            <p:nvSpPr>
              <p:cNvPr id="44" name="TextBox 43">
                <a:extLst>
                  <a:ext uri="{FF2B5EF4-FFF2-40B4-BE49-F238E27FC236}">
                    <a16:creationId xmlns:a16="http://schemas.microsoft.com/office/drawing/2014/main" id="{6DDC8881-6065-4F71-BA8A-2EB6306B75BB}"/>
                  </a:ext>
                </a:extLst>
              </p:cNvPr>
              <p:cNvSpPr txBox="1"/>
              <p:nvPr/>
            </p:nvSpPr>
            <p:spPr>
              <a:xfrm>
                <a:off x="1547550" y="1556724"/>
                <a:ext cx="237559" cy="224472"/>
              </a:xfrm>
              <a:prstGeom prst="rect">
                <a:avLst/>
              </a:prstGeom>
              <a:noFill/>
            </p:spPr>
            <p:txBody>
              <a:bodyPr wrap="none" rtlCol="0">
                <a:spAutoFit/>
              </a:bodyPr>
              <a:lstStyle/>
              <a:p>
                <a:pPr algn="l"/>
                <a:r>
                  <a:rPr lang="ro-RO" sz="753" spc="0" baseline="0">
                    <a:solidFill>
                      <a:srgbClr val="FFFFFF"/>
                    </a:solidFill>
                    <a:latin typeface="Quark-Bold"/>
                    <a:cs typeface="Quark-Bold"/>
                    <a:sym typeface="Quark-Bold"/>
                    <a:rtl val="0"/>
                  </a:rPr>
                  <a:t>R</a:t>
                </a:r>
              </a:p>
            </p:txBody>
          </p:sp>
          <p:sp>
            <p:nvSpPr>
              <p:cNvPr id="45" name="TextBox 44">
                <a:extLst>
                  <a:ext uri="{FF2B5EF4-FFF2-40B4-BE49-F238E27FC236}">
                    <a16:creationId xmlns:a16="http://schemas.microsoft.com/office/drawing/2014/main" id="{F327FDEA-D4AE-4F13-ADCB-1AE4F0D7EBEE}"/>
                  </a:ext>
                </a:extLst>
              </p:cNvPr>
              <p:cNvSpPr txBox="1"/>
              <p:nvPr/>
            </p:nvSpPr>
            <p:spPr>
              <a:xfrm>
                <a:off x="1598839" y="1556724"/>
                <a:ext cx="292238" cy="224472"/>
              </a:xfrm>
              <a:prstGeom prst="rect">
                <a:avLst/>
              </a:prstGeom>
              <a:noFill/>
            </p:spPr>
            <p:txBody>
              <a:bodyPr wrap="none" rtlCol="0">
                <a:spAutoFit/>
              </a:bodyPr>
              <a:lstStyle/>
              <a:p>
                <a:pPr algn="l"/>
                <a:r>
                  <a:rPr lang="ro-RO" sz="753" spc="0" baseline="0">
                    <a:solidFill>
                      <a:srgbClr val="FFFFFF"/>
                    </a:solidFill>
                    <a:latin typeface="Quark-Bold"/>
                    <a:cs typeface="Quark-Bold"/>
                    <a:sym typeface="Quark-Bold"/>
                    <a:rtl val="0"/>
                  </a:rPr>
                  <a:t>TH</a:t>
                </a:r>
              </a:p>
            </p:txBody>
          </p:sp>
          <p:sp>
            <p:nvSpPr>
              <p:cNvPr id="46" name="TextBox 45">
                <a:extLst>
                  <a:ext uri="{FF2B5EF4-FFF2-40B4-BE49-F238E27FC236}">
                    <a16:creationId xmlns:a16="http://schemas.microsoft.com/office/drawing/2014/main" id="{79E37468-1BD1-46E9-A3C1-7D065D2952F3}"/>
                  </a:ext>
                </a:extLst>
              </p:cNvPr>
              <p:cNvSpPr txBox="1"/>
              <p:nvPr/>
            </p:nvSpPr>
            <p:spPr>
              <a:xfrm>
                <a:off x="1427912" y="1680075"/>
                <a:ext cx="582038"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Baneasa DN1,</a:t>
                </a:r>
              </a:p>
            </p:txBody>
          </p:sp>
          <p:sp>
            <p:nvSpPr>
              <p:cNvPr id="47" name="TextBox 46">
                <a:extLst>
                  <a:ext uri="{FF2B5EF4-FFF2-40B4-BE49-F238E27FC236}">
                    <a16:creationId xmlns:a16="http://schemas.microsoft.com/office/drawing/2014/main" id="{416ADBD4-74D0-4F1A-ABF0-F1D9A24AE966}"/>
                  </a:ext>
                </a:extLst>
              </p:cNvPr>
              <p:cNvSpPr txBox="1"/>
              <p:nvPr/>
            </p:nvSpPr>
            <p:spPr>
              <a:xfrm>
                <a:off x="1427912" y="1780265"/>
                <a:ext cx="303174"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Pipe</a:t>
                </a:r>
              </a:p>
            </p:txBody>
          </p:sp>
          <p:sp>
            <p:nvSpPr>
              <p:cNvPr id="48" name="TextBox 47">
                <a:extLst>
                  <a:ext uri="{FF2B5EF4-FFF2-40B4-BE49-F238E27FC236}">
                    <a16:creationId xmlns:a16="http://schemas.microsoft.com/office/drawing/2014/main" id="{B51797DB-C853-497E-9A95-E276A644D60E}"/>
                  </a:ext>
                </a:extLst>
              </p:cNvPr>
              <p:cNvSpPr txBox="1"/>
              <p:nvPr/>
            </p:nvSpPr>
            <p:spPr>
              <a:xfrm>
                <a:off x="1545855" y="1780265"/>
                <a:ext cx="204751"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r</a:t>
                </a:r>
              </a:p>
            </p:txBody>
          </p:sp>
          <p:sp>
            <p:nvSpPr>
              <p:cNvPr id="49" name="TextBox 48">
                <a:extLst>
                  <a:ext uri="{FF2B5EF4-FFF2-40B4-BE49-F238E27FC236}">
                    <a16:creationId xmlns:a16="http://schemas.microsoft.com/office/drawing/2014/main" id="{A43F33AC-2C78-4300-BEA9-18868A4C8C2A}"/>
                  </a:ext>
                </a:extLst>
              </p:cNvPr>
              <p:cNvSpPr txBox="1"/>
              <p:nvPr/>
            </p:nvSpPr>
            <p:spPr>
              <a:xfrm>
                <a:off x="1567344" y="1780265"/>
                <a:ext cx="215687"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a</a:t>
                </a:r>
              </a:p>
            </p:txBody>
          </p:sp>
          <p:sp>
            <p:nvSpPr>
              <p:cNvPr id="50" name="TextBox 49">
                <a:extLst>
                  <a:ext uri="{FF2B5EF4-FFF2-40B4-BE49-F238E27FC236}">
                    <a16:creationId xmlns:a16="http://schemas.microsoft.com/office/drawing/2014/main" id="{0C21FBC5-D594-4CD5-A815-221CA079C4F4}"/>
                  </a:ext>
                </a:extLst>
              </p:cNvPr>
              <p:cNvSpPr txBox="1"/>
              <p:nvPr/>
            </p:nvSpPr>
            <p:spPr>
              <a:xfrm>
                <a:off x="2199108" y="1707739"/>
                <a:ext cx="478148" cy="224472"/>
              </a:xfrm>
              <a:prstGeom prst="rect">
                <a:avLst/>
              </a:prstGeom>
              <a:noFill/>
            </p:spPr>
            <p:txBody>
              <a:bodyPr wrap="none" rtlCol="0">
                <a:spAutoFit/>
              </a:bodyPr>
              <a:lstStyle/>
              <a:p>
                <a:pPr algn="l"/>
                <a:r>
                  <a:rPr lang="ro-RO" sz="753" spc="0" baseline="0">
                    <a:solidFill>
                      <a:srgbClr val="FFFFFF"/>
                    </a:solidFill>
                    <a:latin typeface="Quark-Bold"/>
                    <a:cs typeface="Quark-Bold"/>
                    <a:sym typeface="Quark-Bold"/>
                    <a:rtl val="0"/>
                  </a:rPr>
                  <a:t>PIPERA</a:t>
                </a:r>
              </a:p>
            </p:txBody>
          </p:sp>
          <p:sp>
            <p:nvSpPr>
              <p:cNvPr id="51" name="TextBox 50">
                <a:extLst>
                  <a:ext uri="{FF2B5EF4-FFF2-40B4-BE49-F238E27FC236}">
                    <a16:creationId xmlns:a16="http://schemas.microsoft.com/office/drawing/2014/main" id="{6E8C8E7F-02D8-49E0-B779-257D90A4F45D}"/>
                  </a:ext>
                </a:extLst>
              </p:cNvPr>
              <p:cNvSpPr txBox="1"/>
              <p:nvPr/>
            </p:nvSpPr>
            <p:spPr>
              <a:xfrm>
                <a:off x="2199108" y="1831087"/>
                <a:ext cx="428936"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Dimitrie </a:t>
                </a:r>
              </a:p>
            </p:txBody>
          </p:sp>
          <p:sp>
            <p:nvSpPr>
              <p:cNvPr id="52" name="TextBox 51">
                <a:extLst>
                  <a:ext uri="{FF2B5EF4-FFF2-40B4-BE49-F238E27FC236}">
                    <a16:creationId xmlns:a16="http://schemas.microsoft.com/office/drawing/2014/main" id="{9FB48BC2-B3BD-40AA-89AE-C5E30358278F}"/>
                  </a:ext>
                </a:extLst>
              </p:cNvPr>
              <p:cNvSpPr txBox="1"/>
              <p:nvPr/>
            </p:nvSpPr>
            <p:spPr>
              <a:xfrm>
                <a:off x="2430839" y="1831087"/>
                <a:ext cx="221155"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P</a:t>
                </a:r>
              </a:p>
            </p:txBody>
          </p:sp>
          <p:sp>
            <p:nvSpPr>
              <p:cNvPr id="53" name="TextBox 52">
                <a:extLst>
                  <a:ext uri="{FF2B5EF4-FFF2-40B4-BE49-F238E27FC236}">
                    <a16:creationId xmlns:a16="http://schemas.microsoft.com/office/drawing/2014/main" id="{EB50108A-004C-4F8F-AFE2-31CA36E96EB0}"/>
                  </a:ext>
                </a:extLst>
              </p:cNvPr>
              <p:cNvSpPr txBox="1"/>
              <p:nvPr/>
            </p:nvSpPr>
            <p:spPr>
              <a:xfrm>
                <a:off x="2466107" y="1831087"/>
                <a:ext cx="407065"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ompeiu,</a:t>
                </a:r>
              </a:p>
            </p:txBody>
          </p:sp>
          <p:sp>
            <p:nvSpPr>
              <p:cNvPr id="54" name="TextBox 53">
                <a:extLst>
                  <a:ext uri="{FF2B5EF4-FFF2-40B4-BE49-F238E27FC236}">
                    <a16:creationId xmlns:a16="http://schemas.microsoft.com/office/drawing/2014/main" id="{AB0C14E8-106B-4240-A3A3-EA6265F25670}"/>
                  </a:ext>
                </a:extLst>
              </p:cNvPr>
              <p:cNvSpPr txBox="1"/>
              <p:nvPr/>
            </p:nvSpPr>
            <p:spPr>
              <a:xfrm>
                <a:off x="2199108" y="1931277"/>
                <a:ext cx="215687"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F</a:t>
                </a:r>
              </a:p>
            </p:txBody>
          </p:sp>
          <p:sp>
            <p:nvSpPr>
              <p:cNvPr id="55" name="TextBox 54">
                <a:extLst>
                  <a:ext uri="{FF2B5EF4-FFF2-40B4-BE49-F238E27FC236}">
                    <a16:creationId xmlns:a16="http://schemas.microsoft.com/office/drawing/2014/main" id="{943E486D-DB24-4E84-B897-EBDDFC42EE22}"/>
                  </a:ext>
                </a:extLst>
              </p:cNvPr>
              <p:cNvSpPr txBox="1"/>
              <p:nvPr/>
            </p:nvSpPr>
            <p:spPr>
              <a:xfrm>
                <a:off x="2230713" y="1931277"/>
                <a:ext cx="587506"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abrica de Gluc</a:t>
                </a:r>
              </a:p>
            </p:txBody>
          </p:sp>
          <p:sp>
            <p:nvSpPr>
              <p:cNvPr id="56" name="TextBox 55">
                <a:extLst>
                  <a:ext uri="{FF2B5EF4-FFF2-40B4-BE49-F238E27FC236}">
                    <a16:creationId xmlns:a16="http://schemas.microsoft.com/office/drawing/2014/main" id="{25DFFFFC-44C5-4F04-8FFD-F84EA20CFBC7}"/>
                  </a:ext>
                </a:extLst>
              </p:cNvPr>
              <p:cNvSpPr txBox="1"/>
              <p:nvPr/>
            </p:nvSpPr>
            <p:spPr>
              <a:xfrm>
                <a:off x="2623419" y="1931277"/>
                <a:ext cx="221155"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o</a:t>
                </a:r>
              </a:p>
            </p:txBody>
          </p:sp>
          <p:sp>
            <p:nvSpPr>
              <p:cNvPr id="57" name="TextBox 56">
                <a:extLst>
                  <a:ext uri="{FF2B5EF4-FFF2-40B4-BE49-F238E27FC236}">
                    <a16:creationId xmlns:a16="http://schemas.microsoft.com/office/drawing/2014/main" id="{7BEDA43A-3F64-4AF4-AAD6-B17661D4D265}"/>
                  </a:ext>
                </a:extLst>
              </p:cNvPr>
              <p:cNvSpPr txBox="1"/>
              <p:nvPr/>
            </p:nvSpPr>
            <p:spPr>
              <a:xfrm>
                <a:off x="2657922" y="1931277"/>
                <a:ext cx="248495"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za</a:t>
                </a:r>
              </a:p>
            </p:txBody>
          </p:sp>
          <p:sp>
            <p:nvSpPr>
              <p:cNvPr id="58" name="TextBox 57">
                <a:extLst>
                  <a:ext uri="{FF2B5EF4-FFF2-40B4-BE49-F238E27FC236}">
                    <a16:creationId xmlns:a16="http://schemas.microsoft.com/office/drawing/2014/main" id="{8CA997AB-5C15-4002-9CB2-FF4B6D6DCB9C}"/>
                  </a:ext>
                </a:extLst>
              </p:cNvPr>
              <p:cNvSpPr txBox="1"/>
              <p:nvPr/>
            </p:nvSpPr>
            <p:spPr>
              <a:xfrm>
                <a:off x="2812611" y="3330418"/>
                <a:ext cx="494551" cy="224472"/>
              </a:xfrm>
              <a:prstGeom prst="rect">
                <a:avLst/>
              </a:prstGeom>
              <a:noFill/>
            </p:spPr>
            <p:txBody>
              <a:bodyPr wrap="none" rtlCol="0">
                <a:spAutoFit/>
              </a:bodyPr>
              <a:lstStyle/>
              <a:p>
                <a:pPr algn="l"/>
                <a:r>
                  <a:rPr lang="ro-RO" sz="753" spc="0" baseline="0">
                    <a:solidFill>
                      <a:srgbClr val="FFFFFF"/>
                    </a:solidFill>
                    <a:latin typeface="Quark-Bold"/>
                    <a:cs typeface="Quark-Bold"/>
                    <a:sym typeface="Quark-Bold"/>
                    <a:rtl val="0"/>
                  </a:rPr>
                  <a:t>CENTRE</a:t>
                </a:r>
              </a:p>
            </p:txBody>
          </p:sp>
          <p:sp>
            <p:nvSpPr>
              <p:cNvPr id="59" name="TextBox 58">
                <a:extLst>
                  <a:ext uri="{FF2B5EF4-FFF2-40B4-BE49-F238E27FC236}">
                    <a16:creationId xmlns:a16="http://schemas.microsoft.com/office/drawing/2014/main" id="{BF4647DA-E00A-4A3C-8E42-6F19A75B9837}"/>
                  </a:ext>
                </a:extLst>
              </p:cNvPr>
              <p:cNvSpPr txBox="1"/>
              <p:nvPr/>
            </p:nvSpPr>
            <p:spPr>
              <a:xfrm>
                <a:off x="2812611" y="3453769"/>
                <a:ext cx="221155"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R</a:t>
                </a:r>
              </a:p>
            </p:txBody>
          </p:sp>
          <p:sp>
            <p:nvSpPr>
              <p:cNvPr id="60" name="TextBox 59">
                <a:extLst>
                  <a:ext uri="{FF2B5EF4-FFF2-40B4-BE49-F238E27FC236}">
                    <a16:creationId xmlns:a16="http://schemas.microsoft.com/office/drawing/2014/main" id="{8AED4A79-CFF5-4B01-806C-E47A0992AE5D}"/>
                  </a:ext>
                </a:extLst>
              </p:cNvPr>
              <p:cNvSpPr txBox="1"/>
              <p:nvPr/>
            </p:nvSpPr>
            <p:spPr>
              <a:xfrm>
                <a:off x="2849902" y="3453769"/>
                <a:ext cx="489083"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omana sq.,</a:t>
                </a:r>
              </a:p>
            </p:txBody>
          </p:sp>
          <p:sp>
            <p:nvSpPr>
              <p:cNvPr id="61" name="TextBox 60">
                <a:extLst>
                  <a:ext uri="{FF2B5EF4-FFF2-40B4-BE49-F238E27FC236}">
                    <a16:creationId xmlns:a16="http://schemas.microsoft.com/office/drawing/2014/main" id="{E859580D-EE53-4C42-8C1E-B89799F4EDA0}"/>
                  </a:ext>
                </a:extLst>
              </p:cNvPr>
              <p:cNvSpPr txBox="1"/>
              <p:nvPr/>
            </p:nvSpPr>
            <p:spPr>
              <a:xfrm>
                <a:off x="2812611" y="3553956"/>
                <a:ext cx="407065"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Unirii, E</a:t>
                </a:r>
              </a:p>
            </p:txBody>
          </p:sp>
          <p:sp>
            <p:nvSpPr>
              <p:cNvPr id="62" name="TextBox 61">
                <a:extLst>
                  <a:ext uri="{FF2B5EF4-FFF2-40B4-BE49-F238E27FC236}">
                    <a16:creationId xmlns:a16="http://schemas.microsoft.com/office/drawing/2014/main" id="{419322A3-9510-4C7A-96E7-BAFBC363974F}"/>
                  </a:ext>
                </a:extLst>
              </p:cNvPr>
              <p:cNvSpPr txBox="1"/>
              <p:nvPr/>
            </p:nvSpPr>
            <p:spPr>
              <a:xfrm>
                <a:off x="3027063" y="3553956"/>
                <a:ext cx="204751"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r</a:t>
                </a:r>
              </a:p>
            </p:txBody>
          </p:sp>
          <p:sp>
            <p:nvSpPr>
              <p:cNvPr id="63" name="TextBox 62">
                <a:extLst>
                  <a:ext uri="{FF2B5EF4-FFF2-40B4-BE49-F238E27FC236}">
                    <a16:creationId xmlns:a16="http://schemas.microsoft.com/office/drawing/2014/main" id="{974B4AF5-7C86-4BAD-B6EE-E7134FE2C3DD}"/>
                  </a:ext>
                </a:extLst>
              </p:cNvPr>
              <p:cNvSpPr txBox="1"/>
              <p:nvPr/>
            </p:nvSpPr>
            <p:spPr>
              <a:xfrm>
                <a:off x="3047021" y="3553956"/>
                <a:ext cx="314110"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oilor</a:t>
                </a:r>
              </a:p>
            </p:txBody>
          </p:sp>
          <p:sp>
            <p:nvSpPr>
              <p:cNvPr id="64" name="TextBox 63">
                <a:extLst>
                  <a:ext uri="{FF2B5EF4-FFF2-40B4-BE49-F238E27FC236}">
                    <a16:creationId xmlns:a16="http://schemas.microsoft.com/office/drawing/2014/main" id="{18BC02F3-E50E-4AE7-99AF-C072A582A59D}"/>
                  </a:ext>
                </a:extLst>
              </p:cNvPr>
              <p:cNvSpPr txBox="1"/>
              <p:nvPr/>
            </p:nvSpPr>
            <p:spPr>
              <a:xfrm>
                <a:off x="2750936" y="4687362"/>
                <a:ext cx="461744" cy="224472"/>
              </a:xfrm>
              <a:prstGeom prst="rect">
                <a:avLst/>
              </a:prstGeom>
              <a:noFill/>
            </p:spPr>
            <p:txBody>
              <a:bodyPr wrap="none" rtlCol="0">
                <a:spAutoFit/>
              </a:bodyPr>
              <a:lstStyle/>
              <a:p>
                <a:pPr algn="l"/>
                <a:r>
                  <a:rPr lang="ro-RO" sz="753" spc="0" baseline="0">
                    <a:solidFill>
                      <a:srgbClr val="FFFFFF"/>
                    </a:solidFill>
                    <a:latin typeface="Quark-Bold"/>
                    <a:cs typeface="Quark-Bold"/>
                    <a:sym typeface="Quark-Bold"/>
                    <a:rtl val="0"/>
                  </a:rPr>
                  <a:t>SOUTH</a:t>
                </a:r>
              </a:p>
            </p:txBody>
          </p:sp>
          <p:sp>
            <p:nvSpPr>
              <p:cNvPr id="65" name="TextBox 64">
                <a:extLst>
                  <a:ext uri="{FF2B5EF4-FFF2-40B4-BE49-F238E27FC236}">
                    <a16:creationId xmlns:a16="http://schemas.microsoft.com/office/drawing/2014/main" id="{11717A52-AF89-41CB-BDE2-DA97215B08F1}"/>
                  </a:ext>
                </a:extLst>
              </p:cNvPr>
              <p:cNvSpPr txBox="1"/>
              <p:nvPr/>
            </p:nvSpPr>
            <p:spPr>
              <a:xfrm>
                <a:off x="2750936" y="4810714"/>
                <a:ext cx="243027"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Ol</a:t>
                </a:r>
              </a:p>
            </p:txBody>
          </p:sp>
          <p:sp>
            <p:nvSpPr>
              <p:cNvPr id="66" name="TextBox 65">
                <a:extLst>
                  <a:ext uri="{FF2B5EF4-FFF2-40B4-BE49-F238E27FC236}">
                    <a16:creationId xmlns:a16="http://schemas.microsoft.com/office/drawing/2014/main" id="{6ABAA932-FE58-48C9-BE22-EA4525562A8F}"/>
                  </a:ext>
                </a:extLst>
              </p:cNvPr>
              <p:cNvSpPr txBox="1"/>
              <p:nvPr/>
            </p:nvSpPr>
            <p:spPr>
              <a:xfrm>
                <a:off x="2810263" y="4810714"/>
                <a:ext cx="204751"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t</a:t>
                </a:r>
              </a:p>
            </p:txBody>
          </p:sp>
          <p:sp>
            <p:nvSpPr>
              <p:cNvPr id="67" name="TextBox 66">
                <a:extLst>
                  <a:ext uri="{FF2B5EF4-FFF2-40B4-BE49-F238E27FC236}">
                    <a16:creationId xmlns:a16="http://schemas.microsoft.com/office/drawing/2014/main" id="{866F393C-8897-41D0-815E-E2FA88B0F455}"/>
                  </a:ext>
                </a:extLst>
              </p:cNvPr>
              <p:cNvSpPr txBox="1"/>
              <p:nvPr/>
            </p:nvSpPr>
            <p:spPr>
              <a:xfrm>
                <a:off x="2828526" y="4810714"/>
                <a:ext cx="264898"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eni</a:t>
                </a:r>
              </a:p>
            </p:txBody>
          </p:sp>
          <p:sp>
            <p:nvSpPr>
              <p:cNvPr id="68" name="TextBox 67">
                <a:extLst>
                  <a:ext uri="{FF2B5EF4-FFF2-40B4-BE49-F238E27FC236}">
                    <a16:creationId xmlns:a16="http://schemas.microsoft.com/office/drawing/2014/main" id="{CECF0CB5-4A2C-4E77-8B0F-3321B90471F2}"/>
                  </a:ext>
                </a:extLst>
              </p:cNvPr>
              <p:cNvSpPr txBox="1"/>
              <p:nvPr/>
            </p:nvSpPr>
            <p:spPr>
              <a:xfrm>
                <a:off x="2908194" y="4810714"/>
                <a:ext cx="204751"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t</a:t>
                </a:r>
              </a:p>
            </p:txBody>
          </p:sp>
          <p:sp>
            <p:nvSpPr>
              <p:cNvPr id="69" name="TextBox 68">
                <a:extLst>
                  <a:ext uri="{FF2B5EF4-FFF2-40B4-BE49-F238E27FC236}">
                    <a16:creationId xmlns:a16="http://schemas.microsoft.com/office/drawing/2014/main" id="{4E81B1B2-B760-4923-9B64-7F3C61092784}"/>
                  </a:ext>
                </a:extLst>
              </p:cNvPr>
              <p:cNvSpPr txBox="1"/>
              <p:nvPr/>
            </p:nvSpPr>
            <p:spPr>
              <a:xfrm>
                <a:off x="2926457" y="4810714"/>
                <a:ext cx="248495"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ei,</a:t>
                </a:r>
              </a:p>
            </p:txBody>
          </p:sp>
          <p:sp>
            <p:nvSpPr>
              <p:cNvPr id="70" name="TextBox 69">
                <a:extLst>
                  <a:ext uri="{FF2B5EF4-FFF2-40B4-BE49-F238E27FC236}">
                    <a16:creationId xmlns:a16="http://schemas.microsoft.com/office/drawing/2014/main" id="{A2CEED63-8AFD-420D-995E-F8FE92189456}"/>
                  </a:ext>
                </a:extLst>
              </p:cNvPr>
              <p:cNvSpPr txBox="1"/>
              <p:nvPr/>
            </p:nvSpPr>
            <p:spPr>
              <a:xfrm>
                <a:off x="2750936" y="4910906"/>
                <a:ext cx="428936"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Berceni, </a:t>
                </a:r>
              </a:p>
            </p:txBody>
          </p:sp>
          <p:sp>
            <p:nvSpPr>
              <p:cNvPr id="71" name="TextBox 70">
                <a:extLst>
                  <a:ext uri="{FF2B5EF4-FFF2-40B4-BE49-F238E27FC236}">
                    <a16:creationId xmlns:a16="http://schemas.microsoft.com/office/drawing/2014/main" id="{DA075D26-C865-4A71-8B48-77414C7486DE}"/>
                  </a:ext>
                </a:extLst>
              </p:cNvPr>
              <p:cNvSpPr txBox="1"/>
              <p:nvPr/>
            </p:nvSpPr>
            <p:spPr>
              <a:xfrm>
                <a:off x="2988791" y="4910906"/>
                <a:ext cx="226623"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V</a:t>
                </a:r>
              </a:p>
            </p:txBody>
          </p:sp>
          <p:sp>
            <p:nvSpPr>
              <p:cNvPr id="72" name="TextBox 71">
                <a:extLst>
                  <a:ext uri="{FF2B5EF4-FFF2-40B4-BE49-F238E27FC236}">
                    <a16:creationId xmlns:a16="http://schemas.microsoft.com/office/drawing/2014/main" id="{A36FAFBD-67BA-4A37-AA2B-52DBEB01C3A1}"/>
                  </a:ext>
                </a:extLst>
              </p:cNvPr>
              <p:cNvSpPr txBox="1"/>
              <p:nvPr/>
            </p:nvSpPr>
            <p:spPr>
              <a:xfrm>
                <a:off x="3027285" y="4910906"/>
                <a:ext cx="281302"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aca</a:t>
                </a:r>
              </a:p>
            </p:txBody>
          </p:sp>
          <p:sp>
            <p:nvSpPr>
              <p:cNvPr id="73" name="TextBox 72">
                <a:extLst>
                  <a:ext uri="{FF2B5EF4-FFF2-40B4-BE49-F238E27FC236}">
                    <a16:creationId xmlns:a16="http://schemas.microsoft.com/office/drawing/2014/main" id="{09B0A1D0-079D-4F72-9399-9135E77A47BD}"/>
                  </a:ext>
                </a:extLst>
              </p:cNvPr>
              <p:cNvSpPr txBox="1"/>
              <p:nvPr/>
            </p:nvSpPr>
            <p:spPr>
              <a:xfrm>
                <a:off x="3120404" y="4910906"/>
                <a:ext cx="204751"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r</a:t>
                </a:r>
              </a:p>
            </p:txBody>
          </p:sp>
          <p:sp>
            <p:nvSpPr>
              <p:cNvPr id="74" name="TextBox 73">
                <a:extLst>
                  <a:ext uri="{FF2B5EF4-FFF2-40B4-BE49-F238E27FC236}">
                    <a16:creationId xmlns:a16="http://schemas.microsoft.com/office/drawing/2014/main" id="{2FE8D3B0-4540-408B-B4E2-E6248E3BCB04}"/>
                  </a:ext>
                </a:extLst>
              </p:cNvPr>
              <p:cNvSpPr txBox="1"/>
              <p:nvPr/>
            </p:nvSpPr>
            <p:spPr>
              <a:xfrm>
                <a:off x="3140745" y="4910906"/>
                <a:ext cx="281302"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esti</a:t>
                </a:r>
              </a:p>
            </p:txBody>
          </p:sp>
          <p:sp>
            <p:nvSpPr>
              <p:cNvPr id="75" name="TextBox 74">
                <a:extLst>
                  <a:ext uri="{FF2B5EF4-FFF2-40B4-BE49-F238E27FC236}">
                    <a16:creationId xmlns:a16="http://schemas.microsoft.com/office/drawing/2014/main" id="{8C8E95F6-6676-434F-A071-DDB33F9FC953}"/>
                  </a:ext>
                </a:extLst>
              </p:cNvPr>
              <p:cNvSpPr txBox="1"/>
              <p:nvPr/>
            </p:nvSpPr>
            <p:spPr>
              <a:xfrm>
                <a:off x="1054528" y="3586169"/>
                <a:ext cx="418000" cy="224472"/>
              </a:xfrm>
              <a:prstGeom prst="rect">
                <a:avLst/>
              </a:prstGeom>
              <a:noFill/>
            </p:spPr>
            <p:txBody>
              <a:bodyPr wrap="none" rtlCol="0">
                <a:spAutoFit/>
              </a:bodyPr>
              <a:lstStyle/>
              <a:p>
                <a:pPr algn="l"/>
                <a:r>
                  <a:rPr lang="ro-RO" sz="753" spc="0" baseline="0">
                    <a:solidFill>
                      <a:srgbClr val="FFFFFF"/>
                    </a:solidFill>
                    <a:latin typeface="Quark-Bold"/>
                    <a:cs typeface="Quark-Bold"/>
                    <a:sym typeface="Quark-Bold"/>
                    <a:rtl val="0"/>
                  </a:rPr>
                  <a:t>WEST</a:t>
                </a:r>
              </a:p>
            </p:txBody>
          </p:sp>
          <p:sp>
            <p:nvSpPr>
              <p:cNvPr id="76" name="TextBox 75">
                <a:extLst>
                  <a:ext uri="{FF2B5EF4-FFF2-40B4-BE49-F238E27FC236}">
                    <a16:creationId xmlns:a16="http://schemas.microsoft.com/office/drawing/2014/main" id="{2C51B31F-F775-4005-AFA3-7F12AC845537}"/>
                  </a:ext>
                </a:extLst>
              </p:cNvPr>
              <p:cNvSpPr txBox="1"/>
              <p:nvPr/>
            </p:nvSpPr>
            <p:spPr>
              <a:xfrm>
                <a:off x="1054528" y="3709533"/>
                <a:ext cx="505487"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Orhideea, P</a:t>
                </a:r>
              </a:p>
            </p:txBody>
          </p:sp>
          <p:sp>
            <p:nvSpPr>
              <p:cNvPr id="77" name="TextBox 76">
                <a:extLst>
                  <a:ext uri="{FF2B5EF4-FFF2-40B4-BE49-F238E27FC236}">
                    <a16:creationId xmlns:a16="http://schemas.microsoft.com/office/drawing/2014/main" id="{F97AA492-353F-41CC-97FA-A3D46E431B2A}"/>
                  </a:ext>
                </a:extLst>
              </p:cNvPr>
              <p:cNvSpPr txBox="1"/>
              <p:nvPr/>
            </p:nvSpPr>
            <p:spPr>
              <a:xfrm>
                <a:off x="1372051" y="3709533"/>
                <a:ext cx="204751"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r</a:t>
                </a:r>
              </a:p>
            </p:txBody>
          </p:sp>
          <p:sp>
            <p:nvSpPr>
              <p:cNvPr id="78" name="TextBox 77">
                <a:extLst>
                  <a:ext uri="{FF2B5EF4-FFF2-40B4-BE49-F238E27FC236}">
                    <a16:creationId xmlns:a16="http://schemas.microsoft.com/office/drawing/2014/main" id="{F2161F1D-EE22-4501-951D-FB89C1CC36B5}"/>
                  </a:ext>
                </a:extLst>
              </p:cNvPr>
              <p:cNvSpPr txBox="1"/>
              <p:nvPr/>
            </p:nvSpPr>
            <p:spPr>
              <a:xfrm>
                <a:off x="1392204" y="3715873"/>
                <a:ext cx="379725"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eciziei,</a:t>
                </a:r>
              </a:p>
            </p:txBody>
          </p:sp>
          <p:sp>
            <p:nvSpPr>
              <p:cNvPr id="79" name="TextBox 78">
                <a:extLst>
                  <a:ext uri="{FF2B5EF4-FFF2-40B4-BE49-F238E27FC236}">
                    <a16:creationId xmlns:a16="http://schemas.microsoft.com/office/drawing/2014/main" id="{156F53DC-5E0C-4D8B-A646-28262A76CA20}"/>
                  </a:ext>
                </a:extLst>
              </p:cNvPr>
              <p:cNvSpPr txBox="1"/>
              <p:nvPr/>
            </p:nvSpPr>
            <p:spPr>
              <a:xfrm>
                <a:off x="1054528" y="3809725"/>
                <a:ext cx="319578"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Bucu</a:t>
                </a:r>
              </a:p>
            </p:txBody>
          </p:sp>
          <p:sp>
            <p:nvSpPr>
              <p:cNvPr id="80" name="TextBox 79">
                <a:extLst>
                  <a:ext uri="{FF2B5EF4-FFF2-40B4-BE49-F238E27FC236}">
                    <a16:creationId xmlns:a16="http://schemas.microsoft.com/office/drawing/2014/main" id="{1EAFD2F4-3EE1-46A9-8F28-DA90548E16F6}"/>
                  </a:ext>
                </a:extLst>
              </p:cNvPr>
              <p:cNvSpPr txBox="1"/>
              <p:nvPr/>
            </p:nvSpPr>
            <p:spPr>
              <a:xfrm>
                <a:off x="1189477" y="3809725"/>
                <a:ext cx="204751"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r</a:t>
                </a:r>
              </a:p>
            </p:txBody>
          </p:sp>
          <p:sp>
            <p:nvSpPr>
              <p:cNvPr id="81" name="TextBox 80">
                <a:extLst>
                  <a:ext uri="{FF2B5EF4-FFF2-40B4-BE49-F238E27FC236}">
                    <a16:creationId xmlns:a16="http://schemas.microsoft.com/office/drawing/2014/main" id="{65AB0762-C7AD-404D-ABE4-C38FFA76569F}"/>
                  </a:ext>
                </a:extLst>
              </p:cNvPr>
              <p:cNvSpPr txBox="1"/>
              <p:nvPr/>
            </p:nvSpPr>
            <p:spPr>
              <a:xfrm>
                <a:off x="1209763" y="3809725"/>
                <a:ext cx="352385"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esti-Pi</a:t>
                </a:r>
              </a:p>
            </p:txBody>
          </p:sp>
          <p:sp>
            <p:nvSpPr>
              <p:cNvPr id="82" name="TextBox 81">
                <a:extLst>
                  <a:ext uri="{FF2B5EF4-FFF2-40B4-BE49-F238E27FC236}">
                    <a16:creationId xmlns:a16="http://schemas.microsoft.com/office/drawing/2014/main" id="{4885B602-54D3-4300-9470-71A196060AD1}"/>
                  </a:ext>
                </a:extLst>
              </p:cNvPr>
              <p:cNvSpPr txBox="1"/>
              <p:nvPr/>
            </p:nvSpPr>
            <p:spPr>
              <a:xfrm>
                <a:off x="1373199" y="3809725"/>
                <a:ext cx="204751"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t</a:t>
                </a:r>
              </a:p>
            </p:txBody>
          </p:sp>
          <p:sp>
            <p:nvSpPr>
              <p:cNvPr id="83" name="TextBox 82">
                <a:extLst>
                  <a:ext uri="{FF2B5EF4-FFF2-40B4-BE49-F238E27FC236}">
                    <a16:creationId xmlns:a16="http://schemas.microsoft.com/office/drawing/2014/main" id="{4FACC1CC-68CE-4E65-BEB9-21941F45B97F}"/>
                  </a:ext>
                </a:extLst>
              </p:cNvPr>
              <p:cNvSpPr txBox="1"/>
              <p:nvPr/>
            </p:nvSpPr>
            <p:spPr>
              <a:xfrm>
                <a:off x="1391407" y="3809725"/>
                <a:ext cx="281302"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esti</a:t>
                </a:r>
              </a:p>
            </p:txBody>
          </p:sp>
          <p:sp>
            <p:nvSpPr>
              <p:cNvPr id="84" name="TextBox 83">
                <a:extLst>
                  <a:ext uri="{FF2B5EF4-FFF2-40B4-BE49-F238E27FC236}">
                    <a16:creationId xmlns:a16="http://schemas.microsoft.com/office/drawing/2014/main" id="{871E17BF-FD4C-4BF8-8E02-F420FA41EEB0}"/>
                  </a:ext>
                </a:extLst>
              </p:cNvPr>
              <p:cNvSpPr txBox="1"/>
              <p:nvPr/>
            </p:nvSpPr>
            <p:spPr>
              <a:xfrm>
                <a:off x="1484989" y="2364377"/>
                <a:ext cx="631250" cy="224472"/>
              </a:xfrm>
              <a:prstGeom prst="rect">
                <a:avLst/>
              </a:prstGeom>
              <a:noFill/>
            </p:spPr>
            <p:txBody>
              <a:bodyPr wrap="none" rtlCol="0">
                <a:spAutoFit/>
              </a:bodyPr>
              <a:lstStyle/>
              <a:p>
                <a:pPr algn="l"/>
                <a:r>
                  <a:rPr lang="ro-RO" sz="753" spc="0" baseline="0">
                    <a:solidFill>
                      <a:srgbClr val="FFFFFF"/>
                    </a:solidFill>
                    <a:latin typeface="Quark-Bold"/>
                    <a:cs typeface="Quark-Bold"/>
                    <a:sym typeface="Quark-Bold"/>
                    <a:rtl val="0"/>
                  </a:rPr>
                  <a:t>EXPOZITIEI</a:t>
                </a:r>
              </a:p>
            </p:txBody>
          </p:sp>
          <p:sp>
            <p:nvSpPr>
              <p:cNvPr id="85" name="TextBox 84">
                <a:extLst>
                  <a:ext uri="{FF2B5EF4-FFF2-40B4-BE49-F238E27FC236}">
                    <a16:creationId xmlns:a16="http://schemas.microsoft.com/office/drawing/2014/main" id="{574C9E8D-B3BE-4138-8F67-0C9A1624D2FC}"/>
                  </a:ext>
                </a:extLst>
              </p:cNvPr>
              <p:cNvSpPr txBox="1"/>
              <p:nvPr/>
            </p:nvSpPr>
            <p:spPr>
              <a:xfrm>
                <a:off x="1484989" y="2487728"/>
                <a:ext cx="221155"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P</a:t>
                </a:r>
              </a:p>
            </p:txBody>
          </p:sp>
          <p:sp>
            <p:nvSpPr>
              <p:cNvPr id="86" name="TextBox 85">
                <a:extLst>
                  <a:ext uri="{FF2B5EF4-FFF2-40B4-BE49-F238E27FC236}">
                    <a16:creationId xmlns:a16="http://schemas.microsoft.com/office/drawing/2014/main" id="{02B0A8DD-3BAC-4C76-8E81-6F1CFC807F8B}"/>
                  </a:ext>
                </a:extLst>
              </p:cNvPr>
              <p:cNvSpPr txBox="1"/>
              <p:nvPr/>
            </p:nvSpPr>
            <p:spPr>
              <a:xfrm>
                <a:off x="1522717" y="2487728"/>
                <a:ext cx="204751"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r</a:t>
                </a:r>
              </a:p>
            </p:txBody>
          </p:sp>
          <p:sp>
            <p:nvSpPr>
              <p:cNvPr id="87" name="TextBox 86">
                <a:extLst>
                  <a:ext uri="{FF2B5EF4-FFF2-40B4-BE49-F238E27FC236}">
                    <a16:creationId xmlns:a16="http://schemas.microsoft.com/office/drawing/2014/main" id="{33AA9A4D-15F3-44A0-A38C-10CB1D17E725}"/>
                  </a:ext>
                </a:extLst>
              </p:cNvPr>
              <p:cNvSpPr txBox="1"/>
              <p:nvPr/>
            </p:nvSpPr>
            <p:spPr>
              <a:xfrm>
                <a:off x="1543113" y="2487728"/>
                <a:ext cx="428936"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esei Libe</a:t>
                </a:r>
              </a:p>
            </p:txBody>
          </p:sp>
          <p:sp>
            <p:nvSpPr>
              <p:cNvPr id="88" name="TextBox 87">
                <a:extLst>
                  <a:ext uri="{FF2B5EF4-FFF2-40B4-BE49-F238E27FC236}">
                    <a16:creationId xmlns:a16="http://schemas.microsoft.com/office/drawing/2014/main" id="{2DDE32B4-A4B8-425C-8AA2-8CE308BA5942}"/>
                  </a:ext>
                </a:extLst>
              </p:cNvPr>
              <p:cNvSpPr txBox="1"/>
              <p:nvPr/>
            </p:nvSpPr>
            <p:spPr>
              <a:xfrm>
                <a:off x="1785725" y="2487728"/>
                <a:ext cx="204751"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r</a:t>
                </a:r>
              </a:p>
            </p:txBody>
          </p:sp>
          <p:sp>
            <p:nvSpPr>
              <p:cNvPr id="89" name="TextBox 88">
                <a:extLst>
                  <a:ext uri="{FF2B5EF4-FFF2-40B4-BE49-F238E27FC236}">
                    <a16:creationId xmlns:a16="http://schemas.microsoft.com/office/drawing/2014/main" id="{14A3F271-39DB-4A13-BBE0-6C436820E589}"/>
                  </a:ext>
                </a:extLst>
              </p:cNvPr>
              <p:cNvSpPr txBox="1"/>
              <p:nvPr/>
            </p:nvSpPr>
            <p:spPr>
              <a:xfrm>
                <a:off x="1806120" y="2487728"/>
                <a:ext cx="215687"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e</a:t>
                </a:r>
              </a:p>
            </p:txBody>
          </p:sp>
          <p:sp>
            <p:nvSpPr>
              <p:cNvPr id="90" name="TextBox 89">
                <a:extLst>
                  <a:ext uri="{FF2B5EF4-FFF2-40B4-BE49-F238E27FC236}">
                    <a16:creationId xmlns:a16="http://schemas.microsoft.com/office/drawing/2014/main" id="{6FFA23D8-15D8-4371-8251-6D5D37BB29E6}"/>
                  </a:ext>
                </a:extLst>
              </p:cNvPr>
              <p:cNvSpPr txBox="1"/>
              <p:nvPr/>
            </p:nvSpPr>
            <p:spPr>
              <a:xfrm>
                <a:off x="1484989" y="2587918"/>
                <a:ext cx="319578"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Squa</a:t>
                </a:r>
              </a:p>
            </p:txBody>
          </p:sp>
          <p:sp>
            <p:nvSpPr>
              <p:cNvPr id="91" name="TextBox 90">
                <a:extLst>
                  <a:ext uri="{FF2B5EF4-FFF2-40B4-BE49-F238E27FC236}">
                    <a16:creationId xmlns:a16="http://schemas.microsoft.com/office/drawing/2014/main" id="{92D9F83A-6F5F-49BB-9C5A-214FFABEA380}"/>
                  </a:ext>
                </a:extLst>
              </p:cNvPr>
              <p:cNvSpPr txBox="1"/>
              <p:nvPr/>
            </p:nvSpPr>
            <p:spPr>
              <a:xfrm>
                <a:off x="1620921" y="2587918"/>
                <a:ext cx="204751"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r</a:t>
                </a:r>
              </a:p>
            </p:txBody>
          </p:sp>
          <p:sp>
            <p:nvSpPr>
              <p:cNvPr id="92" name="TextBox 91">
                <a:extLst>
                  <a:ext uri="{FF2B5EF4-FFF2-40B4-BE49-F238E27FC236}">
                    <a16:creationId xmlns:a16="http://schemas.microsoft.com/office/drawing/2014/main" id="{3C7540C1-E85E-4182-AD35-C3A00DA4D989}"/>
                  </a:ext>
                </a:extLst>
              </p:cNvPr>
              <p:cNvSpPr txBox="1"/>
              <p:nvPr/>
            </p:nvSpPr>
            <p:spPr>
              <a:xfrm>
                <a:off x="1641317" y="2587918"/>
                <a:ext cx="418000"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e – Jiului</a:t>
                </a:r>
              </a:p>
            </p:txBody>
          </p:sp>
          <p:sp>
            <p:nvSpPr>
              <p:cNvPr id="93" name="TextBox 92">
                <a:extLst>
                  <a:ext uri="{FF2B5EF4-FFF2-40B4-BE49-F238E27FC236}">
                    <a16:creationId xmlns:a16="http://schemas.microsoft.com/office/drawing/2014/main" id="{EA526A49-1770-40E7-B1A1-356521714EC2}"/>
                  </a:ext>
                </a:extLst>
              </p:cNvPr>
              <p:cNvSpPr txBox="1"/>
              <p:nvPr/>
            </p:nvSpPr>
            <p:spPr>
              <a:xfrm>
                <a:off x="3823702" y="3952411"/>
                <a:ext cx="396129" cy="224472"/>
              </a:xfrm>
              <a:prstGeom prst="rect">
                <a:avLst/>
              </a:prstGeom>
              <a:noFill/>
            </p:spPr>
            <p:txBody>
              <a:bodyPr wrap="none" rtlCol="0">
                <a:spAutoFit/>
              </a:bodyPr>
              <a:lstStyle/>
              <a:p>
                <a:pPr algn="l"/>
                <a:r>
                  <a:rPr lang="ro-RO" sz="753" spc="0" baseline="0">
                    <a:solidFill>
                      <a:srgbClr val="FFFFFF"/>
                    </a:solidFill>
                    <a:latin typeface="Quark-Bold"/>
                    <a:cs typeface="Quark-Bold"/>
                    <a:sym typeface="Quark-Bold"/>
                    <a:rtl val="0"/>
                  </a:rPr>
                  <a:t>EAST</a:t>
                </a:r>
              </a:p>
            </p:txBody>
          </p:sp>
          <p:sp>
            <p:nvSpPr>
              <p:cNvPr id="94" name="TextBox 93">
                <a:extLst>
                  <a:ext uri="{FF2B5EF4-FFF2-40B4-BE49-F238E27FC236}">
                    <a16:creationId xmlns:a16="http://schemas.microsoft.com/office/drawing/2014/main" id="{76FE76A4-6034-470B-AAA9-F88F7606E00C}"/>
                  </a:ext>
                </a:extLst>
              </p:cNvPr>
              <p:cNvSpPr txBox="1"/>
              <p:nvPr/>
            </p:nvSpPr>
            <p:spPr>
              <a:xfrm>
                <a:off x="3823702" y="4075774"/>
                <a:ext cx="456276"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Alba Iulia,</a:t>
                </a:r>
              </a:p>
            </p:txBody>
          </p:sp>
          <p:sp>
            <p:nvSpPr>
              <p:cNvPr id="95" name="TextBox 94">
                <a:extLst>
                  <a:ext uri="{FF2B5EF4-FFF2-40B4-BE49-F238E27FC236}">
                    <a16:creationId xmlns:a16="http://schemas.microsoft.com/office/drawing/2014/main" id="{F72B5131-C40B-44EC-9C0A-5B8E8A670A34}"/>
                  </a:ext>
                </a:extLst>
              </p:cNvPr>
              <p:cNvSpPr txBox="1"/>
              <p:nvPr/>
            </p:nvSpPr>
            <p:spPr>
              <a:xfrm>
                <a:off x="3823702" y="4175961"/>
                <a:ext cx="401597"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Muncii, </a:t>
                </a:r>
              </a:p>
            </p:txBody>
          </p:sp>
          <p:sp>
            <p:nvSpPr>
              <p:cNvPr id="96" name="TextBox 95">
                <a:extLst>
                  <a:ext uri="{FF2B5EF4-FFF2-40B4-BE49-F238E27FC236}">
                    <a16:creationId xmlns:a16="http://schemas.microsoft.com/office/drawing/2014/main" id="{7BEF070F-BBD6-46B8-94A1-BA45BCE6CAD1}"/>
                  </a:ext>
                </a:extLst>
              </p:cNvPr>
              <p:cNvSpPr txBox="1"/>
              <p:nvPr/>
            </p:nvSpPr>
            <p:spPr>
              <a:xfrm>
                <a:off x="4034217" y="4175961"/>
                <a:ext cx="226623"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V</a:t>
                </a:r>
              </a:p>
            </p:txBody>
          </p:sp>
          <p:sp>
            <p:nvSpPr>
              <p:cNvPr id="97" name="TextBox 96">
                <a:extLst>
                  <a:ext uri="{FF2B5EF4-FFF2-40B4-BE49-F238E27FC236}">
                    <a16:creationId xmlns:a16="http://schemas.microsoft.com/office/drawing/2014/main" id="{672813FC-BC27-4445-B88B-72C5B8BFDF66}"/>
                  </a:ext>
                </a:extLst>
              </p:cNvPr>
              <p:cNvSpPr txBox="1"/>
              <p:nvPr/>
            </p:nvSpPr>
            <p:spPr>
              <a:xfrm>
                <a:off x="4075172" y="4175961"/>
                <a:ext cx="199283"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i</a:t>
                </a:r>
              </a:p>
            </p:txBody>
          </p:sp>
          <p:sp>
            <p:nvSpPr>
              <p:cNvPr id="98" name="TextBox 97">
                <a:extLst>
                  <a:ext uri="{FF2B5EF4-FFF2-40B4-BE49-F238E27FC236}">
                    <a16:creationId xmlns:a16="http://schemas.microsoft.com/office/drawing/2014/main" id="{A9E87326-D90E-437B-851C-F6BFCF7D213F}"/>
                  </a:ext>
                </a:extLst>
              </p:cNvPr>
              <p:cNvSpPr txBox="1"/>
              <p:nvPr/>
            </p:nvSpPr>
            <p:spPr>
              <a:xfrm>
                <a:off x="4089225" y="4175961"/>
                <a:ext cx="204751"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t</a:t>
                </a:r>
              </a:p>
            </p:txBody>
          </p:sp>
          <p:sp>
            <p:nvSpPr>
              <p:cNvPr id="99" name="TextBox 98">
                <a:extLst>
                  <a:ext uri="{FF2B5EF4-FFF2-40B4-BE49-F238E27FC236}">
                    <a16:creationId xmlns:a16="http://schemas.microsoft.com/office/drawing/2014/main" id="{A1CBF51A-CB44-4926-AC06-6E2BD0FA6BD0}"/>
                  </a:ext>
                </a:extLst>
              </p:cNvPr>
              <p:cNvSpPr txBox="1"/>
              <p:nvPr/>
            </p:nvSpPr>
            <p:spPr>
              <a:xfrm>
                <a:off x="4108198" y="4175961"/>
                <a:ext cx="248495"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an</a:t>
                </a:r>
              </a:p>
            </p:txBody>
          </p:sp>
          <p:sp>
            <p:nvSpPr>
              <p:cNvPr id="100" name="TextBox 99">
                <a:extLst>
                  <a:ext uri="{FF2B5EF4-FFF2-40B4-BE49-F238E27FC236}">
                    <a16:creationId xmlns:a16="http://schemas.microsoft.com/office/drawing/2014/main" id="{4565D1A0-F88A-432F-84F2-74EC23438314}"/>
                  </a:ext>
                </a:extLst>
              </p:cNvPr>
              <p:cNvSpPr txBox="1"/>
              <p:nvPr/>
            </p:nvSpPr>
            <p:spPr>
              <a:xfrm>
                <a:off x="2199108" y="2943252"/>
                <a:ext cx="549231" cy="224472"/>
              </a:xfrm>
              <a:prstGeom prst="rect">
                <a:avLst/>
              </a:prstGeom>
              <a:noFill/>
            </p:spPr>
            <p:txBody>
              <a:bodyPr wrap="none" rtlCol="0">
                <a:spAutoFit/>
              </a:bodyPr>
              <a:lstStyle/>
              <a:p>
                <a:pPr algn="l"/>
                <a:r>
                  <a:rPr lang="ro-RO" sz="753" spc="0" baseline="0">
                    <a:solidFill>
                      <a:srgbClr val="FFFFFF"/>
                    </a:solidFill>
                    <a:latin typeface="Quark-Bold"/>
                    <a:cs typeface="Quark-Bold"/>
                    <a:sym typeface="Quark-Bold"/>
                    <a:rtl val="0"/>
                  </a:rPr>
                  <a:t>CBD (Cent</a:t>
                </a:r>
              </a:p>
            </p:txBody>
          </p:sp>
          <p:sp>
            <p:nvSpPr>
              <p:cNvPr id="101" name="TextBox 100">
                <a:extLst>
                  <a:ext uri="{FF2B5EF4-FFF2-40B4-BE49-F238E27FC236}">
                    <a16:creationId xmlns:a16="http://schemas.microsoft.com/office/drawing/2014/main" id="{F6F9C33A-C79D-409C-874C-60E107C13E21}"/>
                  </a:ext>
                </a:extLst>
              </p:cNvPr>
              <p:cNvSpPr txBox="1"/>
              <p:nvPr/>
            </p:nvSpPr>
            <p:spPr>
              <a:xfrm>
                <a:off x="2586292" y="2943252"/>
                <a:ext cx="215687" cy="224472"/>
              </a:xfrm>
              <a:prstGeom prst="rect">
                <a:avLst/>
              </a:prstGeom>
              <a:noFill/>
            </p:spPr>
            <p:txBody>
              <a:bodyPr wrap="none" rtlCol="0">
                <a:spAutoFit/>
              </a:bodyPr>
              <a:lstStyle/>
              <a:p>
                <a:pPr algn="l"/>
                <a:r>
                  <a:rPr lang="ro-RO" sz="753" spc="0" baseline="0">
                    <a:solidFill>
                      <a:srgbClr val="FFFFFF"/>
                    </a:solidFill>
                    <a:latin typeface="Quark-Bold"/>
                    <a:cs typeface="Quark-Bold"/>
                    <a:sym typeface="Quark-Bold"/>
                    <a:rtl val="0"/>
                  </a:rPr>
                  <a:t>r</a:t>
                </a:r>
              </a:p>
            </p:txBody>
          </p:sp>
          <p:sp>
            <p:nvSpPr>
              <p:cNvPr id="102" name="TextBox 101">
                <a:extLst>
                  <a:ext uri="{FF2B5EF4-FFF2-40B4-BE49-F238E27FC236}">
                    <a16:creationId xmlns:a16="http://schemas.microsoft.com/office/drawing/2014/main" id="{A38999EB-45AE-49A0-A43F-D26742CE7BF1}"/>
                  </a:ext>
                </a:extLst>
              </p:cNvPr>
              <p:cNvSpPr txBox="1"/>
              <p:nvPr/>
            </p:nvSpPr>
            <p:spPr>
              <a:xfrm>
                <a:off x="2617077" y="2943252"/>
                <a:ext cx="841935" cy="205282"/>
              </a:xfrm>
              <a:prstGeom prst="rect">
                <a:avLst/>
              </a:prstGeom>
              <a:noFill/>
            </p:spPr>
            <p:txBody>
              <a:bodyPr wrap="none" rtlCol="0">
                <a:spAutoFit/>
              </a:bodyPr>
              <a:lstStyle/>
              <a:p>
                <a:pPr algn="l"/>
                <a:r>
                  <a:rPr lang="ro-RO" sz="753" spc="0" baseline="0">
                    <a:solidFill>
                      <a:srgbClr val="FFFFFF"/>
                    </a:solidFill>
                    <a:latin typeface="Quark-Bold"/>
                    <a:cs typeface="Quark-Bold"/>
                    <a:sym typeface="Quark-Bold"/>
                    <a:rtl val="0"/>
                  </a:rPr>
                  <a:t>al Business Sector)</a:t>
                </a:r>
              </a:p>
            </p:txBody>
          </p:sp>
          <p:sp>
            <p:nvSpPr>
              <p:cNvPr id="103" name="TextBox 102">
                <a:extLst>
                  <a:ext uri="{FF2B5EF4-FFF2-40B4-BE49-F238E27FC236}">
                    <a16:creationId xmlns:a16="http://schemas.microsoft.com/office/drawing/2014/main" id="{4D7D6018-42E8-4EE3-9693-25430B4AC9B8}"/>
                  </a:ext>
                </a:extLst>
              </p:cNvPr>
              <p:cNvSpPr txBox="1"/>
              <p:nvPr/>
            </p:nvSpPr>
            <p:spPr>
              <a:xfrm>
                <a:off x="2199108" y="3066612"/>
                <a:ext cx="226623"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V</a:t>
                </a:r>
              </a:p>
            </p:txBody>
          </p:sp>
          <p:sp>
            <p:nvSpPr>
              <p:cNvPr id="104" name="TextBox 103">
                <a:extLst>
                  <a:ext uri="{FF2B5EF4-FFF2-40B4-BE49-F238E27FC236}">
                    <a16:creationId xmlns:a16="http://schemas.microsoft.com/office/drawing/2014/main" id="{E6B419AF-4569-45E3-98BB-00EEA4A267F8}"/>
                  </a:ext>
                </a:extLst>
              </p:cNvPr>
              <p:cNvSpPr txBox="1"/>
              <p:nvPr/>
            </p:nvSpPr>
            <p:spPr>
              <a:xfrm>
                <a:off x="2240008" y="3066612"/>
                <a:ext cx="232091"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ic</a:t>
                </a:r>
              </a:p>
            </p:txBody>
          </p:sp>
          <p:sp>
            <p:nvSpPr>
              <p:cNvPr id="105" name="TextBox 104">
                <a:extLst>
                  <a:ext uri="{FF2B5EF4-FFF2-40B4-BE49-F238E27FC236}">
                    <a16:creationId xmlns:a16="http://schemas.microsoft.com/office/drawing/2014/main" id="{D47E35F8-EF47-43D1-89E1-84E1672B4227}"/>
                  </a:ext>
                </a:extLst>
              </p:cNvPr>
              <p:cNvSpPr txBox="1"/>
              <p:nvPr/>
            </p:nvSpPr>
            <p:spPr>
              <a:xfrm>
                <a:off x="2284298" y="3066612"/>
                <a:ext cx="204751"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t</a:t>
                </a:r>
              </a:p>
            </p:txBody>
          </p:sp>
          <p:sp>
            <p:nvSpPr>
              <p:cNvPr id="106" name="TextBox 105">
                <a:extLst>
                  <a:ext uri="{FF2B5EF4-FFF2-40B4-BE49-F238E27FC236}">
                    <a16:creationId xmlns:a16="http://schemas.microsoft.com/office/drawing/2014/main" id="{9BEA91AB-EA29-47DA-A554-55C810653E21}"/>
                  </a:ext>
                </a:extLst>
              </p:cNvPr>
              <p:cNvSpPr txBox="1"/>
              <p:nvPr/>
            </p:nvSpPr>
            <p:spPr>
              <a:xfrm>
                <a:off x="2302561" y="3066612"/>
                <a:ext cx="833563"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oriei, Charles de Gaulle</a:t>
                </a:r>
              </a:p>
            </p:txBody>
          </p:sp>
          <p:sp>
            <p:nvSpPr>
              <p:cNvPr id="107" name="TextBox 106">
                <a:extLst>
                  <a:ext uri="{FF2B5EF4-FFF2-40B4-BE49-F238E27FC236}">
                    <a16:creationId xmlns:a16="http://schemas.microsoft.com/office/drawing/2014/main" id="{15C1CEF7-C0EE-4209-8853-682ABF19992F}"/>
                  </a:ext>
                </a:extLst>
              </p:cNvPr>
              <p:cNvSpPr txBox="1"/>
              <p:nvPr/>
            </p:nvSpPr>
            <p:spPr>
              <a:xfrm>
                <a:off x="2476472" y="2429441"/>
                <a:ext cx="226623" cy="224472"/>
              </a:xfrm>
              <a:prstGeom prst="rect">
                <a:avLst/>
              </a:prstGeom>
              <a:noFill/>
            </p:spPr>
            <p:txBody>
              <a:bodyPr wrap="none" rtlCol="0">
                <a:spAutoFit/>
              </a:bodyPr>
              <a:lstStyle/>
              <a:p>
                <a:pPr algn="l"/>
                <a:r>
                  <a:rPr lang="ro-RO" sz="753" spc="0" baseline="0">
                    <a:solidFill>
                      <a:srgbClr val="FFFFFF"/>
                    </a:solidFill>
                    <a:latin typeface="Quark-Bold"/>
                    <a:cs typeface="Quark-Bold"/>
                    <a:sym typeface="Quark-Bold"/>
                    <a:rtl val="0"/>
                  </a:rPr>
                  <a:t>F</a:t>
                </a:r>
              </a:p>
            </p:txBody>
          </p:sp>
          <p:sp>
            <p:nvSpPr>
              <p:cNvPr id="108" name="TextBox 107">
                <a:extLst>
                  <a:ext uri="{FF2B5EF4-FFF2-40B4-BE49-F238E27FC236}">
                    <a16:creationId xmlns:a16="http://schemas.microsoft.com/office/drawing/2014/main" id="{364B3EC3-0D54-4985-81B1-C9180BB02756}"/>
                  </a:ext>
                </a:extLst>
              </p:cNvPr>
              <p:cNvSpPr txBox="1"/>
              <p:nvPr/>
            </p:nvSpPr>
            <p:spPr>
              <a:xfrm>
                <a:off x="2523168" y="2429441"/>
                <a:ext cx="226623" cy="224472"/>
              </a:xfrm>
              <a:prstGeom prst="rect">
                <a:avLst/>
              </a:prstGeom>
              <a:noFill/>
            </p:spPr>
            <p:txBody>
              <a:bodyPr wrap="none" rtlCol="0">
                <a:spAutoFit/>
              </a:bodyPr>
              <a:lstStyle/>
              <a:p>
                <a:pPr algn="l"/>
                <a:r>
                  <a:rPr lang="ro-RO" sz="753" spc="0" baseline="0">
                    <a:solidFill>
                      <a:srgbClr val="FFFFFF"/>
                    </a:solidFill>
                    <a:latin typeface="Quark-Bold"/>
                    <a:cs typeface="Quark-Bold"/>
                    <a:sym typeface="Quark-Bold"/>
                    <a:rtl val="0"/>
                  </a:rPr>
                  <a:t>L</a:t>
                </a:r>
              </a:p>
            </p:txBody>
          </p:sp>
          <p:sp>
            <p:nvSpPr>
              <p:cNvPr id="109" name="TextBox 108">
                <a:extLst>
                  <a:ext uri="{FF2B5EF4-FFF2-40B4-BE49-F238E27FC236}">
                    <a16:creationId xmlns:a16="http://schemas.microsoft.com/office/drawing/2014/main" id="{7AE634E7-6B0B-49CE-87A2-144087EF284E}"/>
                  </a:ext>
                </a:extLst>
              </p:cNvPr>
              <p:cNvSpPr txBox="1"/>
              <p:nvPr/>
            </p:nvSpPr>
            <p:spPr>
              <a:xfrm>
                <a:off x="2566583" y="2429441"/>
                <a:ext cx="609378" cy="224472"/>
              </a:xfrm>
              <a:prstGeom prst="rect">
                <a:avLst/>
              </a:prstGeom>
              <a:noFill/>
            </p:spPr>
            <p:txBody>
              <a:bodyPr wrap="none" rtlCol="0">
                <a:spAutoFit/>
              </a:bodyPr>
              <a:lstStyle/>
              <a:p>
                <a:pPr algn="l"/>
                <a:r>
                  <a:rPr lang="ro-RO" sz="753" spc="0" baseline="0">
                    <a:solidFill>
                      <a:srgbClr val="FFFFFF"/>
                    </a:solidFill>
                    <a:latin typeface="Quark-Bold"/>
                    <a:cs typeface="Quark-Bold"/>
                    <a:sym typeface="Quark-Bold"/>
                    <a:rtl val="0"/>
                  </a:rPr>
                  <a:t>OREASCA/</a:t>
                </a:r>
              </a:p>
            </p:txBody>
          </p:sp>
          <p:sp>
            <p:nvSpPr>
              <p:cNvPr id="110" name="TextBox 109">
                <a:extLst>
                  <a:ext uri="{FF2B5EF4-FFF2-40B4-BE49-F238E27FC236}">
                    <a16:creationId xmlns:a16="http://schemas.microsoft.com/office/drawing/2014/main" id="{5F9F10C7-690A-4E0B-AF48-713DF0C05940}"/>
                  </a:ext>
                </a:extLst>
              </p:cNvPr>
              <p:cNvSpPr txBox="1"/>
              <p:nvPr/>
            </p:nvSpPr>
            <p:spPr>
              <a:xfrm>
                <a:off x="3003580" y="2429441"/>
                <a:ext cx="232091" cy="224472"/>
              </a:xfrm>
              <a:prstGeom prst="rect">
                <a:avLst/>
              </a:prstGeom>
              <a:noFill/>
            </p:spPr>
            <p:txBody>
              <a:bodyPr wrap="none" rtlCol="0">
                <a:spAutoFit/>
              </a:bodyPr>
              <a:lstStyle/>
              <a:p>
                <a:pPr algn="l"/>
                <a:r>
                  <a:rPr lang="ro-RO" sz="753" spc="0" baseline="0">
                    <a:solidFill>
                      <a:srgbClr val="FFFFFF"/>
                    </a:solidFill>
                    <a:latin typeface="Quark-Bold"/>
                    <a:cs typeface="Quark-Bold"/>
                    <a:sym typeface="Quark-Bold"/>
                    <a:rtl val="0"/>
                  </a:rPr>
                  <a:t>B</a:t>
                </a:r>
              </a:p>
            </p:txBody>
          </p:sp>
          <p:sp>
            <p:nvSpPr>
              <p:cNvPr id="111" name="TextBox 110">
                <a:extLst>
                  <a:ext uri="{FF2B5EF4-FFF2-40B4-BE49-F238E27FC236}">
                    <a16:creationId xmlns:a16="http://schemas.microsoft.com/office/drawing/2014/main" id="{E9F3F9AF-6242-4AD8-9F49-035EE245F7A5}"/>
                  </a:ext>
                </a:extLst>
              </p:cNvPr>
              <p:cNvSpPr txBox="1"/>
              <p:nvPr/>
            </p:nvSpPr>
            <p:spPr>
              <a:xfrm>
                <a:off x="3053612" y="2429441"/>
                <a:ext cx="434404" cy="224472"/>
              </a:xfrm>
              <a:prstGeom prst="rect">
                <a:avLst/>
              </a:prstGeom>
              <a:noFill/>
            </p:spPr>
            <p:txBody>
              <a:bodyPr wrap="none" rtlCol="0">
                <a:spAutoFit/>
              </a:bodyPr>
              <a:lstStyle/>
              <a:p>
                <a:pPr algn="l"/>
                <a:r>
                  <a:rPr lang="ro-RO" sz="753" spc="0" baseline="0">
                    <a:solidFill>
                      <a:srgbClr val="FFFFFF"/>
                    </a:solidFill>
                    <a:latin typeface="Quark-Bold"/>
                    <a:cs typeface="Quark-Bold"/>
                    <a:sym typeface="Quark-Bold"/>
                    <a:rtl val="0"/>
                  </a:rPr>
                  <a:t>ARBU </a:t>
                </a:r>
              </a:p>
            </p:txBody>
          </p:sp>
          <p:sp>
            <p:nvSpPr>
              <p:cNvPr id="112" name="TextBox 111">
                <a:extLst>
                  <a:ext uri="{FF2B5EF4-FFF2-40B4-BE49-F238E27FC236}">
                    <a16:creationId xmlns:a16="http://schemas.microsoft.com/office/drawing/2014/main" id="{16FAFCDA-6B26-480F-AB64-1572B0C74DDC}"/>
                  </a:ext>
                </a:extLst>
              </p:cNvPr>
              <p:cNvSpPr txBox="1"/>
              <p:nvPr/>
            </p:nvSpPr>
            <p:spPr>
              <a:xfrm>
                <a:off x="3311479" y="2429441"/>
                <a:ext cx="243027" cy="224472"/>
              </a:xfrm>
              <a:prstGeom prst="rect">
                <a:avLst/>
              </a:prstGeom>
              <a:noFill/>
            </p:spPr>
            <p:txBody>
              <a:bodyPr wrap="none" rtlCol="0">
                <a:spAutoFit/>
              </a:bodyPr>
              <a:lstStyle/>
              <a:p>
                <a:pPr algn="l"/>
                <a:r>
                  <a:rPr lang="ro-RO" sz="753" spc="-44" baseline="0">
                    <a:solidFill>
                      <a:srgbClr val="FFFFFF"/>
                    </a:solidFill>
                    <a:latin typeface="Quark-Bold"/>
                    <a:cs typeface="Quark-Bold"/>
                    <a:sym typeface="Quark-Bold"/>
                    <a:rtl val="0"/>
                  </a:rPr>
                  <a:t>V</a:t>
                </a:r>
              </a:p>
            </p:txBody>
          </p:sp>
          <p:sp>
            <p:nvSpPr>
              <p:cNvPr id="113" name="TextBox 112">
                <a:extLst>
                  <a:ext uri="{FF2B5EF4-FFF2-40B4-BE49-F238E27FC236}">
                    <a16:creationId xmlns:a16="http://schemas.microsoft.com/office/drawing/2014/main" id="{D859023E-F8E0-4F30-AF74-59F5FFF72920}"/>
                  </a:ext>
                </a:extLst>
              </p:cNvPr>
              <p:cNvSpPr txBox="1"/>
              <p:nvPr/>
            </p:nvSpPr>
            <p:spPr>
              <a:xfrm>
                <a:off x="3365940" y="2429441"/>
                <a:ext cx="243027" cy="224472"/>
              </a:xfrm>
              <a:prstGeom prst="rect">
                <a:avLst/>
              </a:prstGeom>
              <a:noFill/>
            </p:spPr>
            <p:txBody>
              <a:bodyPr wrap="none" rtlCol="0">
                <a:spAutoFit/>
              </a:bodyPr>
              <a:lstStyle/>
              <a:p>
                <a:pPr algn="l"/>
                <a:r>
                  <a:rPr lang="ro-RO" sz="753" spc="0" baseline="0">
                    <a:solidFill>
                      <a:srgbClr val="FFFFFF"/>
                    </a:solidFill>
                    <a:latin typeface="Quark-Bold"/>
                    <a:cs typeface="Quark-Bold"/>
                    <a:sym typeface="Quark-Bold"/>
                    <a:rtl val="0"/>
                  </a:rPr>
                  <a:t>A</a:t>
                </a:r>
              </a:p>
            </p:txBody>
          </p:sp>
          <p:sp>
            <p:nvSpPr>
              <p:cNvPr id="114" name="TextBox 113">
                <a:extLst>
                  <a:ext uri="{FF2B5EF4-FFF2-40B4-BE49-F238E27FC236}">
                    <a16:creationId xmlns:a16="http://schemas.microsoft.com/office/drawing/2014/main" id="{334FC9E5-2E16-41E9-AD84-506D73C47922}"/>
                  </a:ext>
                </a:extLst>
              </p:cNvPr>
              <p:cNvSpPr txBox="1"/>
              <p:nvPr/>
            </p:nvSpPr>
            <p:spPr>
              <a:xfrm>
                <a:off x="3422916" y="2429441"/>
                <a:ext cx="554699" cy="224472"/>
              </a:xfrm>
              <a:prstGeom prst="rect">
                <a:avLst/>
              </a:prstGeom>
              <a:noFill/>
            </p:spPr>
            <p:txBody>
              <a:bodyPr wrap="none" rtlCol="0">
                <a:spAutoFit/>
              </a:bodyPr>
              <a:lstStyle/>
              <a:p>
                <a:pPr algn="l"/>
                <a:r>
                  <a:rPr lang="ro-RO" sz="753" spc="0" baseline="0">
                    <a:solidFill>
                      <a:srgbClr val="FFFFFF"/>
                    </a:solidFill>
                    <a:latin typeface="Quark-Bold"/>
                    <a:cs typeface="Quark-Bold"/>
                    <a:sym typeface="Quark-Bold"/>
                    <a:rtl val="0"/>
                  </a:rPr>
                  <a:t>CARESCU</a:t>
                </a:r>
              </a:p>
            </p:txBody>
          </p:sp>
          <p:sp>
            <p:nvSpPr>
              <p:cNvPr id="115" name="TextBox 114">
                <a:extLst>
                  <a:ext uri="{FF2B5EF4-FFF2-40B4-BE49-F238E27FC236}">
                    <a16:creationId xmlns:a16="http://schemas.microsoft.com/office/drawing/2014/main" id="{4B7DE15D-B0EB-410D-A088-0DE298228039}"/>
                  </a:ext>
                </a:extLst>
              </p:cNvPr>
              <p:cNvSpPr txBox="1"/>
              <p:nvPr/>
            </p:nvSpPr>
            <p:spPr>
              <a:xfrm>
                <a:off x="2476472" y="2552790"/>
                <a:ext cx="221155"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S</a:t>
                </a:r>
              </a:p>
            </p:txBody>
          </p:sp>
          <p:sp>
            <p:nvSpPr>
              <p:cNvPr id="116" name="TextBox 115">
                <a:extLst>
                  <a:ext uri="{FF2B5EF4-FFF2-40B4-BE49-F238E27FC236}">
                    <a16:creationId xmlns:a16="http://schemas.microsoft.com/office/drawing/2014/main" id="{673F06B5-4E58-459E-A6F1-96B119542949}"/>
                  </a:ext>
                </a:extLst>
              </p:cNvPr>
              <p:cNvSpPr txBox="1"/>
              <p:nvPr/>
            </p:nvSpPr>
            <p:spPr>
              <a:xfrm>
                <a:off x="2513709" y="2552790"/>
                <a:ext cx="204751"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t</a:t>
                </a:r>
              </a:p>
            </p:txBody>
          </p:sp>
          <p:sp>
            <p:nvSpPr>
              <p:cNvPr id="117" name="TextBox 116">
                <a:extLst>
                  <a:ext uri="{FF2B5EF4-FFF2-40B4-BE49-F238E27FC236}">
                    <a16:creationId xmlns:a16="http://schemas.microsoft.com/office/drawing/2014/main" id="{0EAA60CD-86DF-4FB5-92C3-CC9B9749FADF}"/>
                  </a:ext>
                </a:extLst>
              </p:cNvPr>
              <p:cNvSpPr txBox="1"/>
              <p:nvPr/>
            </p:nvSpPr>
            <p:spPr>
              <a:xfrm>
                <a:off x="2531971" y="2552790"/>
                <a:ext cx="215687"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e</a:t>
                </a:r>
              </a:p>
            </p:txBody>
          </p:sp>
          <p:sp>
            <p:nvSpPr>
              <p:cNvPr id="118" name="TextBox 117">
                <a:extLst>
                  <a:ext uri="{FF2B5EF4-FFF2-40B4-BE49-F238E27FC236}">
                    <a16:creationId xmlns:a16="http://schemas.microsoft.com/office/drawing/2014/main" id="{927EBFC7-8ABA-49DB-AE11-93A29F892D17}"/>
                  </a:ext>
                </a:extLst>
              </p:cNvPr>
              <p:cNvSpPr txBox="1"/>
              <p:nvPr/>
            </p:nvSpPr>
            <p:spPr>
              <a:xfrm>
                <a:off x="2564232" y="2552790"/>
                <a:ext cx="204751"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f</a:t>
                </a:r>
              </a:p>
            </p:txBody>
          </p:sp>
          <p:sp>
            <p:nvSpPr>
              <p:cNvPr id="119" name="TextBox 118">
                <a:extLst>
                  <a:ext uri="{FF2B5EF4-FFF2-40B4-BE49-F238E27FC236}">
                    <a16:creationId xmlns:a16="http://schemas.microsoft.com/office/drawing/2014/main" id="{96AD7A64-8A81-44B4-BC75-FB5552CB1D58}"/>
                  </a:ext>
                </a:extLst>
              </p:cNvPr>
              <p:cNvSpPr txBox="1"/>
              <p:nvPr/>
            </p:nvSpPr>
            <p:spPr>
              <a:xfrm>
                <a:off x="2583097" y="2552790"/>
                <a:ext cx="456276"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an cel Ma</a:t>
                </a:r>
              </a:p>
            </p:txBody>
          </p:sp>
          <p:sp>
            <p:nvSpPr>
              <p:cNvPr id="120" name="TextBox 119">
                <a:extLst>
                  <a:ext uri="{FF2B5EF4-FFF2-40B4-BE49-F238E27FC236}">
                    <a16:creationId xmlns:a16="http://schemas.microsoft.com/office/drawing/2014/main" id="{FFB7529A-321E-433C-9F68-294080A8DB3C}"/>
                  </a:ext>
                </a:extLst>
              </p:cNvPr>
              <p:cNvSpPr txBox="1"/>
              <p:nvPr/>
            </p:nvSpPr>
            <p:spPr>
              <a:xfrm>
                <a:off x="2849931" y="2552790"/>
                <a:ext cx="204751"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r</a:t>
                </a:r>
              </a:p>
            </p:txBody>
          </p:sp>
          <p:sp>
            <p:nvSpPr>
              <p:cNvPr id="121" name="TextBox 120">
                <a:extLst>
                  <a:ext uri="{FF2B5EF4-FFF2-40B4-BE49-F238E27FC236}">
                    <a16:creationId xmlns:a16="http://schemas.microsoft.com/office/drawing/2014/main" id="{346C3606-6AD2-469A-B95C-2E9F8096D749}"/>
                  </a:ext>
                </a:extLst>
              </p:cNvPr>
              <p:cNvSpPr txBox="1"/>
              <p:nvPr/>
            </p:nvSpPr>
            <p:spPr>
              <a:xfrm>
                <a:off x="2870217" y="2552790"/>
                <a:ext cx="308642"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e-Au</a:t>
                </a:r>
              </a:p>
            </p:txBody>
          </p:sp>
          <p:sp>
            <p:nvSpPr>
              <p:cNvPr id="122" name="TextBox 121">
                <a:extLst>
                  <a:ext uri="{FF2B5EF4-FFF2-40B4-BE49-F238E27FC236}">
                    <a16:creationId xmlns:a16="http://schemas.microsoft.com/office/drawing/2014/main" id="{D6302A69-421E-47FE-918F-27C5D83447D5}"/>
                  </a:ext>
                </a:extLst>
              </p:cNvPr>
              <p:cNvSpPr txBox="1"/>
              <p:nvPr/>
            </p:nvSpPr>
            <p:spPr>
              <a:xfrm>
                <a:off x="2995870" y="2552790"/>
                <a:ext cx="204751"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r</a:t>
                </a:r>
              </a:p>
            </p:txBody>
          </p:sp>
          <p:sp>
            <p:nvSpPr>
              <p:cNvPr id="123" name="TextBox 122">
                <a:extLst>
                  <a:ext uri="{FF2B5EF4-FFF2-40B4-BE49-F238E27FC236}">
                    <a16:creationId xmlns:a16="http://schemas.microsoft.com/office/drawing/2014/main" id="{3B0244A8-1075-47BD-B411-049BE1106DC4}"/>
                  </a:ext>
                </a:extLst>
              </p:cNvPr>
              <p:cNvSpPr txBox="1"/>
              <p:nvPr/>
            </p:nvSpPr>
            <p:spPr>
              <a:xfrm>
                <a:off x="3016266" y="2552790"/>
                <a:ext cx="428936" cy="189768"/>
              </a:xfrm>
              <a:prstGeom prst="rect">
                <a:avLst/>
              </a:prstGeom>
              <a:noFill/>
            </p:spPr>
            <p:txBody>
              <a:bodyPr wrap="none" rtlCol="0">
                <a:spAutoFit/>
              </a:bodyPr>
              <a:lstStyle/>
              <a:p>
                <a:pPr algn="l"/>
                <a:r>
                  <a:rPr lang="ro-RO" sz="576" spc="0" baseline="0">
                    <a:solidFill>
                      <a:srgbClr val="FFFFFF"/>
                    </a:solidFill>
                    <a:latin typeface="Quark-Light"/>
                    <a:cs typeface="Quark-Light"/>
                    <a:sym typeface="Quark-Light"/>
                    <a:rtl val="0"/>
                  </a:rPr>
                  <a:t>el Vlaicu</a:t>
                </a:r>
              </a:p>
            </p:txBody>
          </p:sp>
        </p:grpSp>
        <p:grpSp>
          <p:nvGrpSpPr>
            <p:cNvPr id="32" name="Group 31">
              <a:extLst>
                <a:ext uri="{FF2B5EF4-FFF2-40B4-BE49-F238E27FC236}">
                  <a16:creationId xmlns:a16="http://schemas.microsoft.com/office/drawing/2014/main" id="{41105B5B-D052-47C7-8A66-64C5149FB38F}"/>
                </a:ext>
              </a:extLst>
            </p:cNvPr>
            <p:cNvGrpSpPr/>
            <p:nvPr/>
          </p:nvGrpSpPr>
          <p:grpSpPr>
            <a:xfrm>
              <a:off x="885204" y="1927776"/>
              <a:ext cx="3670565" cy="3602778"/>
              <a:chOff x="1085002" y="2401356"/>
              <a:chExt cx="3928961" cy="4491173"/>
            </a:xfrm>
          </p:grpSpPr>
          <p:sp>
            <p:nvSpPr>
              <p:cNvPr id="33" name="TextBox 32">
                <a:extLst>
                  <a:ext uri="{FF2B5EF4-FFF2-40B4-BE49-F238E27FC236}">
                    <a16:creationId xmlns:a16="http://schemas.microsoft.com/office/drawing/2014/main" id="{5A7F33B4-1D8D-437F-A4B6-D2938A49D94F}"/>
                  </a:ext>
                </a:extLst>
              </p:cNvPr>
              <p:cNvSpPr txBox="1"/>
              <p:nvPr/>
            </p:nvSpPr>
            <p:spPr>
              <a:xfrm>
                <a:off x="1567249" y="2401356"/>
                <a:ext cx="807720" cy="491783"/>
              </a:xfrm>
              <a:prstGeom prst="rect">
                <a:avLst/>
              </a:prstGeom>
              <a:noFill/>
            </p:spPr>
            <p:txBody>
              <a:bodyPr wrap="square" rtlCol="0">
                <a:spAutoFit/>
              </a:bodyPr>
              <a:lstStyle/>
              <a:p>
                <a:pPr algn="ctr"/>
                <a:r>
                  <a:rPr lang="en-US" sz="1000" b="1">
                    <a:solidFill>
                      <a:srgbClr val="FF0000"/>
                    </a:solidFill>
                    <a:latin typeface="Quark" panose="02000000000000000000" pitchFamily="50" charset="-34"/>
                    <a:cs typeface="Quark" panose="02000000000000000000" pitchFamily="50" charset="-34"/>
                  </a:rPr>
                  <a:t>15€/sqm</a:t>
                </a:r>
              </a:p>
              <a:p>
                <a:pPr algn="ctr"/>
                <a:r>
                  <a:rPr lang="en-US" sz="1000" b="1">
                    <a:solidFill>
                      <a:srgbClr val="92D050"/>
                    </a:solidFill>
                    <a:latin typeface="Quark" panose="02000000000000000000" pitchFamily="50" charset="-34"/>
                    <a:cs typeface="Quark" panose="02000000000000000000" pitchFamily="50" charset="-34"/>
                  </a:rPr>
                  <a:t>11%</a:t>
                </a:r>
              </a:p>
            </p:txBody>
          </p:sp>
          <p:sp>
            <p:nvSpPr>
              <p:cNvPr id="34" name="TextBox 33">
                <a:extLst>
                  <a:ext uri="{FF2B5EF4-FFF2-40B4-BE49-F238E27FC236}">
                    <a16:creationId xmlns:a16="http://schemas.microsoft.com/office/drawing/2014/main" id="{5D9B1A82-8498-4467-830C-031242EB2A35}"/>
                  </a:ext>
                </a:extLst>
              </p:cNvPr>
              <p:cNvSpPr txBox="1"/>
              <p:nvPr/>
            </p:nvSpPr>
            <p:spPr>
              <a:xfrm>
                <a:off x="2478367" y="2603951"/>
                <a:ext cx="807720" cy="491783"/>
              </a:xfrm>
              <a:prstGeom prst="rect">
                <a:avLst/>
              </a:prstGeom>
              <a:noFill/>
            </p:spPr>
            <p:txBody>
              <a:bodyPr wrap="square" rtlCol="0">
                <a:spAutoFit/>
              </a:bodyPr>
              <a:lstStyle/>
              <a:p>
                <a:pPr algn="ctr"/>
                <a:r>
                  <a:rPr lang="en-US" sz="1000" b="1">
                    <a:solidFill>
                      <a:srgbClr val="FF0000"/>
                    </a:solidFill>
                    <a:latin typeface="Quark" panose="02000000000000000000" pitchFamily="50" charset="-34"/>
                    <a:cs typeface="Quark" panose="02000000000000000000" pitchFamily="50" charset="-34"/>
                  </a:rPr>
                  <a:t>13€/sqm</a:t>
                </a:r>
              </a:p>
              <a:p>
                <a:pPr algn="ctr"/>
                <a:r>
                  <a:rPr lang="en-US" sz="1000" b="1">
                    <a:solidFill>
                      <a:srgbClr val="92D050"/>
                    </a:solidFill>
                    <a:latin typeface="Quark" panose="02000000000000000000" pitchFamily="50" charset="-34"/>
                    <a:cs typeface="Quark" panose="02000000000000000000" pitchFamily="50" charset="-34"/>
                  </a:rPr>
                  <a:t>19%</a:t>
                </a:r>
              </a:p>
            </p:txBody>
          </p:sp>
          <p:sp>
            <p:nvSpPr>
              <p:cNvPr id="35" name="TextBox 34">
                <a:extLst>
                  <a:ext uri="{FF2B5EF4-FFF2-40B4-BE49-F238E27FC236}">
                    <a16:creationId xmlns:a16="http://schemas.microsoft.com/office/drawing/2014/main" id="{9038D1F8-E72B-4898-BACF-71CCA5BF008E}"/>
                  </a:ext>
                </a:extLst>
              </p:cNvPr>
              <p:cNvSpPr txBox="1"/>
              <p:nvPr/>
            </p:nvSpPr>
            <p:spPr>
              <a:xfrm>
                <a:off x="1622037" y="3381580"/>
                <a:ext cx="960120" cy="491783"/>
              </a:xfrm>
              <a:prstGeom prst="rect">
                <a:avLst/>
              </a:prstGeom>
              <a:noFill/>
            </p:spPr>
            <p:txBody>
              <a:bodyPr wrap="square" rtlCol="0">
                <a:spAutoFit/>
              </a:bodyPr>
              <a:lstStyle/>
              <a:p>
                <a:pPr algn="ctr"/>
                <a:r>
                  <a:rPr lang="en-US" sz="1000" b="1">
                    <a:solidFill>
                      <a:srgbClr val="FF0000"/>
                    </a:solidFill>
                    <a:latin typeface="Quark" panose="02000000000000000000" pitchFamily="50" charset="-34"/>
                    <a:cs typeface="Quark" panose="02000000000000000000" pitchFamily="50" charset="-34"/>
                  </a:rPr>
                  <a:t>15-17€/sqm</a:t>
                </a:r>
              </a:p>
              <a:p>
                <a:pPr algn="ctr"/>
                <a:r>
                  <a:rPr lang="en-US" sz="1000" b="1">
                    <a:solidFill>
                      <a:srgbClr val="92D050"/>
                    </a:solidFill>
                    <a:latin typeface="Quark" panose="02000000000000000000" pitchFamily="50" charset="-34"/>
                    <a:cs typeface="Quark" panose="02000000000000000000" pitchFamily="50" charset="-34"/>
                  </a:rPr>
                  <a:t>13%</a:t>
                </a:r>
              </a:p>
            </p:txBody>
          </p:sp>
          <p:sp>
            <p:nvSpPr>
              <p:cNvPr id="36" name="TextBox 35">
                <a:extLst>
                  <a:ext uri="{FF2B5EF4-FFF2-40B4-BE49-F238E27FC236}">
                    <a16:creationId xmlns:a16="http://schemas.microsoft.com/office/drawing/2014/main" id="{70D25A4B-5F1A-4F79-9E1C-644AFE10B864}"/>
                  </a:ext>
                </a:extLst>
              </p:cNvPr>
              <p:cNvSpPr txBox="1"/>
              <p:nvPr/>
            </p:nvSpPr>
            <p:spPr>
              <a:xfrm>
                <a:off x="2780253" y="3317698"/>
                <a:ext cx="960120" cy="491783"/>
              </a:xfrm>
              <a:prstGeom prst="rect">
                <a:avLst/>
              </a:prstGeom>
              <a:noFill/>
            </p:spPr>
            <p:txBody>
              <a:bodyPr wrap="square" rtlCol="0">
                <a:spAutoFit/>
              </a:bodyPr>
              <a:lstStyle/>
              <a:p>
                <a:pPr algn="ctr"/>
                <a:r>
                  <a:rPr lang="en-US" sz="1000" b="1">
                    <a:solidFill>
                      <a:srgbClr val="FF0000"/>
                    </a:solidFill>
                    <a:latin typeface="Quark" panose="02000000000000000000" pitchFamily="50" charset="-34"/>
                    <a:cs typeface="Quark" panose="02000000000000000000" pitchFamily="50" charset="-34"/>
                  </a:rPr>
                  <a:t>15-17€/sqm</a:t>
                </a:r>
              </a:p>
              <a:p>
                <a:pPr algn="ctr"/>
                <a:r>
                  <a:rPr lang="en-US" sz="1000" b="1">
                    <a:solidFill>
                      <a:srgbClr val="92D050"/>
                    </a:solidFill>
                    <a:latin typeface="Quark" panose="02000000000000000000" pitchFamily="50" charset="-34"/>
                    <a:cs typeface="Quark" panose="02000000000000000000" pitchFamily="50" charset="-34"/>
                  </a:rPr>
                  <a:t>6%</a:t>
                </a:r>
              </a:p>
            </p:txBody>
          </p:sp>
          <p:sp>
            <p:nvSpPr>
              <p:cNvPr id="37" name="TextBox 36">
                <a:extLst>
                  <a:ext uri="{FF2B5EF4-FFF2-40B4-BE49-F238E27FC236}">
                    <a16:creationId xmlns:a16="http://schemas.microsoft.com/office/drawing/2014/main" id="{4633C7AA-F750-4F92-80F0-1745B021CC4F}"/>
                  </a:ext>
                </a:extLst>
              </p:cNvPr>
              <p:cNvSpPr txBox="1"/>
              <p:nvPr/>
            </p:nvSpPr>
            <p:spPr>
              <a:xfrm>
                <a:off x="2270477" y="3962484"/>
                <a:ext cx="1427606" cy="498772"/>
              </a:xfrm>
              <a:prstGeom prst="rect">
                <a:avLst/>
              </a:prstGeom>
              <a:noFill/>
            </p:spPr>
            <p:txBody>
              <a:bodyPr wrap="square" rtlCol="0">
                <a:spAutoFit/>
              </a:bodyPr>
              <a:lstStyle/>
              <a:p>
                <a:pPr algn="ctr"/>
                <a:r>
                  <a:rPr lang="en-US" sz="1000" b="1">
                    <a:solidFill>
                      <a:srgbClr val="FF0000"/>
                    </a:solidFill>
                    <a:latin typeface="Quark" panose="02000000000000000000" pitchFamily="50" charset="-34"/>
                    <a:cs typeface="Quark" panose="02000000000000000000" pitchFamily="50" charset="-34"/>
                  </a:rPr>
                  <a:t>18-19€/sqm</a:t>
                </a:r>
              </a:p>
              <a:p>
                <a:pPr algn="ctr"/>
                <a:r>
                  <a:rPr lang="en-US" sz="1000" b="1">
                    <a:solidFill>
                      <a:srgbClr val="92D050"/>
                    </a:solidFill>
                    <a:latin typeface="Quark" panose="02000000000000000000" pitchFamily="50" charset="-34"/>
                    <a:cs typeface="Quark" panose="02000000000000000000" pitchFamily="50" charset="-34"/>
                  </a:rPr>
                  <a:t>9%</a:t>
                </a:r>
              </a:p>
            </p:txBody>
          </p:sp>
          <p:sp>
            <p:nvSpPr>
              <p:cNvPr id="38" name="TextBox 37">
                <a:extLst>
                  <a:ext uri="{FF2B5EF4-FFF2-40B4-BE49-F238E27FC236}">
                    <a16:creationId xmlns:a16="http://schemas.microsoft.com/office/drawing/2014/main" id="{877C369A-B364-4442-B318-D83C2E94FAA5}"/>
                  </a:ext>
                </a:extLst>
              </p:cNvPr>
              <p:cNvSpPr txBox="1"/>
              <p:nvPr/>
            </p:nvSpPr>
            <p:spPr>
              <a:xfrm>
                <a:off x="3142121" y="4605705"/>
                <a:ext cx="807720" cy="491783"/>
              </a:xfrm>
              <a:prstGeom prst="rect">
                <a:avLst/>
              </a:prstGeom>
              <a:noFill/>
            </p:spPr>
            <p:txBody>
              <a:bodyPr wrap="square" rtlCol="0">
                <a:spAutoFit/>
              </a:bodyPr>
              <a:lstStyle/>
              <a:p>
                <a:pPr algn="ctr"/>
                <a:r>
                  <a:rPr lang="en-US" sz="1000" b="1">
                    <a:solidFill>
                      <a:srgbClr val="FF0000"/>
                    </a:solidFill>
                    <a:latin typeface="Quark" panose="02000000000000000000" pitchFamily="50" charset="-34"/>
                    <a:cs typeface="Quark" panose="02000000000000000000" pitchFamily="50" charset="-34"/>
                  </a:rPr>
                  <a:t>16€/sqm</a:t>
                </a:r>
              </a:p>
              <a:p>
                <a:pPr algn="ctr"/>
                <a:r>
                  <a:rPr lang="en-US" sz="1000" b="1">
                    <a:solidFill>
                      <a:srgbClr val="92D050"/>
                    </a:solidFill>
                    <a:latin typeface="Quark" panose="02000000000000000000" pitchFamily="50" charset="-34"/>
                    <a:cs typeface="Quark" panose="02000000000000000000" pitchFamily="50" charset="-34"/>
                  </a:rPr>
                  <a:t>14%</a:t>
                </a:r>
              </a:p>
            </p:txBody>
          </p:sp>
          <p:sp>
            <p:nvSpPr>
              <p:cNvPr id="39" name="TextBox 38">
                <a:extLst>
                  <a:ext uri="{FF2B5EF4-FFF2-40B4-BE49-F238E27FC236}">
                    <a16:creationId xmlns:a16="http://schemas.microsoft.com/office/drawing/2014/main" id="{A67EF564-B44D-4A53-B33B-B0D4A64DDB44}"/>
                  </a:ext>
                </a:extLst>
              </p:cNvPr>
              <p:cNvSpPr txBox="1"/>
              <p:nvPr/>
            </p:nvSpPr>
            <p:spPr>
              <a:xfrm>
                <a:off x="1085002" y="4931527"/>
                <a:ext cx="960120" cy="491783"/>
              </a:xfrm>
              <a:prstGeom prst="rect">
                <a:avLst/>
              </a:prstGeom>
              <a:noFill/>
            </p:spPr>
            <p:txBody>
              <a:bodyPr wrap="square" rtlCol="0">
                <a:spAutoFit/>
              </a:bodyPr>
              <a:lstStyle/>
              <a:p>
                <a:pPr algn="ctr"/>
                <a:r>
                  <a:rPr lang="en-US" sz="1000" b="1">
                    <a:solidFill>
                      <a:srgbClr val="FF0000"/>
                    </a:solidFill>
                    <a:latin typeface="Quark" panose="02000000000000000000" pitchFamily="50" charset="-34"/>
                    <a:cs typeface="Quark" panose="02000000000000000000" pitchFamily="50" charset="-34"/>
                  </a:rPr>
                  <a:t>14-15€/sqm</a:t>
                </a:r>
              </a:p>
              <a:p>
                <a:pPr algn="ctr"/>
                <a:r>
                  <a:rPr lang="en-US" sz="1000" b="1">
                    <a:solidFill>
                      <a:srgbClr val="92D050"/>
                    </a:solidFill>
                    <a:latin typeface="Quark" panose="02000000000000000000" pitchFamily="50" charset="-34"/>
                    <a:cs typeface="Quark" panose="02000000000000000000" pitchFamily="50" charset="-34"/>
                  </a:rPr>
                  <a:t>27%</a:t>
                </a:r>
              </a:p>
            </p:txBody>
          </p:sp>
          <p:sp>
            <p:nvSpPr>
              <p:cNvPr id="40" name="TextBox 39">
                <a:extLst>
                  <a:ext uri="{FF2B5EF4-FFF2-40B4-BE49-F238E27FC236}">
                    <a16:creationId xmlns:a16="http://schemas.microsoft.com/office/drawing/2014/main" id="{18F341E1-CF1D-4C4C-A9F1-A588A2532F6B}"/>
                  </a:ext>
                </a:extLst>
              </p:cNvPr>
              <p:cNvSpPr txBox="1"/>
              <p:nvPr/>
            </p:nvSpPr>
            <p:spPr>
              <a:xfrm>
                <a:off x="3003209" y="6400746"/>
                <a:ext cx="960120" cy="491783"/>
              </a:xfrm>
              <a:prstGeom prst="rect">
                <a:avLst/>
              </a:prstGeom>
              <a:noFill/>
            </p:spPr>
            <p:txBody>
              <a:bodyPr wrap="square" rtlCol="0">
                <a:spAutoFit/>
              </a:bodyPr>
              <a:lstStyle/>
              <a:p>
                <a:pPr algn="ctr"/>
                <a:r>
                  <a:rPr lang="en-US" sz="1000" b="1">
                    <a:solidFill>
                      <a:srgbClr val="FF0000"/>
                    </a:solidFill>
                    <a:latin typeface="Quark" panose="02000000000000000000" pitchFamily="50" charset="-34"/>
                    <a:cs typeface="Quark" panose="02000000000000000000" pitchFamily="50" charset="-34"/>
                  </a:rPr>
                  <a:t>10-11€/sqm</a:t>
                </a:r>
              </a:p>
              <a:p>
                <a:pPr algn="ctr"/>
                <a:r>
                  <a:rPr lang="en-US" sz="1000" b="1">
                    <a:solidFill>
                      <a:srgbClr val="92D050"/>
                    </a:solidFill>
                    <a:latin typeface="Quark" panose="02000000000000000000" pitchFamily="50" charset="-34"/>
                    <a:cs typeface="Quark" panose="02000000000000000000" pitchFamily="50" charset="-34"/>
                  </a:rPr>
                  <a:t>n/a</a:t>
                </a:r>
              </a:p>
            </p:txBody>
          </p:sp>
          <p:sp>
            <p:nvSpPr>
              <p:cNvPr id="41" name="TextBox 40">
                <a:extLst>
                  <a:ext uri="{FF2B5EF4-FFF2-40B4-BE49-F238E27FC236}">
                    <a16:creationId xmlns:a16="http://schemas.microsoft.com/office/drawing/2014/main" id="{04479046-D507-413F-8955-0DA8F4F88A30}"/>
                  </a:ext>
                </a:extLst>
              </p:cNvPr>
              <p:cNvSpPr txBox="1"/>
              <p:nvPr/>
            </p:nvSpPr>
            <p:spPr>
              <a:xfrm>
                <a:off x="4053843" y="5382668"/>
                <a:ext cx="960120" cy="491783"/>
              </a:xfrm>
              <a:prstGeom prst="rect">
                <a:avLst/>
              </a:prstGeom>
              <a:noFill/>
            </p:spPr>
            <p:txBody>
              <a:bodyPr wrap="square" rtlCol="0">
                <a:spAutoFit/>
              </a:bodyPr>
              <a:lstStyle/>
              <a:p>
                <a:pPr algn="ctr"/>
                <a:r>
                  <a:rPr lang="en-US" sz="1000" b="1">
                    <a:solidFill>
                      <a:srgbClr val="FF0000"/>
                    </a:solidFill>
                    <a:latin typeface="Quark" panose="02000000000000000000" pitchFamily="50" charset="-34"/>
                    <a:cs typeface="Quark" panose="02000000000000000000" pitchFamily="50" charset="-34"/>
                  </a:rPr>
                  <a:t>11-12€/sqm</a:t>
                </a:r>
              </a:p>
              <a:p>
                <a:pPr algn="ctr"/>
                <a:r>
                  <a:rPr lang="en-US" sz="1000" b="1">
                    <a:solidFill>
                      <a:srgbClr val="92D050"/>
                    </a:solidFill>
                    <a:latin typeface="Quark" panose="02000000000000000000" pitchFamily="50" charset="-34"/>
                    <a:cs typeface="Quark" panose="02000000000000000000" pitchFamily="50" charset="-34"/>
                  </a:rPr>
                  <a:t>1%</a:t>
                </a:r>
              </a:p>
            </p:txBody>
          </p:sp>
        </p:grpSp>
      </p:grpSp>
      <p:sp>
        <p:nvSpPr>
          <p:cNvPr id="135" name="Rectangle 134">
            <a:extLst>
              <a:ext uri="{FF2B5EF4-FFF2-40B4-BE49-F238E27FC236}">
                <a16:creationId xmlns:a16="http://schemas.microsoft.com/office/drawing/2014/main" id="{825204A3-C2DE-42C6-9E73-B991F70B841C}"/>
              </a:ext>
            </a:extLst>
          </p:cNvPr>
          <p:cNvSpPr/>
          <p:nvPr/>
        </p:nvSpPr>
        <p:spPr>
          <a:xfrm>
            <a:off x="51646" y="8198356"/>
            <a:ext cx="6736504" cy="1631216"/>
          </a:xfrm>
          <a:prstGeom prst="rect">
            <a:avLst/>
          </a:prstGeom>
        </p:spPr>
        <p:txBody>
          <a:bodyPr wrap="square">
            <a:spAutoFit/>
          </a:bodyPr>
          <a:lstStyle/>
          <a:p>
            <a:pPr lvl="0" algn="just"/>
            <a:r>
              <a:rPr lang="en-US" sz="1200">
                <a:solidFill>
                  <a:srgbClr val="C00000"/>
                </a:solidFill>
                <a:latin typeface="Quark" panose="02000000000000000000" pitchFamily="50" charset="-34"/>
                <a:ea typeface="MS PGothic" pitchFamily="34" charset="-128"/>
                <a:cs typeface="Quark" panose="02000000000000000000" pitchFamily="50" charset="-34"/>
              </a:rPr>
              <a:t>ADAPTABILITATE SI MENTINEREA PASULUI CU TEHNOLOGIA</a:t>
            </a:r>
          </a:p>
          <a:p>
            <a:pPr lvl="0" algn="just"/>
            <a:r>
              <a:rPr lang="en-US" sz="1100">
                <a:latin typeface="Quark" panose="02000000000000000000" pitchFamily="50" charset="-34"/>
                <a:cs typeface="Quark" panose="02000000000000000000" pitchFamily="50" charset="-34"/>
              </a:rPr>
              <a:t>Criza COVID-19 este inca departe de a fi rezolvata si putem afirma cu certitudine ca munca flexibila va deveni noua normalitate, spre deosebire de anii anteriori crizei, cand era vazuta doar ca un trend. Proprietarii de birouri precum si companiile care ocupa aceste spatii trebuie sa vina cu noi strategii care sa ii ajute sa depaseasca acest blocaj aparent. Masuri sporite de igienizare a spatiilor, tehnologii smart, precum si politici interne adaptate noilor circumstante ar trebui sa asigure angajatii ca birourile in care lucreaza sunt sigure. Aceste strategii, impreuna cu programul de vaccinare, au capacitatea de a stimula revenirea sectorului office. Bineinteles, masurile luate de autoritati pentru a spori increderea investitorilor precum si taxe reduse pentru crearea unui climat favorabil pentru afaceri in Romania sunt cruciale, nu numai pentru segmentul spatiilor de birouri ci si pentru celelalte sectoare comerciale. </a:t>
            </a:r>
          </a:p>
        </p:txBody>
      </p:sp>
      <p:sp>
        <p:nvSpPr>
          <p:cNvPr id="133" name="TextBox 132">
            <a:extLst>
              <a:ext uri="{FF2B5EF4-FFF2-40B4-BE49-F238E27FC236}">
                <a16:creationId xmlns:a16="http://schemas.microsoft.com/office/drawing/2014/main" id="{F5361C77-7832-4330-9024-51715900E7D2}"/>
              </a:ext>
            </a:extLst>
          </p:cNvPr>
          <p:cNvSpPr txBox="1"/>
          <p:nvPr/>
        </p:nvSpPr>
        <p:spPr>
          <a:xfrm>
            <a:off x="201143" y="155712"/>
            <a:ext cx="337598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prstClr val="black">
                    <a:lumMod val="85000"/>
                    <a:lumOff val="15000"/>
                  </a:prstClr>
                </a:solidFill>
                <a:effectLst/>
                <a:uLnTx/>
                <a:uFillTx/>
                <a:latin typeface="Quark" panose="02000000000000000000" pitchFamily="50" charset="-34"/>
                <a:ea typeface="+mn-ea"/>
                <a:cs typeface="Quark" panose="02000000000000000000" pitchFamily="50" charset="-34"/>
              </a:rPr>
              <a:t>Piata spatiilor de birouri din Bucuresti 2020</a:t>
            </a:r>
          </a:p>
        </p:txBody>
      </p:sp>
    </p:spTree>
    <p:extLst>
      <p:ext uri="{BB962C8B-B14F-4D97-AF65-F5344CB8AC3E}">
        <p14:creationId xmlns:p14="http://schemas.microsoft.com/office/powerpoint/2010/main" val="2139066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783F7AAA-ED16-41B6-87B8-828DDE5A1F75}"/>
              </a:ext>
            </a:extLst>
          </p:cNvPr>
          <p:cNvSpPr txBox="1"/>
          <p:nvPr/>
        </p:nvSpPr>
        <p:spPr>
          <a:xfrm>
            <a:off x="201143" y="167343"/>
            <a:ext cx="2760115"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prstClr val="black">
                    <a:lumMod val="85000"/>
                    <a:lumOff val="15000"/>
                  </a:prstClr>
                </a:solidFill>
                <a:effectLst/>
                <a:uLnTx/>
                <a:uFillTx/>
                <a:latin typeface="Quark" panose="02000000000000000000" pitchFamily="50" charset="-34"/>
                <a:ea typeface="+mn-ea"/>
                <a:cs typeface="Quark" panose="02000000000000000000" pitchFamily="50" charset="-34"/>
              </a:rPr>
              <a:t>Piata industriala din Romania 2020</a:t>
            </a:r>
          </a:p>
        </p:txBody>
      </p:sp>
      <p:pic>
        <p:nvPicPr>
          <p:cNvPr id="31" name="Picture 30">
            <a:extLst>
              <a:ext uri="{FF2B5EF4-FFF2-40B4-BE49-F238E27FC236}">
                <a16:creationId xmlns:a16="http://schemas.microsoft.com/office/drawing/2014/main" id="{A235F225-23D0-476F-9DA3-21A68DC6D6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0542" y="33572"/>
            <a:ext cx="1118373" cy="574015"/>
          </a:xfrm>
          <a:prstGeom prst="rect">
            <a:avLst/>
          </a:prstGeom>
        </p:spPr>
      </p:pic>
      <p:sp>
        <p:nvSpPr>
          <p:cNvPr id="8" name="TextBox 7">
            <a:extLst>
              <a:ext uri="{FF2B5EF4-FFF2-40B4-BE49-F238E27FC236}">
                <a16:creationId xmlns:a16="http://schemas.microsoft.com/office/drawing/2014/main" id="{E6666962-7103-4736-93E7-EEB1D695B4D1}"/>
              </a:ext>
            </a:extLst>
          </p:cNvPr>
          <p:cNvSpPr txBox="1"/>
          <p:nvPr/>
        </p:nvSpPr>
        <p:spPr>
          <a:xfrm>
            <a:off x="175114" y="1062079"/>
            <a:ext cx="6488092" cy="2215991"/>
          </a:xfrm>
          <a:prstGeom prst="rect">
            <a:avLst/>
          </a:prstGeom>
          <a:solidFill>
            <a:schemeClr val="bg1"/>
          </a:solidFill>
          <a:ln>
            <a:noFill/>
          </a:ln>
        </p:spPr>
        <p:txBody>
          <a:bodyPr wrap="square" rtlCol="0">
            <a:spAutoFit/>
          </a:bodyPr>
          <a:lstStyle/>
          <a:p>
            <a:pPr lvl="0" algn="just" eaLnBrk="0" fontAlgn="base" hangingPunct="0">
              <a:spcBef>
                <a:spcPct val="0"/>
              </a:spcBef>
              <a:spcAft>
                <a:spcPct val="0"/>
              </a:spcAft>
              <a:defRPr/>
            </a:pPr>
            <a:r>
              <a:rPr lang="en-US" altLang="en-US" sz="1200">
                <a:solidFill>
                  <a:srgbClr val="C00000"/>
                </a:solidFill>
                <a:latin typeface="Quark" panose="02000000000000000000" pitchFamily="50" charset="-34"/>
                <a:ea typeface="MS PGothic" pitchFamily="34" charset="-128"/>
                <a:cs typeface="Quark" panose="02000000000000000000" pitchFamily="50" charset="-34"/>
              </a:rPr>
              <a:t>STOC RECORD, JUCATORII PRINCIPALI ISI CONTINUA EXPANSIUNEA</a:t>
            </a:r>
          </a:p>
          <a:p>
            <a:pPr lvl="0" algn="just" eaLnBrk="0" fontAlgn="base" hangingPunct="0">
              <a:spcBef>
                <a:spcPct val="0"/>
              </a:spcBef>
              <a:spcAft>
                <a:spcPct val="0"/>
              </a:spcAft>
              <a:defRPr/>
            </a:pPr>
            <a:r>
              <a:rPr lang="en-US" altLang="en-US" sz="1100">
                <a:latin typeface="Quark" panose="02000000000000000000" pitchFamily="50" charset="-34"/>
                <a:ea typeface="MS PGothic" pitchFamily="34" charset="-128"/>
                <a:cs typeface="Quark" panose="02000000000000000000" pitchFamily="50" charset="-34"/>
              </a:rPr>
              <a:t>Stocul de spatii industriale a atins la finele lui 2020 5,1 milioane mp, din care in jur de 2,4 milioane se afla in zona capitalei. Zonele de vest si nord-vest ale tarii gazduiesc al doilea cel mai mare stoc de spatii industrial, de aproximativ 35% din totalul acestora. Afectata in mod pozitiv de criza COVID-19, ca o consecinta directa a cresterii sectorului de e-commerce si a nevoii retailerilor pentru o acoperire nationala, sectorul industrial a fost in mod detasat castigatorul sectoarelor comerciale in 2020. </a:t>
            </a:r>
            <a:endParaRPr lang="en-US" sz="1100">
              <a:latin typeface="Quark" panose="02000000000000000000" pitchFamily="50" charset="-34"/>
              <a:ea typeface="MS PGothic" pitchFamily="34" charset="-128"/>
              <a:cs typeface="Quark" panose="02000000000000000000" pitchFamily="50" charset="-34"/>
            </a:endParaRPr>
          </a:p>
          <a:p>
            <a:pPr algn="just"/>
            <a:endParaRPr lang="en-US" sz="1200">
              <a:solidFill>
                <a:srgbClr val="C00000"/>
              </a:solidFill>
              <a:latin typeface="Quark" panose="02000000000000000000" pitchFamily="50" charset="-34"/>
              <a:ea typeface="MS PGothic" pitchFamily="34" charset="-128"/>
              <a:cs typeface="Quark" panose="02000000000000000000" pitchFamily="50" charset="-34"/>
            </a:endParaRPr>
          </a:p>
          <a:p>
            <a:pPr algn="just"/>
            <a:endParaRPr lang="en-US" sz="1200">
              <a:solidFill>
                <a:srgbClr val="C00000"/>
              </a:solidFill>
              <a:latin typeface="Quark" panose="02000000000000000000" pitchFamily="50" charset="-34"/>
              <a:ea typeface="MS PGothic" pitchFamily="34" charset="-128"/>
              <a:cs typeface="Quark" panose="02000000000000000000" pitchFamily="50" charset="-34"/>
            </a:endParaRPr>
          </a:p>
          <a:p>
            <a:pPr algn="just"/>
            <a:endParaRPr lang="en-US" sz="1200">
              <a:solidFill>
                <a:srgbClr val="C00000"/>
              </a:solidFill>
              <a:latin typeface="Quark" panose="02000000000000000000" pitchFamily="50" charset="-34"/>
              <a:ea typeface="MS PGothic" pitchFamily="34" charset="-128"/>
              <a:cs typeface="Quark" panose="02000000000000000000" pitchFamily="50" charset="-34"/>
            </a:endParaRPr>
          </a:p>
          <a:p>
            <a:pPr algn="just"/>
            <a:endParaRPr lang="en-US" sz="1200">
              <a:solidFill>
                <a:srgbClr val="C00000"/>
              </a:solidFill>
              <a:latin typeface="Quark" panose="02000000000000000000" pitchFamily="50" charset="-34"/>
              <a:ea typeface="MS PGothic" pitchFamily="34" charset="-128"/>
              <a:cs typeface="Quark" panose="02000000000000000000" pitchFamily="50" charset="-34"/>
            </a:endParaRPr>
          </a:p>
          <a:p>
            <a:pPr algn="just"/>
            <a:endParaRPr lang="en-US" sz="1200">
              <a:solidFill>
                <a:srgbClr val="C00000"/>
              </a:solidFill>
              <a:latin typeface="Quark" panose="02000000000000000000" pitchFamily="50" charset="-34"/>
              <a:ea typeface="MS PGothic" pitchFamily="34" charset="-128"/>
              <a:cs typeface="Quark" panose="02000000000000000000" pitchFamily="50" charset="-34"/>
            </a:endParaRPr>
          </a:p>
          <a:p>
            <a:pPr algn="just">
              <a:defRPr/>
            </a:pPr>
            <a:endParaRPr lang="en-US" sz="1100">
              <a:solidFill>
                <a:srgbClr val="C00000"/>
              </a:solidFill>
              <a:latin typeface="Quark" panose="02000000000000000000" pitchFamily="50" charset="-34"/>
              <a:ea typeface="MS PGothic" pitchFamily="34" charset="-128"/>
              <a:cs typeface="Quark" panose="02000000000000000000" pitchFamily="50" charset="-34"/>
            </a:endParaRPr>
          </a:p>
        </p:txBody>
      </p:sp>
      <p:cxnSp>
        <p:nvCxnSpPr>
          <p:cNvPr id="15" name="Straight Connector 14">
            <a:extLst>
              <a:ext uri="{FF2B5EF4-FFF2-40B4-BE49-F238E27FC236}">
                <a16:creationId xmlns:a16="http://schemas.microsoft.com/office/drawing/2014/main" id="{AA96AB08-3052-401F-A6A3-31101FA6F0A0}"/>
              </a:ext>
            </a:extLst>
          </p:cNvPr>
          <p:cNvCxnSpPr/>
          <p:nvPr/>
        </p:nvCxnSpPr>
        <p:spPr>
          <a:xfrm>
            <a:off x="-1" y="831753"/>
            <a:ext cx="6858000" cy="0"/>
          </a:xfrm>
          <a:prstGeom prst="line">
            <a:avLst/>
          </a:prstGeom>
          <a:ln w="28575">
            <a:solidFill>
              <a:srgbClr val="0B174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cx1="http://schemas.microsoft.com/office/drawing/2015/9/8/chartex">
        <mc:Choice Requires="cx1">
          <p:graphicFrame>
            <p:nvGraphicFramePr>
              <p:cNvPr id="12" name="Chart 11">
                <a:extLst>
                  <a:ext uri="{FF2B5EF4-FFF2-40B4-BE49-F238E27FC236}">
                    <a16:creationId xmlns:a16="http://schemas.microsoft.com/office/drawing/2014/main" id="{5989DB0F-7D6E-4524-A4E0-960228BA27B7}"/>
                  </a:ext>
                </a:extLst>
              </p:cNvPr>
              <p:cNvGraphicFramePr/>
              <p:nvPr>
                <p:extLst>
                  <p:ext uri="{D42A27DB-BD31-4B8C-83A1-F6EECF244321}">
                    <p14:modId xmlns:p14="http://schemas.microsoft.com/office/powerpoint/2010/main" val="4043948465"/>
                  </p:ext>
                </p:extLst>
              </p:nvPr>
            </p:nvGraphicFramePr>
            <p:xfrm>
              <a:off x="175114" y="2337954"/>
              <a:ext cx="6507772" cy="2668269"/>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2" name="Chart 11">
                <a:extLst>
                  <a:ext uri="{FF2B5EF4-FFF2-40B4-BE49-F238E27FC236}">
                    <a16:creationId xmlns:a16="http://schemas.microsoft.com/office/drawing/2014/main" id="{5989DB0F-7D6E-4524-A4E0-960228BA27B7}"/>
                  </a:ext>
                </a:extLst>
              </p:cNvPr>
              <p:cNvPicPr>
                <a:picLocks noGrp="1" noRot="1" noChangeAspect="1" noMove="1" noResize="1" noEditPoints="1" noAdjustHandles="1" noChangeArrowheads="1" noChangeShapeType="1"/>
              </p:cNvPicPr>
              <p:nvPr/>
            </p:nvPicPr>
            <p:blipFill>
              <a:blip r:embed="rId4"/>
              <a:stretch>
                <a:fillRect/>
              </a:stretch>
            </p:blipFill>
            <p:spPr>
              <a:xfrm>
                <a:off x="175114" y="2337954"/>
                <a:ext cx="6507772" cy="2668269"/>
              </a:xfrm>
              <a:prstGeom prst="rect">
                <a:avLst/>
              </a:prstGeom>
            </p:spPr>
          </p:pic>
        </mc:Fallback>
      </mc:AlternateContent>
      <p:grpSp>
        <p:nvGrpSpPr>
          <p:cNvPr id="2" name="Group 1">
            <a:extLst>
              <a:ext uri="{FF2B5EF4-FFF2-40B4-BE49-F238E27FC236}">
                <a16:creationId xmlns:a16="http://schemas.microsoft.com/office/drawing/2014/main" id="{1F6FDDE7-FA07-4778-89FA-586683D4CDEE}"/>
              </a:ext>
            </a:extLst>
          </p:cNvPr>
          <p:cNvGrpSpPr/>
          <p:nvPr/>
        </p:nvGrpSpPr>
        <p:grpSpPr>
          <a:xfrm>
            <a:off x="294100" y="2775231"/>
            <a:ext cx="6651660" cy="2174130"/>
            <a:chOff x="294100" y="2380378"/>
            <a:chExt cx="6651660" cy="2174130"/>
          </a:xfrm>
        </p:grpSpPr>
        <p:pic>
          <p:nvPicPr>
            <p:cNvPr id="13" name="Picture 12">
              <a:extLst>
                <a:ext uri="{FF2B5EF4-FFF2-40B4-BE49-F238E27FC236}">
                  <a16:creationId xmlns:a16="http://schemas.microsoft.com/office/drawing/2014/main" id="{8ED2462E-9061-4829-9696-2CD9411EDE39}"/>
                </a:ext>
              </a:extLst>
            </p:cNvPr>
            <p:cNvPicPr>
              <a:picLocks noChangeAspect="1"/>
            </p:cNvPicPr>
            <p:nvPr/>
          </p:nvPicPr>
          <p:blipFill>
            <a:blip r:embed="rId5"/>
            <a:stretch>
              <a:fillRect/>
            </a:stretch>
          </p:blipFill>
          <p:spPr>
            <a:xfrm>
              <a:off x="294100" y="4199176"/>
              <a:ext cx="401980" cy="298470"/>
            </a:xfrm>
            <a:prstGeom prst="rect">
              <a:avLst/>
            </a:prstGeom>
          </p:spPr>
        </p:pic>
        <p:sp>
          <p:nvSpPr>
            <p:cNvPr id="14" name="TextBox 13">
              <a:extLst>
                <a:ext uri="{FF2B5EF4-FFF2-40B4-BE49-F238E27FC236}">
                  <a16:creationId xmlns:a16="http://schemas.microsoft.com/office/drawing/2014/main" id="{5F12E500-4701-4D6C-945C-1C824AB97630}"/>
                </a:ext>
              </a:extLst>
            </p:cNvPr>
            <p:cNvSpPr txBox="1"/>
            <p:nvPr/>
          </p:nvSpPr>
          <p:spPr>
            <a:xfrm>
              <a:off x="696080" y="4287358"/>
              <a:ext cx="912745" cy="253916"/>
            </a:xfrm>
            <a:prstGeom prst="rect">
              <a:avLst/>
            </a:prstGeom>
            <a:noFill/>
          </p:spPr>
          <p:txBody>
            <a:bodyPr wrap="square" rtlCol="0">
              <a:spAutoFit/>
            </a:bodyPr>
            <a:lstStyle/>
            <a:p>
              <a:r>
                <a:rPr lang="en-US" sz="1050">
                  <a:solidFill>
                    <a:schemeClr val="bg1"/>
                  </a:solidFill>
                  <a:latin typeface="Quark" panose="02000000000000000000" pitchFamily="50" charset="-34"/>
                  <a:cs typeface="Quark" panose="02000000000000000000" pitchFamily="50" charset="-34"/>
                </a:rPr>
                <a:t>1.5M sqm</a:t>
              </a:r>
              <a:endParaRPr lang="en-GB" sz="1050">
                <a:solidFill>
                  <a:schemeClr val="bg1"/>
                </a:solidFill>
                <a:latin typeface="Quark" panose="02000000000000000000" pitchFamily="50" charset="-34"/>
                <a:cs typeface="Quark" panose="02000000000000000000" pitchFamily="50" charset="-34"/>
              </a:endParaRPr>
            </a:p>
          </p:txBody>
        </p:sp>
        <p:pic>
          <p:nvPicPr>
            <p:cNvPr id="17" name="Picture 16">
              <a:extLst>
                <a:ext uri="{FF2B5EF4-FFF2-40B4-BE49-F238E27FC236}">
                  <a16:creationId xmlns:a16="http://schemas.microsoft.com/office/drawing/2014/main" id="{EDFECCD6-79FC-44D3-93C7-3D573F034D5C}"/>
                </a:ext>
              </a:extLst>
            </p:cNvPr>
            <p:cNvPicPr>
              <a:picLocks noChangeAspect="1"/>
            </p:cNvPicPr>
            <p:nvPr/>
          </p:nvPicPr>
          <p:blipFill>
            <a:blip r:embed="rId6"/>
            <a:stretch>
              <a:fillRect/>
            </a:stretch>
          </p:blipFill>
          <p:spPr>
            <a:xfrm>
              <a:off x="1951308" y="4178780"/>
              <a:ext cx="318866" cy="318866"/>
            </a:xfrm>
            <a:prstGeom prst="rect">
              <a:avLst/>
            </a:prstGeom>
          </p:spPr>
        </p:pic>
        <p:sp>
          <p:nvSpPr>
            <p:cNvPr id="19" name="TextBox 18">
              <a:extLst>
                <a:ext uri="{FF2B5EF4-FFF2-40B4-BE49-F238E27FC236}">
                  <a16:creationId xmlns:a16="http://schemas.microsoft.com/office/drawing/2014/main" id="{24E2B9CB-969C-4444-9D85-97CC462EB8B2}"/>
                </a:ext>
              </a:extLst>
            </p:cNvPr>
            <p:cNvSpPr txBox="1"/>
            <p:nvPr/>
          </p:nvSpPr>
          <p:spPr>
            <a:xfrm>
              <a:off x="2270174" y="4300592"/>
              <a:ext cx="912745" cy="253916"/>
            </a:xfrm>
            <a:prstGeom prst="rect">
              <a:avLst/>
            </a:prstGeom>
            <a:noFill/>
          </p:spPr>
          <p:txBody>
            <a:bodyPr wrap="square" rtlCol="0">
              <a:spAutoFit/>
            </a:bodyPr>
            <a:lstStyle/>
            <a:p>
              <a:r>
                <a:rPr lang="en-US" sz="1050">
                  <a:solidFill>
                    <a:schemeClr val="tx1">
                      <a:lumMod val="95000"/>
                      <a:lumOff val="5000"/>
                    </a:schemeClr>
                  </a:solidFill>
                  <a:latin typeface="Quark" panose="02000000000000000000" pitchFamily="50" charset="-34"/>
                  <a:cs typeface="Quark" panose="02000000000000000000" pitchFamily="50" charset="-34"/>
                </a:rPr>
                <a:t>1.08M sqm</a:t>
              </a:r>
              <a:endParaRPr lang="en-GB" sz="1050">
                <a:solidFill>
                  <a:schemeClr val="tx1">
                    <a:lumMod val="95000"/>
                    <a:lumOff val="5000"/>
                  </a:schemeClr>
                </a:solidFill>
                <a:latin typeface="Quark" panose="02000000000000000000" pitchFamily="50" charset="-34"/>
                <a:cs typeface="Quark" panose="02000000000000000000" pitchFamily="50" charset="-34"/>
              </a:endParaRPr>
            </a:p>
          </p:txBody>
        </p:sp>
        <p:sp>
          <p:nvSpPr>
            <p:cNvPr id="20" name="TextBox 19">
              <a:extLst>
                <a:ext uri="{FF2B5EF4-FFF2-40B4-BE49-F238E27FC236}">
                  <a16:creationId xmlns:a16="http://schemas.microsoft.com/office/drawing/2014/main" id="{CDEC23C1-18FD-4DAC-AC87-C23CBBB572FB}"/>
                </a:ext>
              </a:extLst>
            </p:cNvPr>
            <p:cNvSpPr txBox="1"/>
            <p:nvPr/>
          </p:nvSpPr>
          <p:spPr>
            <a:xfrm>
              <a:off x="3549813" y="3223871"/>
              <a:ext cx="912745" cy="253916"/>
            </a:xfrm>
            <a:prstGeom prst="rect">
              <a:avLst/>
            </a:prstGeom>
            <a:noFill/>
          </p:spPr>
          <p:txBody>
            <a:bodyPr wrap="square" rtlCol="0">
              <a:spAutoFit/>
            </a:bodyPr>
            <a:lstStyle/>
            <a:p>
              <a:r>
                <a:rPr lang="en-US" sz="1050">
                  <a:solidFill>
                    <a:schemeClr val="bg1"/>
                  </a:solidFill>
                  <a:latin typeface="Quark" panose="02000000000000000000" pitchFamily="50" charset="-34"/>
                  <a:cs typeface="Quark" panose="02000000000000000000" pitchFamily="50" charset="-34"/>
                </a:rPr>
                <a:t>0.5M sqm</a:t>
              </a:r>
              <a:endParaRPr lang="en-GB" sz="1050">
                <a:solidFill>
                  <a:schemeClr val="bg1"/>
                </a:solidFill>
                <a:latin typeface="Quark" panose="02000000000000000000" pitchFamily="50" charset="-34"/>
                <a:cs typeface="Quark" panose="02000000000000000000" pitchFamily="50" charset="-34"/>
              </a:endParaRPr>
            </a:p>
          </p:txBody>
        </p:sp>
        <p:pic>
          <p:nvPicPr>
            <p:cNvPr id="21" name="Picture 20">
              <a:extLst>
                <a:ext uri="{FF2B5EF4-FFF2-40B4-BE49-F238E27FC236}">
                  <a16:creationId xmlns:a16="http://schemas.microsoft.com/office/drawing/2014/main" id="{5CCD9E26-037B-4624-A8B9-3282CFDCE6C6}"/>
                </a:ext>
              </a:extLst>
            </p:cNvPr>
            <p:cNvPicPr>
              <a:picLocks noChangeAspect="1"/>
            </p:cNvPicPr>
            <p:nvPr/>
          </p:nvPicPr>
          <p:blipFill>
            <a:blip r:embed="rId7"/>
            <a:stretch>
              <a:fillRect/>
            </a:stretch>
          </p:blipFill>
          <p:spPr>
            <a:xfrm>
              <a:off x="3268058" y="4175250"/>
              <a:ext cx="407025" cy="322396"/>
            </a:xfrm>
            <a:prstGeom prst="rect">
              <a:avLst/>
            </a:prstGeom>
            <a:solidFill>
              <a:schemeClr val="bg1"/>
            </a:solidFill>
          </p:spPr>
        </p:pic>
        <p:sp>
          <p:nvSpPr>
            <p:cNvPr id="22" name="TextBox 21">
              <a:extLst>
                <a:ext uri="{FF2B5EF4-FFF2-40B4-BE49-F238E27FC236}">
                  <a16:creationId xmlns:a16="http://schemas.microsoft.com/office/drawing/2014/main" id="{F641D09A-6123-4EB8-B07C-681773D43671}"/>
                </a:ext>
              </a:extLst>
            </p:cNvPr>
            <p:cNvSpPr txBox="1"/>
            <p:nvPr/>
          </p:nvSpPr>
          <p:spPr>
            <a:xfrm>
              <a:off x="3703885" y="4289718"/>
              <a:ext cx="912745" cy="253916"/>
            </a:xfrm>
            <a:prstGeom prst="rect">
              <a:avLst/>
            </a:prstGeom>
            <a:noFill/>
          </p:spPr>
          <p:txBody>
            <a:bodyPr wrap="square" rtlCol="0">
              <a:spAutoFit/>
            </a:bodyPr>
            <a:lstStyle/>
            <a:p>
              <a:r>
                <a:rPr lang="en-US" sz="1050">
                  <a:latin typeface="Quark" panose="02000000000000000000" pitchFamily="50" charset="-34"/>
                  <a:cs typeface="Quark" panose="02000000000000000000" pitchFamily="50" charset="-34"/>
                </a:rPr>
                <a:t>0.48M sqm</a:t>
              </a:r>
              <a:endParaRPr lang="en-GB" sz="1050">
                <a:latin typeface="Quark" panose="02000000000000000000" pitchFamily="50" charset="-34"/>
                <a:cs typeface="Quark" panose="02000000000000000000" pitchFamily="50" charset="-34"/>
              </a:endParaRPr>
            </a:p>
          </p:txBody>
        </p:sp>
        <p:pic>
          <p:nvPicPr>
            <p:cNvPr id="23" name="Picture 22">
              <a:extLst>
                <a:ext uri="{FF2B5EF4-FFF2-40B4-BE49-F238E27FC236}">
                  <a16:creationId xmlns:a16="http://schemas.microsoft.com/office/drawing/2014/main" id="{9CEDFC98-38BB-4255-B665-495031C34EB9}"/>
                </a:ext>
              </a:extLst>
            </p:cNvPr>
            <p:cNvPicPr>
              <a:picLocks noChangeAspect="1"/>
            </p:cNvPicPr>
            <p:nvPr/>
          </p:nvPicPr>
          <p:blipFill>
            <a:blip r:embed="rId8"/>
            <a:stretch>
              <a:fillRect/>
            </a:stretch>
          </p:blipFill>
          <p:spPr>
            <a:xfrm>
              <a:off x="4659932" y="2579852"/>
              <a:ext cx="444715" cy="306994"/>
            </a:xfrm>
            <a:prstGeom prst="rect">
              <a:avLst/>
            </a:prstGeom>
          </p:spPr>
        </p:pic>
        <p:sp>
          <p:nvSpPr>
            <p:cNvPr id="25" name="TextBox 24">
              <a:extLst>
                <a:ext uri="{FF2B5EF4-FFF2-40B4-BE49-F238E27FC236}">
                  <a16:creationId xmlns:a16="http://schemas.microsoft.com/office/drawing/2014/main" id="{86631C44-80DF-40A9-92DB-680FA47F66F4}"/>
                </a:ext>
              </a:extLst>
            </p:cNvPr>
            <p:cNvSpPr txBox="1"/>
            <p:nvPr/>
          </p:nvSpPr>
          <p:spPr>
            <a:xfrm>
              <a:off x="4563640" y="2385158"/>
              <a:ext cx="912745" cy="253916"/>
            </a:xfrm>
            <a:prstGeom prst="rect">
              <a:avLst/>
            </a:prstGeom>
            <a:noFill/>
          </p:spPr>
          <p:txBody>
            <a:bodyPr wrap="square" rtlCol="0">
              <a:spAutoFit/>
            </a:bodyPr>
            <a:lstStyle/>
            <a:p>
              <a:r>
                <a:rPr lang="en-US" sz="1050">
                  <a:latin typeface="Quark" panose="02000000000000000000" pitchFamily="50" charset="-34"/>
                  <a:cs typeface="Quark" panose="02000000000000000000" pitchFamily="50" charset="-34"/>
                </a:rPr>
                <a:t>0.3M sqm</a:t>
              </a:r>
              <a:endParaRPr lang="en-GB" sz="1050">
                <a:latin typeface="Quark" panose="02000000000000000000" pitchFamily="50" charset="-34"/>
                <a:cs typeface="Quark" panose="02000000000000000000" pitchFamily="50" charset="-34"/>
              </a:endParaRPr>
            </a:p>
          </p:txBody>
        </p:sp>
        <p:pic>
          <p:nvPicPr>
            <p:cNvPr id="4" name="Picture 3">
              <a:extLst>
                <a:ext uri="{FF2B5EF4-FFF2-40B4-BE49-F238E27FC236}">
                  <a16:creationId xmlns:a16="http://schemas.microsoft.com/office/drawing/2014/main" id="{91075EB1-6AF1-494F-B096-EE3D30595D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72632" y="3446520"/>
              <a:ext cx="491788" cy="334416"/>
            </a:xfrm>
            <a:prstGeom prst="rect">
              <a:avLst/>
            </a:prstGeom>
            <a:solidFill>
              <a:schemeClr val="bg1"/>
            </a:solidFill>
          </p:spPr>
        </p:pic>
        <p:sp>
          <p:nvSpPr>
            <p:cNvPr id="26" name="TextBox 25">
              <a:extLst>
                <a:ext uri="{FF2B5EF4-FFF2-40B4-BE49-F238E27FC236}">
                  <a16:creationId xmlns:a16="http://schemas.microsoft.com/office/drawing/2014/main" id="{A776B3A5-2F5C-4C97-AAF2-8EC3831C3191}"/>
                </a:ext>
              </a:extLst>
            </p:cNvPr>
            <p:cNvSpPr txBox="1"/>
            <p:nvPr/>
          </p:nvSpPr>
          <p:spPr>
            <a:xfrm>
              <a:off x="4563640" y="3250643"/>
              <a:ext cx="912745" cy="253916"/>
            </a:xfrm>
            <a:prstGeom prst="rect">
              <a:avLst/>
            </a:prstGeom>
            <a:noFill/>
          </p:spPr>
          <p:txBody>
            <a:bodyPr wrap="square" rtlCol="0">
              <a:spAutoFit/>
            </a:bodyPr>
            <a:lstStyle/>
            <a:p>
              <a:r>
                <a:rPr lang="en-US" sz="1050">
                  <a:solidFill>
                    <a:schemeClr val="bg1"/>
                  </a:solidFill>
                  <a:latin typeface="Quark" panose="02000000000000000000" pitchFamily="50" charset="-34"/>
                  <a:cs typeface="Quark" panose="02000000000000000000" pitchFamily="50" charset="-34"/>
                </a:rPr>
                <a:t>0.26M sqm</a:t>
              </a:r>
              <a:endParaRPr lang="en-GB" sz="1050">
                <a:solidFill>
                  <a:schemeClr val="bg1"/>
                </a:solidFill>
                <a:latin typeface="Quark" panose="02000000000000000000" pitchFamily="50" charset="-34"/>
                <a:cs typeface="Quark" panose="02000000000000000000" pitchFamily="50" charset="-34"/>
              </a:endParaRPr>
            </a:p>
          </p:txBody>
        </p:sp>
        <p:pic>
          <p:nvPicPr>
            <p:cNvPr id="27" name="Picture 26">
              <a:extLst>
                <a:ext uri="{FF2B5EF4-FFF2-40B4-BE49-F238E27FC236}">
                  <a16:creationId xmlns:a16="http://schemas.microsoft.com/office/drawing/2014/main" id="{DE00C99A-8C17-4CAF-92A0-74013523DB22}"/>
                </a:ext>
              </a:extLst>
            </p:cNvPr>
            <p:cNvPicPr>
              <a:picLocks noChangeAspect="1"/>
            </p:cNvPicPr>
            <p:nvPr/>
          </p:nvPicPr>
          <p:blipFill>
            <a:blip r:embed="rId10"/>
            <a:stretch>
              <a:fillRect/>
            </a:stretch>
          </p:blipFill>
          <p:spPr>
            <a:xfrm>
              <a:off x="4657229" y="4181163"/>
              <a:ext cx="475520" cy="316483"/>
            </a:xfrm>
            <a:prstGeom prst="rect">
              <a:avLst/>
            </a:prstGeom>
          </p:spPr>
        </p:pic>
        <p:sp>
          <p:nvSpPr>
            <p:cNvPr id="28" name="TextBox 27">
              <a:extLst>
                <a:ext uri="{FF2B5EF4-FFF2-40B4-BE49-F238E27FC236}">
                  <a16:creationId xmlns:a16="http://schemas.microsoft.com/office/drawing/2014/main" id="{6BD6E292-DE65-4835-9E97-E67CFE93E5F3}"/>
                </a:ext>
              </a:extLst>
            </p:cNvPr>
            <p:cNvSpPr txBox="1"/>
            <p:nvPr/>
          </p:nvSpPr>
          <p:spPr>
            <a:xfrm>
              <a:off x="4587828" y="3947300"/>
              <a:ext cx="912745" cy="253916"/>
            </a:xfrm>
            <a:prstGeom prst="rect">
              <a:avLst/>
            </a:prstGeom>
            <a:noFill/>
          </p:spPr>
          <p:txBody>
            <a:bodyPr wrap="square" rtlCol="0">
              <a:spAutoFit/>
            </a:bodyPr>
            <a:lstStyle/>
            <a:p>
              <a:r>
                <a:rPr lang="en-US" sz="1050">
                  <a:solidFill>
                    <a:schemeClr val="bg1"/>
                  </a:solidFill>
                  <a:latin typeface="Quark" panose="02000000000000000000" pitchFamily="50" charset="-34"/>
                  <a:cs typeface="Quark" panose="02000000000000000000" pitchFamily="50" charset="-34"/>
                </a:rPr>
                <a:t>0.21M sqm</a:t>
              </a:r>
              <a:endParaRPr lang="en-GB" sz="1050">
                <a:solidFill>
                  <a:schemeClr val="bg1"/>
                </a:solidFill>
                <a:latin typeface="Quark" panose="02000000000000000000" pitchFamily="50" charset="-34"/>
                <a:cs typeface="Quark" panose="02000000000000000000" pitchFamily="50" charset="-34"/>
              </a:endParaRPr>
            </a:p>
          </p:txBody>
        </p:sp>
        <p:pic>
          <p:nvPicPr>
            <p:cNvPr id="29" name="Picture 28">
              <a:extLst>
                <a:ext uri="{FF2B5EF4-FFF2-40B4-BE49-F238E27FC236}">
                  <a16:creationId xmlns:a16="http://schemas.microsoft.com/office/drawing/2014/main" id="{C7D3045E-012A-4D40-9694-205379A10878}"/>
                </a:ext>
              </a:extLst>
            </p:cNvPr>
            <p:cNvPicPr>
              <a:picLocks noChangeAspect="1"/>
            </p:cNvPicPr>
            <p:nvPr/>
          </p:nvPicPr>
          <p:blipFill>
            <a:blip r:embed="rId11"/>
            <a:stretch>
              <a:fillRect/>
            </a:stretch>
          </p:blipFill>
          <p:spPr>
            <a:xfrm>
              <a:off x="5651626" y="2579852"/>
              <a:ext cx="401980" cy="342726"/>
            </a:xfrm>
            <a:prstGeom prst="rect">
              <a:avLst/>
            </a:prstGeom>
          </p:spPr>
        </p:pic>
        <p:sp>
          <p:nvSpPr>
            <p:cNvPr id="30" name="TextBox 29">
              <a:extLst>
                <a:ext uri="{FF2B5EF4-FFF2-40B4-BE49-F238E27FC236}">
                  <a16:creationId xmlns:a16="http://schemas.microsoft.com/office/drawing/2014/main" id="{39EF7CBE-FFD9-4A10-968C-8CBB747FA219}"/>
                </a:ext>
              </a:extLst>
            </p:cNvPr>
            <p:cNvSpPr txBox="1"/>
            <p:nvPr/>
          </p:nvSpPr>
          <p:spPr>
            <a:xfrm>
              <a:off x="5597233" y="2380378"/>
              <a:ext cx="912745" cy="253916"/>
            </a:xfrm>
            <a:prstGeom prst="rect">
              <a:avLst/>
            </a:prstGeom>
            <a:noFill/>
          </p:spPr>
          <p:txBody>
            <a:bodyPr wrap="square" rtlCol="0">
              <a:spAutoFit/>
            </a:bodyPr>
            <a:lstStyle/>
            <a:p>
              <a:r>
                <a:rPr lang="en-US" sz="1000">
                  <a:solidFill>
                    <a:schemeClr val="bg1"/>
                  </a:solidFill>
                  <a:latin typeface="Quark" panose="02000000000000000000" pitchFamily="50" charset="-34"/>
                  <a:cs typeface="Quark" panose="02000000000000000000" pitchFamily="50" charset="-34"/>
                </a:rPr>
                <a:t>0.27M sqm</a:t>
              </a:r>
              <a:endParaRPr lang="en-GB" sz="1000">
                <a:solidFill>
                  <a:schemeClr val="bg1"/>
                </a:solidFill>
                <a:latin typeface="Quark" panose="02000000000000000000" pitchFamily="50" charset="-34"/>
                <a:cs typeface="Quark" panose="02000000000000000000" pitchFamily="50" charset="-34"/>
              </a:endParaRPr>
            </a:p>
          </p:txBody>
        </p:sp>
        <p:pic>
          <p:nvPicPr>
            <p:cNvPr id="32" name="Picture 31">
              <a:extLst>
                <a:ext uri="{FF2B5EF4-FFF2-40B4-BE49-F238E27FC236}">
                  <a16:creationId xmlns:a16="http://schemas.microsoft.com/office/drawing/2014/main" id="{9667450D-3BF5-4022-B111-9381CBFD47A5}"/>
                </a:ext>
              </a:extLst>
            </p:cNvPr>
            <p:cNvPicPr>
              <a:picLocks noChangeAspect="1"/>
            </p:cNvPicPr>
            <p:nvPr/>
          </p:nvPicPr>
          <p:blipFill>
            <a:blip r:embed="rId12"/>
            <a:stretch>
              <a:fillRect/>
            </a:stretch>
          </p:blipFill>
          <p:spPr>
            <a:xfrm>
              <a:off x="5573546" y="3673389"/>
              <a:ext cx="480059" cy="245872"/>
            </a:xfrm>
            <a:prstGeom prst="rect">
              <a:avLst/>
            </a:prstGeom>
          </p:spPr>
        </p:pic>
        <p:sp>
          <p:nvSpPr>
            <p:cNvPr id="33" name="TextBox 32">
              <a:extLst>
                <a:ext uri="{FF2B5EF4-FFF2-40B4-BE49-F238E27FC236}">
                  <a16:creationId xmlns:a16="http://schemas.microsoft.com/office/drawing/2014/main" id="{E1CB21DA-5BA7-463F-A64B-91FB9A4BF7B6}"/>
                </a:ext>
              </a:extLst>
            </p:cNvPr>
            <p:cNvSpPr txBox="1"/>
            <p:nvPr/>
          </p:nvSpPr>
          <p:spPr>
            <a:xfrm>
              <a:off x="5466273" y="3387723"/>
              <a:ext cx="737677" cy="230832"/>
            </a:xfrm>
            <a:prstGeom prst="rect">
              <a:avLst/>
            </a:prstGeom>
            <a:noFill/>
          </p:spPr>
          <p:txBody>
            <a:bodyPr wrap="square" rtlCol="0">
              <a:spAutoFit/>
            </a:bodyPr>
            <a:lstStyle/>
            <a:p>
              <a:r>
                <a:rPr lang="en-US" sz="900">
                  <a:solidFill>
                    <a:schemeClr val="bg1"/>
                  </a:solidFill>
                  <a:latin typeface="Quark" panose="02000000000000000000" pitchFamily="50" charset="-34"/>
                  <a:cs typeface="Quark" panose="02000000000000000000" pitchFamily="50" charset="-34"/>
                </a:rPr>
                <a:t>0.18M sqm</a:t>
              </a:r>
              <a:endParaRPr lang="en-GB" sz="900">
                <a:solidFill>
                  <a:schemeClr val="bg1"/>
                </a:solidFill>
                <a:latin typeface="Quark" panose="02000000000000000000" pitchFamily="50" charset="-34"/>
                <a:cs typeface="Quark" panose="02000000000000000000" pitchFamily="50" charset="-34"/>
              </a:endParaRPr>
            </a:p>
          </p:txBody>
        </p:sp>
        <p:pic>
          <p:nvPicPr>
            <p:cNvPr id="34" name="Picture 33">
              <a:extLst>
                <a:ext uri="{FF2B5EF4-FFF2-40B4-BE49-F238E27FC236}">
                  <a16:creationId xmlns:a16="http://schemas.microsoft.com/office/drawing/2014/main" id="{F8FB1D8E-F6BD-4F3E-B670-3ECD19D20F9E}"/>
                </a:ext>
              </a:extLst>
            </p:cNvPr>
            <p:cNvPicPr>
              <a:picLocks noChangeAspect="1"/>
            </p:cNvPicPr>
            <p:nvPr/>
          </p:nvPicPr>
          <p:blipFill>
            <a:blip r:embed="rId13"/>
            <a:stretch>
              <a:fillRect/>
            </a:stretch>
          </p:blipFill>
          <p:spPr>
            <a:xfrm>
              <a:off x="5596005" y="4247865"/>
              <a:ext cx="303145" cy="249781"/>
            </a:xfrm>
            <a:prstGeom prst="rect">
              <a:avLst/>
            </a:prstGeom>
          </p:spPr>
        </p:pic>
        <p:sp>
          <p:nvSpPr>
            <p:cNvPr id="35" name="TextBox 34">
              <a:extLst>
                <a:ext uri="{FF2B5EF4-FFF2-40B4-BE49-F238E27FC236}">
                  <a16:creationId xmlns:a16="http://schemas.microsoft.com/office/drawing/2014/main" id="{2A945B37-0A5E-456A-80AE-CB3CC69541AF}"/>
                </a:ext>
              </a:extLst>
            </p:cNvPr>
            <p:cNvSpPr txBox="1"/>
            <p:nvPr/>
          </p:nvSpPr>
          <p:spPr>
            <a:xfrm>
              <a:off x="5476385" y="4043612"/>
              <a:ext cx="912745" cy="230832"/>
            </a:xfrm>
            <a:prstGeom prst="rect">
              <a:avLst/>
            </a:prstGeom>
            <a:noFill/>
          </p:spPr>
          <p:txBody>
            <a:bodyPr wrap="square" rtlCol="0">
              <a:spAutoFit/>
            </a:bodyPr>
            <a:lstStyle/>
            <a:p>
              <a:r>
                <a:rPr lang="en-US" sz="900">
                  <a:solidFill>
                    <a:schemeClr val="bg1"/>
                  </a:solidFill>
                  <a:latin typeface="Quark" panose="02000000000000000000" pitchFamily="50" charset="-34"/>
                  <a:cs typeface="Quark" panose="02000000000000000000" pitchFamily="50" charset="-34"/>
                </a:rPr>
                <a:t>0.1M sqm</a:t>
              </a:r>
              <a:endParaRPr lang="en-GB" sz="900">
                <a:solidFill>
                  <a:schemeClr val="bg1"/>
                </a:solidFill>
                <a:latin typeface="Quark" panose="02000000000000000000" pitchFamily="50" charset="-34"/>
                <a:cs typeface="Quark" panose="02000000000000000000" pitchFamily="50" charset="-34"/>
              </a:endParaRPr>
            </a:p>
          </p:txBody>
        </p:sp>
        <p:pic>
          <p:nvPicPr>
            <p:cNvPr id="36" name="Picture 35">
              <a:extLst>
                <a:ext uri="{FF2B5EF4-FFF2-40B4-BE49-F238E27FC236}">
                  <a16:creationId xmlns:a16="http://schemas.microsoft.com/office/drawing/2014/main" id="{1ED77425-7E62-4AE2-84F6-FD08E1DE9F17}"/>
                </a:ext>
              </a:extLst>
            </p:cNvPr>
            <p:cNvPicPr>
              <a:picLocks noChangeAspect="1"/>
            </p:cNvPicPr>
            <p:nvPr/>
          </p:nvPicPr>
          <p:blipFill rotWithShape="1">
            <a:blip r:embed="rId14"/>
            <a:srcRect t="1" r="-2273" b="2823"/>
            <a:stretch/>
          </p:blipFill>
          <p:spPr>
            <a:xfrm>
              <a:off x="6149728" y="3699897"/>
              <a:ext cx="219047" cy="199874"/>
            </a:xfrm>
            <a:prstGeom prst="rect">
              <a:avLst/>
            </a:prstGeom>
          </p:spPr>
        </p:pic>
        <p:sp>
          <p:nvSpPr>
            <p:cNvPr id="37" name="TextBox 36">
              <a:extLst>
                <a:ext uri="{FF2B5EF4-FFF2-40B4-BE49-F238E27FC236}">
                  <a16:creationId xmlns:a16="http://schemas.microsoft.com/office/drawing/2014/main" id="{C5D18441-EA82-4F34-8621-2D4513E81554}"/>
                </a:ext>
              </a:extLst>
            </p:cNvPr>
            <p:cNvSpPr txBox="1"/>
            <p:nvPr/>
          </p:nvSpPr>
          <p:spPr>
            <a:xfrm>
              <a:off x="6033015" y="3402448"/>
              <a:ext cx="682250" cy="215444"/>
            </a:xfrm>
            <a:prstGeom prst="rect">
              <a:avLst/>
            </a:prstGeom>
            <a:noFill/>
          </p:spPr>
          <p:txBody>
            <a:bodyPr wrap="square" rtlCol="0">
              <a:spAutoFit/>
            </a:bodyPr>
            <a:lstStyle/>
            <a:p>
              <a:r>
                <a:rPr lang="en-US" sz="800">
                  <a:solidFill>
                    <a:schemeClr val="bg1"/>
                  </a:solidFill>
                  <a:latin typeface="Quark" panose="02000000000000000000" pitchFamily="50" charset="-34"/>
                  <a:cs typeface="Quark" panose="02000000000000000000" pitchFamily="50" charset="-34"/>
                </a:rPr>
                <a:t>0.17M sqm</a:t>
              </a:r>
              <a:endParaRPr lang="en-GB" sz="800">
                <a:solidFill>
                  <a:schemeClr val="bg1"/>
                </a:solidFill>
                <a:latin typeface="Quark" panose="02000000000000000000" pitchFamily="50" charset="-34"/>
                <a:cs typeface="Quark" panose="02000000000000000000" pitchFamily="50" charset="-34"/>
              </a:endParaRPr>
            </a:p>
          </p:txBody>
        </p:sp>
        <p:pic>
          <p:nvPicPr>
            <p:cNvPr id="38" name="Picture 37">
              <a:extLst>
                <a:ext uri="{FF2B5EF4-FFF2-40B4-BE49-F238E27FC236}">
                  <a16:creationId xmlns:a16="http://schemas.microsoft.com/office/drawing/2014/main" id="{34478966-0FCD-4D91-8D9F-8668679C97C2}"/>
                </a:ext>
              </a:extLst>
            </p:cNvPr>
            <p:cNvPicPr>
              <a:picLocks noChangeAspect="1"/>
            </p:cNvPicPr>
            <p:nvPr/>
          </p:nvPicPr>
          <p:blipFill>
            <a:blip r:embed="rId15"/>
            <a:stretch>
              <a:fillRect/>
            </a:stretch>
          </p:blipFill>
          <p:spPr>
            <a:xfrm>
              <a:off x="6106089" y="4329754"/>
              <a:ext cx="483211" cy="169124"/>
            </a:xfrm>
            <a:prstGeom prst="rect">
              <a:avLst/>
            </a:prstGeom>
          </p:spPr>
        </p:pic>
        <p:sp>
          <p:nvSpPr>
            <p:cNvPr id="39" name="TextBox 38">
              <a:extLst>
                <a:ext uri="{FF2B5EF4-FFF2-40B4-BE49-F238E27FC236}">
                  <a16:creationId xmlns:a16="http://schemas.microsoft.com/office/drawing/2014/main" id="{DB66E120-F870-42E0-BEF9-E623559EBFA8}"/>
                </a:ext>
              </a:extLst>
            </p:cNvPr>
            <p:cNvSpPr txBox="1"/>
            <p:nvPr/>
          </p:nvSpPr>
          <p:spPr>
            <a:xfrm>
              <a:off x="6033015" y="4056526"/>
              <a:ext cx="912745" cy="230832"/>
            </a:xfrm>
            <a:prstGeom prst="rect">
              <a:avLst/>
            </a:prstGeom>
            <a:noFill/>
          </p:spPr>
          <p:txBody>
            <a:bodyPr wrap="square" rtlCol="0">
              <a:spAutoFit/>
            </a:bodyPr>
            <a:lstStyle/>
            <a:p>
              <a:r>
                <a:rPr lang="en-US" sz="900">
                  <a:solidFill>
                    <a:schemeClr val="bg1"/>
                  </a:solidFill>
                  <a:latin typeface="Quark" panose="02000000000000000000" pitchFamily="50" charset="-34"/>
                  <a:cs typeface="Quark" panose="02000000000000000000" pitchFamily="50" charset="-34"/>
                </a:rPr>
                <a:t>0.1M sqm</a:t>
              </a:r>
              <a:endParaRPr lang="en-GB" sz="900">
                <a:solidFill>
                  <a:schemeClr val="bg1"/>
                </a:solidFill>
                <a:latin typeface="Quark" panose="02000000000000000000" pitchFamily="50" charset="-34"/>
                <a:cs typeface="Quark" panose="02000000000000000000" pitchFamily="50" charset="-34"/>
              </a:endParaRPr>
            </a:p>
          </p:txBody>
        </p:sp>
      </p:grpSp>
      <p:sp>
        <p:nvSpPr>
          <p:cNvPr id="40" name="TextBox 39">
            <a:extLst>
              <a:ext uri="{FF2B5EF4-FFF2-40B4-BE49-F238E27FC236}">
                <a16:creationId xmlns:a16="http://schemas.microsoft.com/office/drawing/2014/main" id="{C17B1C20-5381-43D8-8703-B0524AAEF5DE}"/>
              </a:ext>
            </a:extLst>
          </p:cNvPr>
          <p:cNvSpPr txBox="1"/>
          <p:nvPr/>
        </p:nvSpPr>
        <p:spPr>
          <a:xfrm>
            <a:off x="3304624" y="4980051"/>
            <a:ext cx="3326203" cy="246221"/>
          </a:xfrm>
          <a:prstGeom prst="rect">
            <a:avLst/>
          </a:prstGeom>
          <a:noFill/>
        </p:spPr>
        <p:txBody>
          <a:bodyPr wrap="square" rtlCol="0">
            <a:spAutoFit/>
          </a:bodyPr>
          <a:lstStyle/>
          <a:p>
            <a:pPr algn="r"/>
            <a:r>
              <a:rPr lang="en-US" sz="1000" i="1">
                <a:latin typeface="Quark" panose="02000000000000000000" pitchFamily="50" charset="-34"/>
                <a:cs typeface="Quark" panose="02000000000000000000" pitchFamily="50" charset="-34"/>
              </a:rPr>
              <a:t>Top proprietary de spatii industriale, 2020</a:t>
            </a:r>
          </a:p>
        </p:txBody>
      </p:sp>
      <p:sp>
        <p:nvSpPr>
          <p:cNvPr id="43" name="TextBox 42">
            <a:extLst>
              <a:ext uri="{FF2B5EF4-FFF2-40B4-BE49-F238E27FC236}">
                <a16:creationId xmlns:a16="http://schemas.microsoft.com/office/drawing/2014/main" id="{3A6414E9-4290-4FFC-922E-71EDBB280536}"/>
              </a:ext>
            </a:extLst>
          </p:cNvPr>
          <p:cNvSpPr txBox="1"/>
          <p:nvPr/>
        </p:nvSpPr>
        <p:spPr>
          <a:xfrm>
            <a:off x="240477" y="5482561"/>
            <a:ext cx="6377044" cy="1631216"/>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C00000"/>
                </a:solidFill>
                <a:effectLst/>
                <a:uLnTx/>
                <a:uFillTx/>
                <a:latin typeface="Quark" panose="02000000000000000000" pitchFamily="50" charset="-34"/>
                <a:ea typeface="MS PGothic" pitchFamily="34" charset="-128"/>
                <a:cs typeface="Quark" panose="02000000000000000000" pitchFamily="50" charset="-34"/>
              </a:rPr>
              <a:t>CRESTERE PERMANENTA SAU BOOM TEMPORAR?</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100">
                <a:solidFill>
                  <a:prstClr val="black"/>
                </a:solidFill>
                <a:latin typeface="Quark" panose="02000000000000000000" pitchFamily="50" charset="-34"/>
                <a:ea typeface="MS PGothic" pitchFamily="34" charset="-128"/>
                <a:cs typeface="Quark" panose="02000000000000000000" pitchFamily="50" charset="-34"/>
              </a:rPr>
              <a:t>Volumul inchirierilor de spatii industriale a depasit 735.000 mp in 2020, o crestere de 60% in comparatie cu anul precedent. Majoritatea activitatii de inchiriere s-a concentrat in jurul Bucurestiului, unde au fost inchiriati 516.000 mp. Cresterea inregistrata de comertul electronic, de industriile strategice precum productia de echipamente medicale, precum si nevoia de spatii logistice aflate in interiorul marilor orase au dus la o crestere a cererii. Exista de asemenea un interes crescut pentru spatii industriale de mici dimensiuni, venita din partea companiilor locale. 2020 a fost primul an in care s-au inregistrat si cateva inchirieri de amploare pe termen scurt, un aspect ce indica faptul ca succesul sectorului industrial in acest an a fost oarecum dependent de contextul fara precedent. </a:t>
            </a:r>
            <a:endParaRPr kumimoji="0" lang="en-US" sz="1100" b="0" i="0" u="none" strike="noStrike" kern="1200" cap="none" spc="0" normalizeH="0" baseline="0" noProof="0">
              <a:ln>
                <a:noFill/>
              </a:ln>
              <a:solidFill>
                <a:prstClr val="black"/>
              </a:solidFill>
              <a:effectLst/>
              <a:uLnTx/>
              <a:uFillTx/>
              <a:latin typeface="Quark" panose="02000000000000000000" pitchFamily="50" charset="-34"/>
              <a:ea typeface="MS PGothic" pitchFamily="34" charset="-128"/>
              <a:cs typeface="Quark" panose="02000000000000000000" pitchFamily="50" charset="-34"/>
            </a:endParaRPr>
          </a:p>
        </p:txBody>
      </p:sp>
      <p:graphicFrame>
        <p:nvGraphicFramePr>
          <p:cNvPr id="45" name="Chart 44">
            <a:extLst>
              <a:ext uri="{FF2B5EF4-FFF2-40B4-BE49-F238E27FC236}">
                <a16:creationId xmlns:a16="http://schemas.microsoft.com/office/drawing/2014/main" id="{3773C3F2-917F-408E-BA6D-C24117C9C6A7}"/>
              </a:ext>
            </a:extLst>
          </p:cNvPr>
          <p:cNvGraphicFramePr>
            <a:graphicFrameLocks/>
          </p:cNvGraphicFramePr>
          <p:nvPr>
            <p:extLst>
              <p:ext uri="{D42A27DB-BD31-4B8C-83A1-F6EECF244321}">
                <p14:modId xmlns:p14="http://schemas.microsoft.com/office/powerpoint/2010/main" val="325701915"/>
              </p:ext>
            </p:extLst>
          </p:nvPr>
        </p:nvGraphicFramePr>
        <p:xfrm>
          <a:off x="3124685" y="7203624"/>
          <a:ext cx="3686080" cy="2242062"/>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46" name="Chart 45">
            <a:extLst>
              <a:ext uri="{FF2B5EF4-FFF2-40B4-BE49-F238E27FC236}">
                <a16:creationId xmlns:a16="http://schemas.microsoft.com/office/drawing/2014/main" id="{DA4DBB95-F08C-4BB8-945A-15854F3C170C}"/>
              </a:ext>
            </a:extLst>
          </p:cNvPr>
          <p:cNvGraphicFramePr>
            <a:graphicFrameLocks/>
          </p:cNvGraphicFramePr>
          <p:nvPr>
            <p:extLst>
              <p:ext uri="{D42A27DB-BD31-4B8C-83A1-F6EECF244321}">
                <p14:modId xmlns:p14="http://schemas.microsoft.com/office/powerpoint/2010/main" val="3041484875"/>
              </p:ext>
            </p:extLst>
          </p:nvPr>
        </p:nvGraphicFramePr>
        <p:xfrm>
          <a:off x="60960" y="7209396"/>
          <a:ext cx="3488853" cy="2242061"/>
        </p:xfrm>
        <a:graphic>
          <a:graphicData uri="http://schemas.openxmlformats.org/drawingml/2006/chart">
            <c:chart xmlns:c="http://schemas.openxmlformats.org/drawingml/2006/chart" xmlns:r="http://schemas.openxmlformats.org/officeDocument/2006/relationships" r:id="rId17"/>
          </a:graphicData>
        </a:graphic>
      </p:graphicFrame>
    </p:spTree>
    <p:extLst>
      <p:ext uri="{BB962C8B-B14F-4D97-AF65-F5344CB8AC3E}">
        <p14:creationId xmlns:p14="http://schemas.microsoft.com/office/powerpoint/2010/main" val="1177799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A235F225-23D0-476F-9DA3-21A68DC6D6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0542" y="33572"/>
            <a:ext cx="1118373" cy="574015"/>
          </a:xfrm>
          <a:prstGeom prst="rect">
            <a:avLst/>
          </a:prstGeom>
        </p:spPr>
      </p:pic>
      <p:sp>
        <p:nvSpPr>
          <p:cNvPr id="128" name="TextBox 127">
            <a:extLst>
              <a:ext uri="{FF2B5EF4-FFF2-40B4-BE49-F238E27FC236}">
                <a16:creationId xmlns:a16="http://schemas.microsoft.com/office/drawing/2014/main" id="{A2566123-6BA6-4CED-86FE-9FFEE5C20064}"/>
              </a:ext>
            </a:extLst>
          </p:cNvPr>
          <p:cNvSpPr txBox="1"/>
          <p:nvPr/>
        </p:nvSpPr>
        <p:spPr>
          <a:xfrm>
            <a:off x="3060309" y="2659501"/>
            <a:ext cx="3326203" cy="246221"/>
          </a:xfrm>
          <a:prstGeom prst="rect">
            <a:avLst/>
          </a:prstGeom>
          <a:noFill/>
        </p:spPr>
        <p:txBody>
          <a:bodyPr wrap="square" rtlCol="0">
            <a:spAutoFit/>
          </a:bodyPr>
          <a:lstStyle/>
          <a:p>
            <a:pPr algn="r"/>
            <a:r>
              <a:rPr lang="en-US" sz="1000" i="1">
                <a:latin typeface="Quark" panose="02000000000000000000" pitchFamily="50" charset="-34"/>
                <a:cs typeface="Quark" panose="02000000000000000000" pitchFamily="50" charset="-34"/>
              </a:rPr>
              <a:t>Top inchirieri pe piata spatiilor industriale, 2020</a:t>
            </a:r>
          </a:p>
        </p:txBody>
      </p:sp>
      <p:sp>
        <p:nvSpPr>
          <p:cNvPr id="131" name="Rectangle 130">
            <a:extLst>
              <a:ext uri="{FF2B5EF4-FFF2-40B4-BE49-F238E27FC236}">
                <a16:creationId xmlns:a16="http://schemas.microsoft.com/office/drawing/2014/main" id="{7FDE0294-14AD-48B8-9484-3BFF90543279}"/>
              </a:ext>
            </a:extLst>
          </p:cNvPr>
          <p:cNvSpPr/>
          <p:nvPr/>
        </p:nvSpPr>
        <p:spPr>
          <a:xfrm>
            <a:off x="137785" y="3117049"/>
            <a:ext cx="6582428" cy="600164"/>
          </a:xfrm>
          <a:prstGeom prst="rect">
            <a:avLst/>
          </a:prstGeom>
        </p:spPr>
        <p:txBody>
          <a:bodyPr wrap="square">
            <a:spAutoFit/>
          </a:bodyPr>
          <a:lstStyle/>
          <a:p>
            <a:pPr lvl="0" algn="just" fontAlgn="base">
              <a:spcBef>
                <a:spcPct val="0"/>
              </a:spcBef>
              <a:spcAft>
                <a:spcPct val="0"/>
              </a:spcAft>
              <a:defRPr/>
            </a:pPr>
            <a:r>
              <a:rPr lang="en-US" altLang="en-US" sz="1100">
                <a:latin typeface="Quark" panose="02000000000000000000" pitchFamily="50" charset="-34"/>
                <a:ea typeface="MS PGothic" pitchFamily="34" charset="-128"/>
                <a:cs typeface="Quark" panose="02000000000000000000" pitchFamily="50" charset="-34"/>
              </a:rPr>
              <a:t>Chiriile contractuale pentru spatii industriale au ramas neschimbate fata de 2019, 3,8-4 EUR/mp in Bucuresti si 3,5 EUR in marile orase regionale. Costurile aditionale includ impozitele pe proprietate, asigurari, chestuieli cu securitatea si mentenanta si variaza intre 0,5 EUR/mp si 0,9 EUR/mp. </a:t>
            </a:r>
            <a:endParaRPr lang="en-US" sz="1100">
              <a:latin typeface="Quark" panose="02000000000000000000" pitchFamily="50" charset="-34"/>
              <a:ea typeface="MS PGothic" pitchFamily="34" charset="-128"/>
              <a:cs typeface="Quark" panose="02000000000000000000" pitchFamily="50" charset="-34"/>
            </a:endParaRPr>
          </a:p>
        </p:txBody>
      </p:sp>
      <p:sp>
        <p:nvSpPr>
          <p:cNvPr id="132" name="Rectangle 131">
            <a:extLst>
              <a:ext uri="{FF2B5EF4-FFF2-40B4-BE49-F238E27FC236}">
                <a16:creationId xmlns:a16="http://schemas.microsoft.com/office/drawing/2014/main" id="{79FFA062-DCD4-4C61-9628-4FF47918EFE9}"/>
              </a:ext>
            </a:extLst>
          </p:cNvPr>
          <p:cNvSpPr/>
          <p:nvPr/>
        </p:nvSpPr>
        <p:spPr>
          <a:xfrm>
            <a:off x="137785" y="3631808"/>
            <a:ext cx="6545100" cy="2462213"/>
          </a:xfrm>
          <a:prstGeom prst="rect">
            <a:avLst/>
          </a:prstGeom>
        </p:spPr>
        <p:txBody>
          <a:bodyPr wrap="square">
            <a:spAutoFit/>
          </a:bodyPr>
          <a:lstStyle/>
          <a:p>
            <a:pPr algn="just" fontAlgn="base">
              <a:spcBef>
                <a:spcPct val="0"/>
              </a:spcBef>
              <a:spcAft>
                <a:spcPct val="0"/>
              </a:spcAft>
              <a:defRPr/>
            </a:pPr>
            <a:r>
              <a:rPr lang="en-US" altLang="en-US" sz="1100">
                <a:latin typeface="Quark" panose="02000000000000000000" pitchFamily="50" charset="-34"/>
                <a:ea typeface="MS PGothic" pitchFamily="34" charset="-128"/>
                <a:cs typeface="Quark" panose="02000000000000000000" pitchFamily="50" charset="-34"/>
              </a:rPr>
              <a:t>Rata de neocupare a spatiilor industriale a ramas scazuta si in 2020, in special datorita abordarii non-speculative pe care o au dezvoltatorii de astfel de spatii in Romania, La nivel national, rata de neocupare este in jur de 6%, in timp ce in Bucuresti aceasta depaseste 7%. </a:t>
            </a:r>
          </a:p>
          <a:p>
            <a:pPr algn="just" fontAlgn="base">
              <a:spcBef>
                <a:spcPct val="0"/>
              </a:spcBef>
              <a:spcAft>
                <a:spcPct val="0"/>
              </a:spcAft>
              <a:defRPr/>
            </a:pPr>
            <a:endParaRPr lang="en-US" altLang="en-US" sz="1100">
              <a:latin typeface="Quark" panose="02000000000000000000" pitchFamily="50" charset="-34"/>
              <a:ea typeface="MS PGothic" pitchFamily="34" charset="-128"/>
              <a:cs typeface="Quark" panose="02000000000000000000" pitchFamily="50" charset="-34"/>
            </a:endParaRPr>
          </a:p>
          <a:p>
            <a:pPr lvl="0" algn="just" fontAlgn="base">
              <a:spcBef>
                <a:spcPct val="0"/>
              </a:spcBef>
              <a:spcAft>
                <a:spcPct val="0"/>
              </a:spcAft>
              <a:defRPr/>
            </a:pPr>
            <a:r>
              <a:rPr lang="en-US" sz="1100">
                <a:solidFill>
                  <a:srgbClr val="C00000"/>
                </a:solidFill>
                <a:latin typeface="Quark" panose="02000000000000000000" pitchFamily="50" charset="-34"/>
                <a:ea typeface="MS PGothic" pitchFamily="34" charset="-128"/>
                <a:cs typeface="Quark" panose="02000000000000000000" pitchFamily="50" charset="-34"/>
              </a:rPr>
              <a:t>CEL MAI BUN AN SE INCHEIE CU PERSPECTIVE POZITIVE</a:t>
            </a:r>
          </a:p>
          <a:p>
            <a:pPr lvl="0" algn="just" fontAlgn="base">
              <a:spcBef>
                <a:spcPct val="0"/>
              </a:spcBef>
              <a:spcAft>
                <a:spcPct val="0"/>
              </a:spcAft>
              <a:defRPr/>
            </a:pPr>
            <a:r>
              <a:rPr lang="en-US" sz="1100">
                <a:latin typeface="Quark" panose="02000000000000000000" pitchFamily="50" charset="-34"/>
                <a:ea typeface="MS PGothic" pitchFamily="34" charset="-128"/>
                <a:cs typeface="Quark" panose="02000000000000000000" pitchFamily="50" charset="-34"/>
              </a:rPr>
              <a:t>Favorizat de cresterea cererii din partea segmentului de e-commerce si expansiunea retelelor nationale ale retailerilor, sectorul de spatii industriale si logistice a avut un an remarcabil. Este de asteptat ca 2021 sa continue in aceeasi tendinta, desi dinamica ar putea scadea pe masura ce contextual general se va imbunatati. Chiar si in cazul putin probabil al unei reveniri totale, exista posibilitatea ca obiceiurile consumatorilor sa se fi schimbat suficient de mult incat sa faca imposibila o revenire la piata traditionala. Oportunitatile care au aparut in contextual pandemiei, precum scurtarea lanturilor de aprovizionare dintre Asia si Europa prin mutarea unor facilitati de productie in Europa Centrala si de Est precum si disponibilitatea crescuta a fortei de munca locale ar putea fi avantajoase pentru Romania. Aceste lucruri depind insa de o dezvoltare rapida si eficienta a infrastructurilor locale si nationale iar cresterea cu 10% a bugetului pentru transport si infrastructura in 2021 adduce un plus de optimism din acest punct de vedere. </a:t>
            </a:r>
            <a:endParaRPr lang="en-US" altLang="en-US" sz="1100">
              <a:latin typeface="Quark" panose="02000000000000000000" pitchFamily="50" charset="-34"/>
              <a:ea typeface="MS PGothic" pitchFamily="34" charset="-128"/>
              <a:cs typeface="Quark" panose="02000000000000000000" pitchFamily="50" charset="-34"/>
            </a:endParaRPr>
          </a:p>
        </p:txBody>
      </p:sp>
      <p:cxnSp>
        <p:nvCxnSpPr>
          <p:cNvPr id="15" name="Straight Connector 14">
            <a:extLst>
              <a:ext uri="{FF2B5EF4-FFF2-40B4-BE49-F238E27FC236}">
                <a16:creationId xmlns:a16="http://schemas.microsoft.com/office/drawing/2014/main" id="{AA96AB08-3052-401F-A6A3-31101FA6F0A0}"/>
              </a:ext>
            </a:extLst>
          </p:cNvPr>
          <p:cNvCxnSpPr/>
          <p:nvPr/>
        </p:nvCxnSpPr>
        <p:spPr>
          <a:xfrm>
            <a:off x="-1" y="831753"/>
            <a:ext cx="6858000" cy="0"/>
          </a:xfrm>
          <a:prstGeom prst="line">
            <a:avLst/>
          </a:prstGeom>
          <a:ln w="28575">
            <a:solidFill>
              <a:srgbClr val="0B1741"/>
            </a:solidFill>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361B8C49-4637-43C4-9DB8-3F972C56E5B3}"/>
              </a:ext>
            </a:extLst>
          </p:cNvPr>
          <p:cNvGraphicFramePr>
            <a:graphicFrameLocks noGrp="1"/>
          </p:cNvGraphicFramePr>
          <p:nvPr>
            <p:extLst>
              <p:ext uri="{D42A27DB-BD31-4B8C-83A1-F6EECF244321}">
                <p14:modId xmlns:p14="http://schemas.microsoft.com/office/powerpoint/2010/main" val="983529956"/>
              </p:ext>
            </p:extLst>
          </p:nvPr>
        </p:nvGraphicFramePr>
        <p:xfrm>
          <a:off x="471486" y="1093783"/>
          <a:ext cx="5915026" cy="1353451"/>
        </p:xfrm>
        <a:graphic>
          <a:graphicData uri="http://schemas.openxmlformats.org/drawingml/2006/table">
            <a:tbl>
              <a:tblPr/>
              <a:tblGrid>
                <a:gridCol w="1408114">
                  <a:extLst>
                    <a:ext uri="{9D8B030D-6E8A-4147-A177-3AD203B41FA5}">
                      <a16:colId xmlns:a16="http://schemas.microsoft.com/office/drawing/2014/main" val="2784801364"/>
                    </a:ext>
                  </a:extLst>
                </a:gridCol>
                <a:gridCol w="1587500">
                  <a:extLst>
                    <a:ext uri="{9D8B030D-6E8A-4147-A177-3AD203B41FA5}">
                      <a16:colId xmlns:a16="http://schemas.microsoft.com/office/drawing/2014/main" val="1934165320"/>
                    </a:ext>
                  </a:extLst>
                </a:gridCol>
                <a:gridCol w="1957959">
                  <a:extLst>
                    <a:ext uri="{9D8B030D-6E8A-4147-A177-3AD203B41FA5}">
                      <a16:colId xmlns:a16="http://schemas.microsoft.com/office/drawing/2014/main" val="2502354677"/>
                    </a:ext>
                  </a:extLst>
                </a:gridCol>
                <a:gridCol w="961453">
                  <a:extLst>
                    <a:ext uri="{9D8B030D-6E8A-4147-A177-3AD203B41FA5}">
                      <a16:colId xmlns:a16="http://schemas.microsoft.com/office/drawing/2014/main" val="1627220597"/>
                    </a:ext>
                  </a:extLst>
                </a:gridCol>
              </a:tblGrid>
              <a:tr h="150488">
                <a:tc>
                  <a:txBody>
                    <a:bodyPr/>
                    <a:lstStyle/>
                    <a:p>
                      <a:pPr algn="ctr" fontAlgn="b"/>
                      <a:r>
                        <a:rPr lang="en-US" sz="900" b="1" i="0" u="none" strike="noStrike">
                          <a:solidFill>
                            <a:srgbClr val="000000"/>
                          </a:solidFill>
                          <a:effectLst/>
                          <a:latin typeface="Quark" panose="02000000000000000000" pitchFamily="50" charset="-34"/>
                          <a:cs typeface="Quark" panose="02000000000000000000" pitchFamily="50" charset="-34"/>
                        </a:rPr>
                        <a:t>CHIRIAS</a:t>
                      </a: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effectLst/>
                          <a:latin typeface="Quark" panose="02000000000000000000" pitchFamily="50" charset="-34"/>
                          <a:cs typeface="Quark" panose="02000000000000000000" pitchFamily="50" charset="-34"/>
                        </a:rPr>
                        <a:t>SUPRAFATA INCHIRIATA (m²)</a:t>
                      </a: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effectLst/>
                          <a:latin typeface="Quark" panose="02000000000000000000" pitchFamily="50" charset="-34"/>
                          <a:cs typeface="Quark" panose="02000000000000000000" pitchFamily="50" charset="-34"/>
                        </a:rPr>
                        <a:t>PROIECT</a:t>
                      </a: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effectLst/>
                          <a:latin typeface="Quark" panose="02000000000000000000" pitchFamily="50" charset="-34"/>
                          <a:cs typeface="Quark" panose="02000000000000000000" pitchFamily="50" charset="-34"/>
                        </a:rPr>
                        <a:t>ORAS</a:t>
                      </a:r>
                    </a:p>
                  </a:txBody>
                  <a:tcPr marL="0" marR="0" marT="0" marB="0" anchor="b">
                    <a:lnL>
                      <a:noFill/>
                    </a:lnL>
                    <a:lnR>
                      <a:noFill/>
                    </a:lnR>
                    <a:lnT>
                      <a:noFill/>
                    </a:lnT>
                    <a:lnB>
                      <a:noFill/>
                    </a:lnB>
                  </a:tcPr>
                </a:tc>
                <a:extLst>
                  <a:ext uri="{0D108BD9-81ED-4DB2-BD59-A6C34878D82A}">
                    <a16:rowId xmlns:a16="http://schemas.microsoft.com/office/drawing/2014/main" val="2810556321"/>
                  </a:ext>
                </a:extLst>
              </a:tr>
              <a:tr h="149547">
                <a:tc>
                  <a:txBody>
                    <a:bodyPr/>
                    <a:lstStyle/>
                    <a:p>
                      <a:pPr algn="l" fontAlgn="b"/>
                      <a:r>
                        <a:rPr lang="en-US" sz="900" b="0" i="0" u="none" strike="noStrike">
                          <a:solidFill>
                            <a:srgbClr val="000000"/>
                          </a:solidFill>
                          <a:effectLst/>
                          <a:latin typeface="Quark" panose="02000000000000000000" pitchFamily="50" charset="-34"/>
                          <a:cs typeface="Quark" panose="02000000000000000000" pitchFamily="50" charset="-34"/>
                        </a:rPr>
                        <a:t>Carrefour</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Quark" panose="02000000000000000000" pitchFamily="50" charset="-34"/>
                          <a:cs typeface="Quark" panose="02000000000000000000" pitchFamily="50" charset="-34"/>
                        </a:rPr>
                        <a:t>85,000</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effectLst/>
                          <a:latin typeface="Quark" panose="02000000000000000000" pitchFamily="50" charset="-34"/>
                          <a:cs typeface="Quark" panose="02000000000000000000" pitchFamily="50" charset="-34"/>
                        </a:rPr>
                        <a:t>P3 Bucharest</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effectLst/>
                          <a:latin typeface="Quark" panose="02000000000000000000" pitchFamily="50" charset="-34"/>
                          <a:cs typeface="Quark" panose="02000000000000000000" pitchFamily="50" charset="-34"/>
                        </a:rPr>
                        <a:t>Bucharest</a:t>
                      </a:r>
                    </a:p>
                  </a:txBody>
                  <a:tcPr marL="0" marR="0" marT="0" marB="0" anchor="b">
                    <a:lnL>
                      <a:noFill/>
                    </a:lnL>
                    <a:lnR>
                      <a:noFill/>
                    </a:lnR>
                    <a:lnT>
                      <a:noFill/>
                    </a:lnT>
                    <a:lnB>
                      <a:noFill/>
                    </a:lnB>
                  </a:tcPr>
                </a:tc>
                <a:extLst>
                  <a:ext uri="{0D108BD9-81ED-4DB2-BD59-A6C34878D82A}">
                    <a16:rowId xmlns:a16="http://schemas.microsoft.com/office/drawing/2014/main" val="1375354141"/>
                  </a:ext>
                </a:extLst>
              </a:tr>
              <a:tr h="150488">
                <a:tc>
                  <a:txBody>
                    <a:bodyPr/>
                    <a:lstStyle/>
                    <a:p>
                      <a:pPr algn="l" fontAlgn="b"/>
                      <a:r>
                        <a:rPr lang="en-US" sz="900" b="0" i="0" u="none" strike="noStrike">
                          <a:solidFill>
                            <a:srgbClr val="000000"/>
                          </a:solidFill>
                          <a:effectLst/>
                          <a:latin typeface="Quark" panose="02000000000000000000" pitchFamily="50" charset="-34"/>
                          <a:cs typeface="Quark" panose="02000000000000000000" pitchFamily="50" charset="-34"/>
                        </a:rPr>
                        <a:t>Ikea</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Quark" panose="02000000000000000000" pitchFamily="50" charset="-34"/>
                          <a:cs typeface="Quark" panose="02000000000000000000" pitchFamily="50" charset="-34"/>
                        </a:rPr>
                        <a:t>75,000</a:t>
                      </a:r>
                    </a:p>
                  </a:txBody>
                  <a:tcPr marL="0" marR="0" marT="0" marB="0" anchor="b">
                    <a:lnL>
                      <a:noFill/>
                    </a:lnL>
                    <a:lnR>
                      <a:noFill/>
                    </a:lnR>
                    <a:lnT>
                      <a:noFill/>
                    </a:lnT>
                    <a:lnB>
                      <a:noFill/>
                    </a:lnB>
                  </a:tcPr>
                </a:tc>
                <a:tc>
                  <a:txBody>
                    <a:bodyPr/>
                    <a:lstStyle/>
                    <a:p>
                      <a:pPr algn="ctr" fontAlgn="b"/>
                      <a:r>
                        <a:rPr lang="en-US" sz="900" b="0" i="0" u="none" strike="noStrike" err="1">
                          <a:solidFill>
                            <a:srgbClr val="000000"/>
                          </a:solidFill>
                          <a:effectLst/>
                          <a:latin typeface="Quark" panose="02000000000000000000" pitchFamily="50" charset="-34"/>
                          <a:cs typeface="Quark" panose="02000000000000000000" pitchFamily="50" charset="-34"/>
                        </a:rPr>
                        <a:t>CTPark</a:t>
                      </a:r>
                      <a:r>
                        <a:rPr lang="en-US" sz="900" b="0" i="0" u="none" strike="noStrike">
                          <a:solidFill>
                            <a:srgbClr val="000000"/>
                          </a:solidFill>
                          <a:effectLst/>
                          <a:latin typeface="Quark" panose="02000000000000000000" pitchFamily="50" charset="-34"/>
                          <a:cs typeface="Quark" panose="02000000000000000000" pitchFamily="50" charset="-34"/>
                        </a:rPr>
                        <a:t> Bucharest West </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effectLst/>
                          <a:latin typeface="Quark" panose="02000000000000000000" pitchFamily="50" charset="-34"/>
                          <a:cs typeface="Quark" panose="02000000000000000000" pitchFamily="50" charset="-34"/>
                        </a:rPr>
                        <a:t>Bucharest</a:t>
                      </a:r>
                    </a:p>
                  </a:txBody>
                  <a:tcPr marL="0" marR="0" marT="0" marB="0" anchor="b">
                    <a:lnL>
                      <a:noFill/>
                    </a:lnL>
                    <a:lnR>
                      <a:noFill/>
                    </a:lnR>
                    <a:lnT>
                      <a:noFill/>
                    </a:lnT>
                    <a:lnB>
                      <a:noFill/>
                    </a:lnB>
                  </a:tcPr>
                </a:tc>
                <a:extLst>
                  <a:ext uri="{0D108BD9-81ED-4DB2-BD59-A6C34878D82A}">
                    <a16:rowId xmlns:a16="http://schemas.microsoft.com/office/drawing/2014/main" val="3300841839"/>
                  </a:ext>
                </a:extLst>
              </a:tr>
              <a:tr h="150488">
                <a:tc>
                  <a:txBody>
                    <a:bodyPr/>
                    <a:lstStyle/>
                    <a:p>
                      <a:pPr algn="l" fontAlgn="b"/>
                      <a:r>
                        <a:rPr lang="en-US" sz="900" b="0" i="0" u="none" strike="noStrike">
                          <a:solidFill>
                            <a:srgbClr val="000000"/>
                          </a:solidFill>
                          <a:effectLst/>
                          <a:latin typeface="Quark" panose="02000000000000000000" pitchFamily="50" charset="-34"/>
                          <a:cs typeface="Quark" panose="02000000000000000000" pitchFamily="50" charset="-34"/>
                        </a:rPr>
                        <a:t>Profi</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Quark" panose="02000000000000000000" pitchFamily="50" charset="-34"/>
                          <a:cs typeface="Quark" panose="02000000000000000000" pitchFamily="50" charset="-34"/>
                        </a:rPr>
                        <a:t>58,500</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effectLst/>
                          <a:latin typeface="Quark" panose="02000000000000000000" pitchFamily="50" charset="-34"/>
                          <a:cs typeface="Quark" panose="02000000000000000000" pitchFamily="50" charset="-34"/>
                        </a:rPr>
                        <a:t>WDP</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effectLst/>
                          <a:latin typeface="Quark" panose="02000000000000000000" pitchFamily="50" charset="-34"/>
                          <a:cs typeface="Quark" panose="02000000000000000000" pitchFamily="50" charset="-34"/>
                        </a:rPr>
                        <a:t>Timisoara</a:t>
                      </a:r>
                    </a:p>
                  </a:txBody>
                  <a:tcPr marL="0" marR="0" marT="0" marB="0" anchor="b">
                    <a:lnL>
                      <a:noFill/>
                    </a:lnL>
                    <a:lnR>
                      <a:noFill/>
                    </a:lnR>
                    <a:lnT>
                      <a:noFill/>
                    </a:lnT>
                    <a:lnB>
                      <a:noFill/>
                    </a:lnB>
                  </a:tcPr>
                </a:tc>
                <a:extLst>
                  <a:ext uri="{0D108BD9-81ED-4DB2-BD59-A6C34878D82A}">
                    <a16:rowId xmlns:a16="http://schemas.microsoft.com/office/drawing/2014/main" val="535055466"/>
                  </a:ext>
                </a:extLst>
              </a:tr>
              <a:tr h="150488">
                <a:tc>
                  <a:txBody>
                    <a:bodyPr/>
                    <a:lstStyle/>
                    <a:p>
                      <a:pPr algn="l" fontAlgn="b"/>
                      <a:r>
                        <a:rPr lang="en-US" sz="900" b="0" i="0" u="none" strike="noStrike">
                          <a:solidFill>
                            <a:srgbClr val="000000"/>
                          </a:solidFill>
                          <a:effectLst/>
                          <a:latin typeface="Quark" panose="02000000000000000000" pitchFamily="50" charset="-34"/>
                          <a:cs typeface="Quark" panose="02000000000000000000" pitchFamily="50" charset="-34"/>
                        </a:rPr>
                        <a:t>Profi</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Quark" panose="02000000000000000000" pitchFamily="50" charset="-34"/>
                          <a:cs typeface="Quark" panose="02000000000000000000" pitchFamily="50" charset="-34"/>
                        </a:rPr>
                        <a:t>57,000</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effectLst/>
                          <a:latin typeface="Quark" panose="02000000000000000000" pitchFamily="50" charset="-34"/>
                          <a:cs typeface="Quark" panose="02000000000000000000" pitchFamily="50" charset="-34"/>
                        </a:rPr>
                        <a:t>WDP</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effectLst/>
                          <a:latin typeface="Quark" panose="02000000000000000000" pitchFamily="50" charset="-34"/>
                          <a:cs typeface="Quark" panose="02000000000000000000" pitchFamily="50" charset="-34"/>
                        </a:rPr>
                        <a:t>Craiova</a:t>
                      </a:r>
                    </a:p>
                  </a:txBody>
                  <a:tcPr marL="0" marR="0" marT="0" marB="0" anchor="b">
                    <a:lnL>
                      <a:noFill/>
                    </a:lnL>
                    <a:lnR>
                      <a:noFill/>
                    </a:lnR>
                    <a:lnT>
                      <a:noFill/>
                    </a:lnT>
                    <a:lnB>
                      <a:noFill/>
                    </a:lnB>
                  </a:tcPr>
                </a:tc>
                <a:extLst>
                  <a:ext uri="{0D108BD9-81ED-4DB2-BD59-A6C34878D82A}">
                    <a16:rowId xmlns:a16="http://schemas.microsoft.com/office/drawing/2014/main" val="1233631359"/>
                  </a:ext>
                </a:extLst>
              </a:tr>
              <a:tr h="150488">
                <a:tc>
                  <a:txBody>
                    <a:bodyPr/>
                    <a:lstStyle/>
                    <a:p>
                      <a:pPr algn="l" fontAlgn="b"/>
                      <a:r>
                        <a:rPr lang="en-US" sz="900" b="0" i="0" u="none" strike="noStrike" err="1">
                          <a:solidFill>
                            <a:srgbClr val="000000"/>
                          </a:solidFill>
                          <a:effectLst/>
                          <a:latin typeface="Quark" panose="02000000000000000000" pitchFamily="50" charset="-34"/>
                          <a:cs typeface="Quark" panose="02000000000000000000" pitchFamily="50" charset="-34"/>
                        </a:rPr>
                        <a:t>Mobexpert</a:t>
                      </a:r>
                      <a:endParaRPr lang="en-US" sz="9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Quark" panose="02000000000000000000" pitchFamily="50" charset="-34"/>
                          <a:cs typeface="Quark" panose="02000000000000000000" pitchFamily="50" charset="-34"/>
                        </a:rPr>
                        <a:t>38,000</a:t>
                      </a:r>
                    </a:p>
                  </a:txBody>
                  <a:tcPr marL="0" marR="0" marT="0" marB="0" anchor="b">
                    <a:lnL>
                      <a:noFill/>
                    </a:lnL>
                    <a:lnR>
                      <a:noFill/>
                    </a:lnR>
                    <a:lnT>
                      <a:noFill/>
                    </a:lnT>
                    <a:lnB>
                      <a:noFill/>
                    </a:lnB>
                  </a:tcPr>
                </a:tc>
                <a:tc>
                  <a:txBody>
                    <a:bodyPr/>
                    <a:lstStyle/>
                    <a:p>
                      <a:pPr algn="ctr" fontAlgn="b"/>
                      <a:r>
                        <a:rPr lang="en-US" sz="900" b="0" i="0" u="none" strike="noStrike" err="1">
                          <a:solidFill>
                            <a:srgbClr val="000000"/>
                          </a:solidFill>
                          <a:effectLst/>
                          <a:latin typeface="Quark" panose="02000000000000000000" pitchFamily="50" charset="-34"/>
                          <a:cs typeface="Quark" panose="02000000000000000000" pitchFamily="50" charset="-34"/>
                        </a:rPr>
                        <a:t>Mobexpert</a:t>
                      </a:r>
                      <a:r>
                        <a:rPr lang="en-US" sz="900" b="0" i="0" u="none" strike="noStrike">
                          <a:solidFill>
                            <a:srgbClr val="000000"/>
                          </a:solidFill>
                          <a:effectLst/>
                          <a:latin typeface="Quark" panose="02000000000000000000" pitchFamily="50" charset="-34"/>
                          <a:cs typeface="Quark" panose="02000000000000000000" pitchFamily="50" charset="-34"/>
                        </a:rPr>
                        <a:t> center</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effectLst/>
                          <a:latin typeface="Quark" panose="02000000000000000000" pitchFamily="50" charset="-34"/>
                          <a:cs typeface="Quark" panose="02000000000000000000" pitchFamily="50" charset="-34"/>
                        </a:rPr>
                        <a:t>Bucharest</a:t>
                      </a:r>
                    </a:p>
                  </a:txBody>
                  <a:tcPr marL="0" marR="0" marT="0" marB="0" anchor="b">
                    <a:lnL>
                      <a:noFill/>
                    </a:lnL>
                    <a:lnR>
                      <a:noFill/>
                    </a:lnR>
                    <a:lnT>
                      <a:noFill/>
                    </a:lnT>
                    <a:lnB>
                      <a:noFill/>
                    </a:lnB>
                  </a:tcPr>
                </a:tc>
                <a:extLst>
                  <a:ext uri="{0D108BD9-81ED-4DB2-BD59-A6C34878D82A}">
                    <a16:rowId xmlns:a16="http://schemas.microsoft.com/office/drawing/2014/main" val="3187144429"/>
                  </a:ext>
                </a:extLst>
              </a:tr>
              <a:tr h="150488">
                <a:tc>
                  <a:txBody>
                    <a:bodyPr/>
                    <a:lstStyle/>
                    <a:p>
                      <a:pPr algn="l" fontAlgn="b"/>
                      <a:r>
                        <a:rPr lang="en-US" sz="900" b="0" i="0" u="none" strike="noStrike">
                          <a:solidFill>
                            <a:srgbClr val="000000"/>
                          </a:solidFill>
                          <a:effectLst/>
                          <a:latin typeface="Quark" panose="02000000000000000000" pitchFamily="50" charset="-34"/>
                          <a:cs typeface="Quark" panose="02000000000000000000" pitchFamily="50" charset="-34"/>
                        </a:rPr>
                        <a:t>A&amp;D Pharma</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Quark" panose="02000000000000000000" pitchFamily="50" charset="-34"/>
                          <a:cs typeface="Quark" panose="02000000000000000000" pitchFamily="50" charset="-34"/>
                        </a:rPr>
                        <a:t>34,000</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effectLst/>
                          <a:latin typeface="Quark" panose="02000000000000000000" pitchFamily="50" charset="-34"/>
                          <a:cs typeface="Quark" panose="02000000000000000000" pitchFamily="50" charset="-34"/>
                        </a:rPr>
                        <a:t>CTP </a:t>
                      </a:r>
                      <a:r>
                        <a:rPr lang="en-US" sz="900" b="0" i="0" u="none" strike="noStrike" err="1">
                          <a:solidFill>
                            <a:srgbClr val="000000"/>
                          </a:solidFill>
                          <a:effectLst/>
                          <a:latin typeface="Quark" panose="02000000000000000000" pitchFamily="50" charset="-34"/>
                          <a:cs typeface="Quark" panose="02000000000000000000" pitchFamily="50" charset="-34"/>
                        </a:rPr>
                        <a:t>Mogosoaia</a:t>
                      </a:r>
                      <a:endParaRPr lang="en-US" sz="9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effectLst/>
                          <a:latin typeface="Quark" panose="02000000000000000000" pitchFamily="50" charset="-34"/>
                          <a:cs typeface="Quark" panose="02000000000000000000" pitchFamily="50" charset="-34"/>
                        </a:rPr>
                        <a:t>Bucharest</a:t>
                      </a:r>
                    </a:p>
                  </a:txBody>
                  <a:tcPr marL="0" marR="0" marT="0" marB="0" anchor="b">
                    <a:lnL>
                      <a:noFill/>
                    </a:lnL>
                    <a:lnR>
                      <a:noFill/>
                    </a:lnR>
                    <a:lnT>
                      <a:noFill/>
                    </a:lnT>
                    <a:lnB>
                      <a:noFill/>
                    </a:lnB>
                  </a:tcPr>
                </a:tc>
                <a:extLst>
                  <a:ext uri="{0D108BD9-81ED-4DB2-BD59-A6C34878D82A}">
                    <a16:rowId xmlns:a16="http://schemas.microsoft.com/office/drawing/2014/main" val="1600209337"/>
                  </a:ext>
                </a:extLst>
              </a:tr>
              <a:tr h="150488">
                <a:tc>
                  <a:txBody>
                    <a:bodyPr/>
                    <a:lstStyle/>
                    <a:p>
                      <a:pPr algn="l" fontAlgn="b"/>
                      <a:r>
                        <a:rPr lang="en-US" sz="900" b="0" i="0" u="none" strike="noStrike">
                          <a:solidFill>
                            <a:srgbClr val="000000"/>
                          </a:solidFill>
                          <a:effectLst/>
                          <a:latin typeface="Quark" panose="02000000000000000000" pitchFamily="50" charset="-34"/>
                          <a:cs typeface="Quark" panose="02000000000000000000" pitchFamily="50" charset="-34"/>
                        </a:rPr>
                        <a:t>Corteva Agriscience</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Quark" panose="02000000000000000000" pitchFamily="50" charset="-34"/>
                          <a:cs typeface="Quark" panose="02000000000000000000" pitchFamily="50" charset="-34"/>
                        </a:rPr>
                        <a:t>22,550</a:t>
                      </a:r>
                    </a:p>
                  </a:txBody>
                  <a:tcPr marL="0" marR="0" marT="0" marB="0" anchor="b">
                    <a:lnL>
                      <a:noFill/>
                    </a:lnL>
                    <a:lnR>
                      <a:noFill/>
                    </a:lnR>
                    <a:lnT>
                      <a:noFill/>
                    </a:lnT>
                    <a:lnB>
                      <a:noFill/>
                    </a:lnB>
                  </a:tcPr>
                </a:tc>
                <a:tc>
                  <a:txBody>
                    <a:bodyPr/>
                    <a:lstStyle/>
                    <a:p>
                      <a:pPr algn="ctr" fontAlgn="b"/>
                      <a:r>
                        <a:rPr lang="en-US" sz="900" b="0" i="0" u="none" strike="noStrike" err="1">
                          <a:solidFill>
                            <a:srgbClr val="000000"/>
                          </a:solidFill>
                          <a:effectLst/>
                          <a:latin typeface="Quark" panose="02000000000000000000" pitchFamily="50" charset="-34"/>
                          <a:cs typeface="Quark" panose="02000000000000000000" pitchFamily="50" charset="-34"/>
                        </a:rPr>
                        <a:t>Aluti</a:t>
                      </a:r>
                      <a:endParaRPr lang="en-US" sz="900" b="0" i="0" u="none" strike="noStrike">
                        <a:solidFill>
                          <a:srgbClr val="000000"/>
                        </a:solidFill>
                        <a:effectLst/>
                        <a:latin typeface="Quark" panose="02000000000000000000" pitchFamily="50" charset="-34"/>
                        <a:cs typeface="Quark" panose="02000000000000000000" pitchFamily="50" charset="-34"/>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effectLst/>
                          <a:latin typeface="Quark" panose="02000000000000000000" pitchFamily="50" charset="-34"/>
                          <a:cs typeface="Quark" panose="02000000000000000000" pitchFamily="50" charset="-34"/>
                        </a:rPr>
                        <a:t>Bucharest</a:t>
                      </a:r>
                    </a:p>
                  </a:txBody>
                  <a:tcPr marL="0" marR="0" marT="0" marB="0" anchor="b">
                    <a:lnL>
                      <a:noFill/>
                    </a:lnL>
                    <a:lnR>
                      <a:noFill/>
                    </a:lnR>
                    <a:lnT>
                      <a:noFill/>
                    </a:lnT>
                    <a:lnB>
                      <a:noFill/>
                    </a:lnB>
                  </a:tcPr>
                </a:tc>
                <a:extLst>
                  <a:ext uri="{0D108BD9-81ED-4DB2-BD59-A6C34878D82A}">
                    <a16:rowId xmlns:a16="http://schemas.microsoft.com/office/drawing/2014/main" val="109241845"/>
                  </a:ext>
                </a:extLst>
              </a:tr>
              <a:tr h="150488">
                <a:tc>
                  <a:txBody>
                    <a:bodyPr/>
                    <a:lstStyle/>
                    <a:p>
                      <a:pPr algn="l" fontAlgn="b"/>
                      <a:r>
                        <a:rPr lang="en-US" sz="900" b="0" i="0" u="none" strike="noStrike">
                          <a:solidFill>
                            <a:srgbClr val="000000"/>
                          </a:solidFill>
                          <a:effectLst/>
                          <a:latin typeface="Quark" panose="02000000000000000000" pitchFamily="50" charset="-34"/>
                          <a:cs typeface="Quark" panose="02000000000000000000" pitchFamily="50" charset="-34"/>
                        </a:rPr>
                        <a:t>LPP</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Quark" panose="02000000000000000000" pitchFamily="50" charset="-34"/>
                          <a:cs typeface="Quark" panose="02000000000000000000" pitchFamily="50" charset="-34"/>
                        </a:rPr>
                        <a:t>21,800</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effectLst/>
                          <a:latin typeface="Quark" panose="02000000000000000000" pitchFamily="50" charset="-34"/>
                          <a:cs typeface="Quark" panose="02000000000000000000" pitchFamily="50" charset="-34"/>
                        </a:rPr>
                        <a:t>WDP Industrial Park Stefanestii de Jos II</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effectLst/>
                          <a:latin typeface="Quark" panose="02000000000000000000" pitchFamily="50" charset="-34"/>
                          <a:cs typeface="Quark" panose="02000000000000000000" pitchFamily="50" charset="-34"/>
                        </a:rPr>
                        <a:t>Bucharest</a:t>
                      </a:r>
                    </a:p>
                  </a:txBody>
                  <a:tcPr marL="0" marR="0" marT="0" marB="0" anchor="b">
                    <a:lnL>
                      <a:noFill/>
                    </a:lnL>
                    <a:lnR>
                      <a:noFill/>
                    </a:lnR>
                    <a:lnT>
                      <a:noFill/>
                    </a:lnT>
                    <a:lnB>
                      <a:noFill/>
                    </a:lnB>
                  </a:tcPr>
                </a:tc>
                <a:extLst>
                  <a:ext uri="{0D108BD9-81ED-4DB2-BD59-A6C34878D82A}">
                    <a16:rowId xmlns:a16="http://schemas.microsoft.com/office/drawing/2014/main" val="2114700521"/>
                  </a:ext>
                </a:extLst>
              </a:tr>
            </a:tbl>
          </a:graphicData>
        </a:graphic>
      </p:graphicFrame>
      <p:sp>
        <p:nvSpPr>
          <p:cNvPr id="9" name="TextBox 8">
            <a:extLst>
              <a:ext uri="{FF2B5EF4-FFF2-40B4-BE49-F238E27FC236}">
                <a16:creationId xmlns:a16="http://schemas.microsoft.com/office/drawing/2014/main" id="{B6116AA5-ED8B-4199-8041-DF445CDCFE6C}"/>
              </a:ext>
            </a:extLst>
          </p:cNvPr>
          <p:cNvSpPr txBox="1"/>
          <p:nvPr/>
        </p:nvSpPr>
        <p:spPr>
          <a:xfrm>
            <a:off x="201143" y="167343"/>
            <a:ext cx="2760115"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prstClr val="black">
                    <a:lumMod val="85000"/>
                    <a:lumOff val="15000"/>
                  </a:prstClr>
                </a:solidFill>
                <a:effectLst/>
                <a:uLnTx/>
                <a:uFillTx/>
                <a:latin typeface="Quark" panose="02000000000000000000" pitchFamily="50" charset="-34"/>
                <a:ea typeface="+mn-ea"/>
                <a:cs typeface="Quark" panose="02000000000000000000" pitchFamily="50" charset="-34"/>
              </a:rPr>
              <a:t>Piata industriala din Romania 2020</a:t>
            </a:r>
          </a:p>
        </p:txBody>
      </p:sp>
    </p:spTree>
    <p:extLst>
      <p:ext uri="{BB962C8B-B14F-4D97-AF65-F5344CB8AC3E}">
        <p14:creationId xmlns:p14="http://schemas.microsoft.com/office/powerpoint/2010/main" val="33770851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28132</TotalTime>
  <Words>5142</Words>
  <Application>Microsoft Office PowerPoint</Application>
  <PresentationFormat>A4 Paper (210x297 mm)</PresentationFormat>
  <Paragraphs>676</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Georgia</vt:lpstr>
      <vt:lpstr>Quark</vt:lpstr>
      <vt:lpstr>Quark-Bold</vt:lpstr>
      <vt:lpstr>Quark-Light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Luiza Chesler</dc:creator>
  <cp:lastModifiedBy>Ilinca Timofte</cp:lastModifiedBy>
  <cp:revision>642</cp:revision>
  <dcterms:created xsi:type="dcterms:W3CDTF">2019-04-24T17:08:23Z</dcterms:created>
  <dcterms:modified xsi:type="dcterms:W3CDTF">2021-04-13T11:12:44Z</dcterms:modified>
</cp:coreProperties>
</file>