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85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81F4AB-6BF0-D97B-5B00-332F61121760}" name="Florina Bogdan" initials="FB" userId="72cb94a234c80e49" providerId="Windows Live"/>
  <p188:author id="{08FAD4BC-7D8B-D390-13BC-3C462DCAE6D4}" name="Ciprian Zamfirescu" initials="CZ" userId="747c025ea29ba335" providerId="Windows Live"/>
  <p188:author id="{56677FFE-B2AF-7E0D-F022-54EAC20F4DE4}" name="Adriana Pepa Gheara | eMAG, Marketing" initials="AG" userId="S::adriana.gheara@emag.ro::337d3522-7fd0-4e7e-b7df-63ac69734c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2F2F2"/>
    <a:srgbClr val="C00000"/>
    <a:srgbClr val="FFCCFF"/>
    <a:srgbClr val="B4E5A2"/>
    <a:srgbClr val="FF99FF"/>
    <a:srgbClr val="CC9900"/>
    <a:srgbClr val="FF8989"/>
    <a:srgbClr val="FF9933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557" autoAdjust="0"/>
  </p:normalViewPr>
  <p:slideViewPr>
    <p:cSldViewPr snapToGrid="0">
      <p:cViewPr>
        <p:scale>
          <a:sx n="100" d="100"/>
          <a:sy n="100" d="100"/>
        </p:scale>
        <p:origin x="-384" y="-1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2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3108359054378E-3"/>
          <c:y val="3.1365488020255995E-2"/>
          <c:w val="0.98893747324275239"/>
          <c:h val="0.60660436425352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Acord (4+5)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Falimentarea micilor producatori romani</c:v>
                </c:pt>
                <c:pt idx="1">
                  <c:v>Crearea unui sentiment de frustrare in randul antreprenorilor romani din comert in lupta cu concurenta neloiala practicata de platforme internationale de comert online</c:v>
                </c:pt>
                <c:pt idx="2">
                  <c:v>Diminuarea profiturilor comerciantilor romani</c:v>
                </c:pt>
                <c:pt idx="3">
                  <c:v>Prezenta tot mai mare pe piata romaneasca a produselor de slaba calitate</c:v>
                </c:pt>
                <c:pt idx="4">
                  <c:v>Poluarea mediului inconjurator prin deseurile si emisiile rezultate</c:v>
                </c:pt>
                <c:pt idx="5">
                  <c:v>Scaderea increderii consumatorilor romani in magazinele online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0.75342465753424648</c:v>
                </c:pt>
                <c:pt idx="1">
                  <c:v>0.73776908023483367</c:v>
                </c:pt>
                <c:pt idx="2">
                  <c:v>0.72994129158512722</c:v>
                </c:pt>
                <c:pt idx="3">
                  <c:v>0.70841487279843429</c:v>
                </c:pt>
                <c:pt idx="4">
                  <c:v>0.64383561643835618</c:v>
                </c:pt>
                <c:pt idx="5">
                  <c:v>0.59686888454011733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5-43CF-BE2F-0EF143992D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Nici acord, nici dezacord (3)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Falimentarea micilor producatori romani</c:v>
                </c:pt>
                <c:pt idx="1">
                  <c:v>Crearea unui sentiment de frustrare in randul antreprenorilor romani din comert in lupta cu concurenta neloiala practicata de platforme internationale de comert online</c:v>
                </c:pt>
                <c:pt idx="2">
                  <c:v>Diminuarea profiturilor comerciantilor romani</c:v>
                </c:pt>
                <c:pt idx="3">
                  <c:v>Prezenta tot mai mare pe piata romaneasca a produselor de slaba calitate</c:v>
                </c:pt>
                <c:pt idx="4">
                  <c:v>Poluarea mediului inconjurator prin deseurile si emisiile rezultate</c:v>
                </c:pt>
                <c:pt idx="5">
                  <c:v>Scaderea increderii consumatorilor romani in magazinele online</c:v>
                </c:pt>
              </c:strCache>
            </c:strRef>
          </c:cat>
          <c:val>
            <c:numRef>
              <c:f>Sheet1!$C$2:$C$7</c:f>
              <c:numCache>
                <c:formatCode>###0%</c:formatCode>
                <c:ptCount val="6"/>
                <c:pt idx="0">
                  <c:v>0.13698630136986301</c:v>
                </c:pt>
                <c:pt idx="1">
                  <c:v>0.17221135029354209</c:v>
                </c:pt>
                <c:pt idx="2">
                  <c:v>0.18786692759295498</c:v>
                </c:pt>
                <c:pt idx="3">
                  <c:v>0.18395303326810175</c:v>
                </c:pt>
                <c:pt idx="4">
                  <c:v>0.22896281800391388</c:v>
                </c:pt>
                <c:pt idx="5">
                  <c:v>0.18199608610567514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35-43CF-BE2F-0EF143992D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Dezacord (1+2)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35-43CF-BE2F-0EF143992D0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735-43CF-BE2F-0EF143992D0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35-43CF-BE2F-0EF143992D0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735-43CF-BE2F-0EF143992D0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735-43CF-BE2F-0EF143992D0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735-43CF-BE2F-0EF143992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Falimentarea micilor producatori romani</c:v>
                </c:pt>
                <c:pt idx="1">
                  <c:v>Crearea unui sentiment de frustrare in randul antreprenorilor romani din comert in lupta cu concurenta neloiala practicata de platforme internationale de comert online</c:v>
                </c:pt>
                <c:pt idx="2">
                  <c:v>Diminuarea profiturilor comerciantilor romani</c:v>
                </c:pt>
                <c:pt idx="3">
                  <c:v>Prezenta tot mai mare pe piata romaneasca a produselor de slaba calitate</c:v>
                </c:pt>
                <c:pt idx="4">
                  <c:v>Poluarea mediului inconjurator prin deseurile si emisiile rezultate</c:v>
                </c:pt>
                <c:pt idx="5">
                  <c:v>Scaderea increderii consumatorilor romani in magazinele online</c:v>
                </c:pt>
              </c:strCache>
            </c:strRef>
          </c:cat>
          <c:val>
            <c:numRef>
              <c:f>Sheet1!$D$2:$D$7</c:f>
              <c:numCache>
                <c:formatCode>###0%</c:formatCode>
                <c:ptCount val="6"/>
                <c:pt idx="0">
                  <c:v>0.1095890410958904</c:v>
                </c:pt>
                <c:pt idx="1">
                  <c:v>9.0019569471624261E-2</c:v>
                </c:pt>
                <c:pt idx="2">
                  <c:v>8.2191780821917818E-2</c:v>
                </c:pt>
                <c:pt idx="3">
                  <c:v>0.10763209393346379</c:v>
                </c:pt>
                <c:pt idx="4">
                  <c:v>0.12720156555772993</c:v>
                </c:pt>
                <c:pt idx="5">
                  <c:v>0.2211350293542074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35-43CF-BE2F-0EF143992D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7158000"/>
        <c:axId val="937158480"/>
      </c:barChart>
      <c:catAx>
        <c:axId val="93715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7158480"/>
        <c:crosses val="autoZero"/>
        <c:auto val="1"/>
        <c:lblAlgn val="ctr"/>
        <c:lblOffset val="100"/>
        <c:noMultiLvlLbl val="0"/>
      </c:catAx>
      <c:valAx>
        <c:axId val="93715848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3715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59656082032568E-2"/>
          <c:y val="1.7325832620463468E-2"/>
          <c:w val="0.96888232720909884"/>
          <c:h val="0.64824934058225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Să susțină companiile mici și mijlocii în procesul de adaptare și inovare pentru a face față avansului tehnologic în retail</c:v>
                </c:pt>
                <c:pt idx="1">
                  <c:v>Obligarea tuturor platformelor de comeț online care activează în România să respecte legislația UE privind protecția consumatorilor</c:v>
                </c:pt>
                <c:pt idx="2">
                  <c:v>Obligarea tuturor platformelor de comerț online care activează în România să plătească impozitele pe care le platesc firmele românești</c:v>
                </c:pt>
                <c:pt idx="3">
                  <c:v>Să impună reguli egale/similare pentru toți jucatorii care activează pe piață, locali și internaționali</c:v>
                </c:pt>
                <c:pt idx="4">
                  <c:v>Să promoveze campanii de educare a consumatorilor cu privire la aspectele de calitate și siguranță a produselor comercializate</c:v>
                </c:pt>
                <c:pt idx="5">
                  <c:v>Impunerea de taxe vamale pentru toate bunurile importate din afara UE prin platformele de comerț online internaționale, indiferent de valoarea coletului</c:v>
                </c:pt>
                <c:pt idx="6">
                  <c:v>Să susțină și să adopte reglementarile UE pentru a reduce avantajele competitive ale platformelor internaționale de comerț electronic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0.65166340508806253</c:v>
                </c:pt>
                <c:pt idx="1">
                  <c:v>0.62035225048923681</c:v>
                </c:pt>
                <c:pt idx="2">
                  <c:v>0.61252446183953035</c:v>
                </c:pt>
                <c:pt idx="3">
                  <c:v>0.57925636007827785</c:v>
                </c:pt>
                <c:pt idx="4">
                  <c:v>0.55968688845401171</c:v>
                </c:pt>
                <c:pt idx="5">
                  <c:v>0.54598825831702547</c:v>
                </c:pt>
                <c:pt idx="6">
                  <c:v>0.5440313111545988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70-449C-B43B-93C2C0B3A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575584"/>
        <c:axId val="496591904"/>
      </c:barChart>
      <c:catAx>
        <c:axId val="496575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6591904"/>
        <c:crosses val="autoZero"/>
        <c:auto val="1"/>
        <c:lblAlgn val="ctr"/>
        <c:lblOffset val="100"/>
        <c:noMultiLvlLbl val="0"/>
      </c:catAx>
      <c:valAx>
        <c:axId val="496591904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496575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0DDEA-6557-46C0-864E-398FB6F9F8B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F044BA-250C-4E4C-8F8F-F9A81DF7D9D1}">
      <dgm:prSet phldrT="[Text]"/>
      <dgm:spPr/>
      <dgm:t>
        <a:bodyPr/>
        <a:lstStyle/>
        <a:p>
          <a:r>
            <a:rPr lang="en-US" dirty="0"/>
            <a:t>M</a:t>
          </a:r>
          <a:r>
            <a:rPr lang="ro-RO" dirty="0"/>
            <a:t>ă</a:t>
          </a:r>
          <a:r>
            <a:rPr lang="en-US" dirty="0" err="1"/>
            <a:t>surarea</a:t>
          </a:r>
          <a:r>
            <a:rPr lang="en-US" dirty="0"/>
            <a:t> </a:t>
          </a:r>
          <a:r>
            <a:rPr lang="en-US" dirty="0" err="1"/>
            <a:t>impactului</a:t>
          </a:r>
          <a:r>
            <a:rPr lang="en-US" dirty="0"/>
            <a:t> </a:t>
          </a:r>
          <a:r>
            <a:rPr lang="en-US" dirty="0" err="1"/>
            <a:t>platformelor</a:t>
          </a:r>
          <a:r>
            <a:rPr lang="en-US" dirty="0"/>
            <a:t> </a:t>
          </a:r>
          <a:r>
            <a:rPr lang="ro-RO" dirty="0"/>
            <a:t>internaționale </a:t>
          </a:r>
          <a:r>
            <a:rPr lang="en-US" dirty="0" err="1"/>
            <a:t>asupra</a:t>
          </a:r>
          <a:r>
            <a:rPr lang="en-US" dirty="0"/>
            <a:t> </a:t>
          </a:r>
          <a:r>
            <a:rPr lang="en-US" dirty="0" err="1"/>
            <a:t>activit</a:t>
          </a:r>
          <a:r>
            <a:rPr lang="ro-RO" dirty="0"/>
            <a:t>ăț</a:t>
          </a:r>
          <a:r>
            <a:rPr lang="en-US" dirty="0"/>
            <a:t>ii IMM-</a:t>
          </a:r>
          <a:r>
            <a:rPr lang="en-US" dirty="0" err="1"/>
            <a:t>urilor</a:t>
          </a:r>
          <a:r>
            <a:rPr lang="en-US" dirty="0"/>
            <a:t> din comer</a:t>
          </a:r>
          <a:r>
            <a:rPr lang="ro-RO" dirty="0"/>
            <a:t>ț</a:t>
          </a:r>
          <a:r>
            <a:rPr lang="en-US" dirty="0"/>
            <a:t>, </a:t>
          </a:r>
          <a:r>
            <a:rPr lang="ro-RO" dirty="0"/>
            <a:t>î</a:t>
          </a:r>
          <a:r>
            <a:rPr lang="en-US" dirty="0"/>
            <a:t>n Rom</a:t>
          </a:r>
          <a:r>
            <a:rPr lang="ro-RO" dirty="0"/>
            <a:t>â</a:t>
          </a:r>
          <a:r>
            <a:rPr lang="en-US" dirty="0" err="1"/>
            <a:t>nia</a:t>
          </a:r>
          <a:endParaRPr lang="en-US" dirty="0"/>
        </a:p>
      </dgm:t>
    </dgm:pt>
    <dgm:pt modelId="{CB3C0150-C079-48CA-AB03-795F84135FE9}" type="parTrans" cxnId="{DE6BADF1-6431-43B5-A038-5A6A2D511BC6}">
      <dgm:prSet/>
      <dgm:spPr/>
      <dgm:t>
        <a:bodyPr/>
        <a:lstStyle/>
        <a:p>
          <a:endParaRPr lang="en-US"/>
        </a:p>
      </dgm:t>
    </dgm:pt>
    <dgm:pt modelId="{311CAD41-F286-42E5-AB43-19F1B7CC3805}" type="sibTrans" cxnId="{DE6BADF1-6431-43B5-A038-5A6A2D511BC6}">
      <dgm:prSet/>
      <dgm:spPr/>
      <dgm:t>
        <a:bodyPr/>
        <a:lstStyle/>
        <a:p>
          <a:endParaRPr lang="en-US"/>
        </a:p>
      </dgm:t>
    </dgm:pt>
    <dgm:pt modelId="{E0FDF886-1968-405C-9B2C-D3B3AF3274E9}">
      <dgm:prSet phldrT="[Text]"/>
      <dgm:spPr/>
      <dgm:t>
        <a:bodyPr/>
        <a:lstStyle/>
        <a:p>
          <a:r>
            <a:rPr lang="en-US" dirty="0"/>
            <a:t>Firme din comer</a:t>
          </a:r>
          <a:r>
            <a:rPr lang="ro-RO" dirty="0"/>
            <a:t>ț</a:t>
          </a:r>
          <a:r>
            <a:rPr lang="en-US" dirty="0"/>
            <a:t> (offline </a:t>
          </a:r>
          <a:r>
            <a:rPr lang="ro-RO" dirty="0"/>
            <a:t>ș</a:t>
          </a:r>
          <a:r>
            <a:rPr lang="en-US" dirty="0"/>
            <a:t>i online), 0-249 </a:t>
          </a:r>
          <a:r>
            <a:rPr lang="en-US" dirty="0" err="1"/>
            <a:t>angaja</a:t>
          </a:r>
          <a:r>
            <a:rPr lang="ro-RO" dirty="0"/>
            <a:t>ț</a:t>
          </a:r>
          <a:r>
            <a:rPr lang="en-US" dirty="0"/>
            <a:t>i, cu </a:t>
          </a:r>
          <a:r>
            <a:rPr lang="en-US" dirty="0" err="1"/>
            <a:t>cifra</a:t>
          </a:r>
          <a:r>
            <a:rPr lang="en-US" dirty="0"/>
            <a:t> de </a:t>
          </a:r>
          <a:r>
            <a:rPr lang="en-US" dirty="0" err="1"/>
            <a:t>afaceri</a:t>
          </a:r>
          <a:r>
            <a:rPr lang="en-US" dirty="0"/>
            <a:t> </a:t>
          </a:r>
          <a:r>
            <a:rPr lang="ro-RO" dirty="0"/>
            <a:t>î</a:t>
          </a:r>
          <a:r>
            <a:rPr lang="en-US" dirty="0"/>
            <a:t>n 2024 de max. 5 mil. Euro</a:t>
          </a:r>
        </a:p>
      </dgm:t>
    </dgm:pt>
    <dgm:pt modelId="{1BFA0BA1-D07E-46C6-8390-A6B796D03ED1}" type="parTrans" cxnId="{1D8B81B4-5FF1-4A9D-BE12-941F7E08B454}">
      <dgm:prSet/>
      <dgm:spPr/>
      <dgm:t>
        <a:bodyPr/>
        <a:lstStyle/>
        <a:p>
          <a:endParaRPr lang="en-US"/>
        </a:p>
      </dgm:t>
    </dgm:pt>
    <dgm:pt modelId="{59871E87-A466-41FE-BB79-96B682E7393B}" type="sibTrans" cxnId="{1D8B81B4-5FF1-4A9D-BE12-941F7E08B454}">
      <dgm:prSet/>
      <dgm:spPr/>
      <dgm:t>
        <a:bodyPr/>
        <a:lstStyle/>
        <a:p>
          <a:endParaRPr lang="en-US"/>
        </a:p>
      </dgm:t>
    </dgm:pt>
    <dgm:pt modelId="{F477CE40-598A-46D1-A9FF-0E932226759E}">
      <dgm:prSet phldrT="[Text]"/>
      <dgm:spPr/>
      <dgm:t>
        <a:bodyPr/>
        <a:lstStyle/>
        <a:p>
          <a:r>
            <a:rPr lang="en-US" dirty="0"/>
            <a:t>E</a:t>
          </a:r>
          <a:r>
            <a:rPr lang="ro-RO" dirty="0"/>
            <a:t>ș</a:t>
          </a:r>
          <a:r>
            <a:rPr lang="en-US" dirty="0" err="1"/>
            <a:t>antion</a:t>
          </a:r>
          <a:r>
            <a:rPr lang="en-US" dirty="0"/>
            <a:t> N=511 IMM</a:t>
          </a:r>
          <a:r>
            <a:rPr lang="ro-RO" dirty="0"/>
            <a:t>-</a:t>
          </a:r>
          <a:r>
            <a:rPr lang="en-US" dirty="0" err="1"/>
            <a:t>uri</a:t>
          </a:r>
          <a:r>
            <a:rPr lang="en-US" dirty="0"/>
            <a:t> (</a:t>
          </a:r>
          <a:r>
            <a:rPr lang="en-US" dirty="0" err="1"/>
            <a:t>persoane</a:t>
          </a:r>
          <a:r>
            <a:rPr lang="en-US" dirty="0"/>
            <a:t> de </a:t>
          </a:r>
          <a:r>
            <a:rPr lang="en-US" dirty="0" err="1"/>
            <a:t>decizie</a:t>
          </a:r>
          <a:r>
            <a:rPr lang="en-US" dirty="0"/>
            <a:t> </a:t>
          </a:r>
          <a:r>
            <a:rPr lang="en-US" dirty="0" err="1"/>
            <a:t>responsabile</a:t>
          </a:r>
          <a:r>
            <a:rPr lang="en-US" dirty="0"/>
            <a:t> cu </a:t>
          </a:r>
          <a:r>
            <a:rPr lang="it-IT" dirty="0"/>
            <a:t>strategia de dezvoltare </a:t>
          </a:r>
          <a:r>
            <a:rPr lang="ro-RO" dirty="0"/>
            <a:t>ș</a:t>
          </a:r>
          <a:r>
            <a:rPr lang="it-IT" dirty="0"/>
            <a:t>i activit</a:t>
          </a:r>
          <a:r>
            <a:rPr lang="ro-RO" dirty="0"/>
            <a:t>ăț</a:t>
          </a:r>
          <a:r>
            <a:rPr lang="it-IT" dirty="0"/>
            <a:t>ile de comercializare </a:t>
          </a:r>
          <a:r>
            <a:rPr lang="ro-RO" dirty="0"/>
            <a:t>ș</a:t>
          </a:r>
          <a:r>
            <a:rPr lang="it-IT" dirty="0"/>
            <a:t>i distribu</a:t>
          </a:r>
          <a:r>
            <a:rPr lang="ro-RO" dirty="0"/>
            <a:t>ț</a:t>
          </a:r>
          <a:r>
            <a:rPr lang="it-IT" dirty="0"/>
            <a:t>ie a produselor), dintre care: firme mici (0-9 ang.) = 227, firme medii (10-49 ang.) = 186, firme mari (50-249 ang.) = 98. </a:t>
          </a:r>
        </a:p>
        <a:p>
          <a:r>
            <a:rPr lang="it-IT" dirty="0"/>
            <a:t>Marja de eroare = ± 4.3%</a:t>
          </a:r>
          <a:endParaRPr lang="en-US" dirty="0"/>
        </a:p>
      </dgm:t>
    </dgm:pt>
    <dgm:pt modelId="{57F074E8-52DA-435F-99E9-78B8C5986FF7}" type="parTrans" cxnId="{08133E8B-79F3-4C22-986E-8A36DA722D77}">
      <dgm:prSet/>
      <dgm:spPr/>
      <dgm:t>
        <a:bodyPr/>
        <a:lstStyle/>
        <a:p>
          <a:endParaRPr lang="en-US"/>
        </a:p>
      </dgm:t>
    </dgm:pt>
    <dgm:pt modelId="{E12E847E-4610-4480-8509-9C2906521391}" type="sibTrans" cxnId="{08133E8B-79F3-4C22-986E-8A36DA722D77}">
      <dgm:prSet/>
      <dgm:spPr/>
      <dgm:t>
        <a:bodyPr/>
        <a:lstStyle/>
        <a:p>
          <a:endParaRPr lang="en-US"/>
        </a:p>
      </dgm:t>
    </dgm:pt>
    <dgm:pt modelId="{706F2F0D-7F53-48EE-A21B-3B53719C80D8}">
      <dgm:prSet phldrT="[Text]"/>
      <dgm:spPr/>
      <dgm:t>
        <a:bodyPr/>
        <a:lstStyle/>
        <a:p>
          <a:r>
            <a:rPr lang="en-US" dirty="0" err="1"/>
            <a:t>Interviurile</a:t>
          </a:r>
          <a:r>
            <a:rPr lang="en-US" dirty="0"/>
            <a:t> au </a:t>
          </a:r>
          <a:r>
            <a:rPr lang="en-US" dirty="0" err="1"/>
            <a:t>fost</a:t>
          </a:r>
          <a:r>
            <a:rPr lang="en-US" dirty="0"/>
            <a:t> </a:t>
          </a:r>
          <a:r>
            <a:rPr lang="en-US" dirty="0" err="1"/>
            <a:t>realizate</a:t>
          </a:r>
          <a:r>
            <a:rPr lang="en-US" dirty="0"/>
            <a:t> </a:t>
          </a:r>
          <a:r>
            <a:rPr lang="en-US" dirty="0" err="1"/>
            <a:t>prin</a:t>
          </a:r>
          <a:r>
            <a:rPr lang="en-US" dirty="0"/>
            <a:t> </a:t>
          </a:r>
          <a:r>
            <a:rPr lang="en-US" dirty="0" err="1"/>
            <a:t>metoda</a:t>
          </a:r>
          <a:r>
            <a:rPr lang="en-US" dirty="0"/>
            <a:t> </a:t>
          </a:r>
          <a:r>
            <a:rPr lang="fr-FR" dirty="0"/>
            <a:t>CATI (</a:t>
          </a:r>
          <a:r>
            <a:rPr lang="fr-FR" dirty="0" err="1"/>
            <a:t>interviuri</a:t>
          </a:r>
          <a:r>
            <a:rPr lang="fr-FR" dirty="0"/>
            <a:t> </a:t>
          </a:r>
          <a:r>
            <a:rPr lang="fr-FR" dirty="0" err="1"/>
            <a:t>telefonice</a:t>
          </a:r>
          <a:r>
            <a:rPr lang="fr-FR" dirty="0"/>
            <a:t>), </a:t>
          </a:r>
          <a:r>
            <a:rPr lang="ro-RO" dirty="0"/>
            <a:t>î</a:t>
          </a:r>
          <a:r>
            <a:rPr lang="fr-FR" dirty="0"/>
            <a:t>n </a:t>
          </a:r>
          <a:r>
            <a:rPr lang="fr-FR" dirty="0" err="1"/>
            <a:t>perioada</a:t>
          </a:r>
          <a:r>
            <a:rPr lang="fr-FR" dirty="0"/>
            <a:t> </a:t>
          </a:r>
          <a:r>
            <a:rPr lang="en-US" dirty="0"/>
            <a:t>28 </a:t>
          </a:r>
          <a:r>
            <a:rPr lang="en-US" dirty="0" err="1"/>
            <a:t>aprilie</a:t>
          </a:r>
          <a:r>
            <a:rPr lang="en-US" dirty="0"/>
            <a:t> - 13 </a:t>
          </a:r>
          <a:r>
            <a:rPr lang="en-US" dirty="0" err="1"/>
            <a:t>mai</a:t>
          </a:r>
          <a:r>
            <a:rPr lang="en-US" dirty="0"/>
            <a:t> 2025</a:t>
          </a:r>
        </a:p>
      </dgm:t>
    </dgm:pt>
    <dgm:pt modelId="{AE295D38-95F8-4AFB-8365-810595CB51D6}" type="parTrans" cxnId="{EE26F264-155E-4093-BA9F-92B03A6C629D}">
      <dgm:prSet/>
      <dgm:spPr/>
      <dgm:t>
        <a:bodyPr/>
        <a:lstStyle/>
        <a:p>
          <a:endParaRPr lang="en-US"/>
        </a:p>
      </dgm:t>
    </dgm:pt>
    <dgm:pt modelId="{5187C932-B459-4388-9879-D4A885A0E7E6}" type="sibTrans" cxnId="{EE26F264-155E-4093-BA9F-92B03A6C629D}">
      <dgm:prSet/>
      <dgm:spPr/>
      <dgm:t>
        <a:bodyPr/>
        <a:lstStyle/>
        <a:p>
          <a:endParaRPr lang="en-US"/>
        </a:p>
      </dgm:t>
    </dgm:pt>
    <dgm:pt modelId="{DD62C19F-128A-4654-9A5D-4539CAB33FF2}" type="pres">
      <dgm:prSet presAssocID="{8430DDEA-6557-46C0-864E-398FB6F9F8B3}" presName="Name0" presStyleCnt="0">
        <dgm:presLayoutVars>
          <dgm:chMax val="7"/>
          <dgm:chPref val="7"/>
          <dgm:dir/>
        </dgm:presLayoutVars>
      </dgm:prSet>
      <dgm:spPr/>
    </dgm:pt>
    <dgm:pt modelId="{7CEB6432-DF14-41CE-884C-629DF2FDFAF0}" type="pres">
      <dgm:prSet presAssocID="{8430DDEA-6557-46C0-864E-398FB6F9F8B3}" presName="Name1" presStyleCnt="0"/>
      <dgm:spPr/>
    </dgm:pt>
    <dgm:pt modelId="{E1511DC6-08EF-4EF5-B758-68C2158F0EAD}" type="pres">
      <dgm:prSet presAssocID="{8430DDEA-6557-46C0-864E-398FB6F9F8B3}" presName="cycle" presStyleCnt="0"/>
      <dgm:spPr/>
    </dgm:pt>
    <dgm:pt modelId="{6B1FA6D6-07AE-447D-9314-36073B1985DE}" type="pres">
      <dgm:prSet presAssocID="{8430DDEA-6557-46C0-864E-398FB6F9F8B3}" presName="srcNode" presStyleLbl="node1" presStyleIdx="0" presStyleCnt="4"/>
      <dgm:spPr/>
    </dgm:pt>
    <dgm:pt modelId="{6ABD1901-87D1-4FE7-91ED-983EE9E6DA46}" type="pres">
      <dgm:prSet presAssocID="{8430DDEA-6557-46C0-864E-398FB6F9F8B3}" presName="conn" presStyleLbl="parChTrans1D2" presStyleIdx="0" presStyleCnt="1"/>
      <dgm:spPr/>
    </dgm:pt>
    <dgm:pt modelId="{6C57D986-667F-4A2A-B018-7708DD45830E}" type="pres">
      <dgm:prSet presAssocID="{8430DDEA-6557-46C0-864E-398FB6F9F8B3}" presName="extraNode" presStyleLbl="node1" presStyleIdx="0" presStyleCnt="4"/>
      <dgm:spPr/>
    </dgm:pt>
    <dgm:pt modelId="{644E70D8-5A01-4035-B535-88BA887A5290}" type="pres">
      <dgm:prSet presAssocID="{8430DDEA-6557-46C0-864E-398FB6F9F8B3}" presName="dstNode" presStyleLbl="node1" presStyleIdx="0" presStyleCnt="4"/>
      <dgm:spPr/>
    </dgm:pt>
    <dgm:pt modelId="{AF159EB5-EB46-4124-9CB2-547E555044CA}" type="pres">
      <dgm:prSet presAssocID="{72F044BA-250C-4E4C-8F8F-F9A81DF7D9D1}" presName="text_1" presStyleLbl="node1" presStyleIdx="0" presStyleCnt="4">
        <dgm:presLayoutVars>
          <dgm:bulletEnabled val="1"/>
        </dgm:presLayoutVars>
      </dgm:prSet>
      <dgm:spPr/>
    </dgm:pt>
    <dgm:pt modelId="{68504342-AB80-48B8-B20B-8CF3E229EBAD}" type="pres">
      <dgm:prSet presAssocID="{72F044BA-250C-4E4C-8F8F-F9A81DF7D9D1}" presName="accent_1" presStyleCnt="0"/>
      <dgm:spPr/>
    </dgm:pt>
    <dgm:pt modelId="{346B7D7E-3161-4118-9EE2-D6A604F2B5E7}" type="pres">
      <dgm:prSet presAssocID="{72F044BA-250C-4E4C-8F8F-F9A81DF7D9D1}" presName="accentRepeatNode" presStyleLbl="solidFgAcc1" presStyleIdx="0" presStyleCnt="4"/>
      <dgm:spPr/>
    </dgm:pt>
    <dgm:pt modelId="{40DD1F49-5C8D-46D0-B3E7-BFE9F5B94F6E}" type="pres">
      <dgm:prSet presAssocID="{E0FDF886-1968-405C-9B2C-D3B3AF3274E9}" presName="text_2" presStyleLbl="node1" presStyleIdx="1" presStyleCnt="4">
        <dgm:presLayoutVars>
          <dgm:bulletEnabled val="1"/>
        </dgm:presLayoutVars>
      </dgm:prSet>
      <dgm:spPr/>
    </dgm:pt>
    <dgm:pt modelId="{70A3304C-3C9B-4068-8BA9-A8EEBD6E6F77}" type="pres">
      <dgm:prSet presAssocID="{E0FDF886-1968-405C-9B2C-D3B3AF3274E9}" presName="accent_2" presStyleCnt="0"/>
      <dgm:spPr/>
    </dgm:pt>
    <dgm:pt modelId="{BBE334D8-8296-4073-BC12-0DE479E2A9FE}" type="pres">
      <dgm:prSet presAssocID="{E0FDF886-1968-405C-9B2C-D3B3AF3274E9}" presName="accentRepeatNode" presStyleLbl="solidFgAcc1" presStyleIdx="1" presStyleCnt="4"/>
      <dgm:spPr/>
    </dgm:pt>
    <dgm:pt modelId="{8E4DE704-BF28-417C-801C-373FB4BE816E}" type="pres">
      <dgm:prSet presAssocID="{F477CE40-598A-46D1-A9FF-0E932226759E}" presName="text_3" presStyleLbl="node1" presStyleIdx="2" presStyleCnt="4">
        <dgm:presLayoutVars>
          <dgm:bulletEnabled val="1"/>
        </dgm:presLayoutVars>
      </dgm:prSet>
      <dgm:spPr/>
    </dgm:pt>
    <dgm:pt modelId="{3781A161-2F7B-4660-8A4A-77FB044D44FC}" type="pres">
      <dgm:prSet presAssocID="{F477CE40-598A-46D1-A9FF-0E932226759E}" presName="accent_3" presStyleCnt="0"/>
      <dgm:spPr/>
    </dgm:pt>
    <dgm:pt modelId="{76E1E3F4-47F4-4480-91FC-531DBA51F19F}" type="pres">
      <dgm:prSet presAssocID="{F477CE40-598A-46D1-A9FF-0E932226759E}" presName="accentRepeatNode" presStyleLbl="solidFgAcc1" presStyleIdx="2" presStyleCnt="4"/>
      <dgm:spPr/>
    </dgm:pt>
    <dgm:pt modelId="{75030ECD-8DB8-464C-8508-2F3377F6ED0D}" type="pres">
      <dgm:prSet presAssocID="{706F2F0D-7F53-48EE-A21B-3B53719C80D8}" presName="text_4" presStyleLbl="node1" presStyleIdx="3" presStyleCnt="4">
        <dgm:presLayoutVars>
          <dgm:bulletEnabled val="1"/>
        </dgm:presLayoutVars>
      </dgm:prSet>
      <dgm:spPr/>
    </dgm:pt>
    <dgm:pt modelId="{415F89D0-2801-4EDD-A2D2-64DBFA2819D0}" type="pres">
      <dgm:prSet presAssocID="{706F2F0D-7F53-48EE-A21B-3B53719C80D8}" presName="accent_4" presStyleCnt="0"/>
      <dgm:spPr/>
    </dgm:pt>
    <dgm:pt modelId="{1B3D3E95-CF0C-4455-81B3-5F020BD78D0B}" type="pres">
      <dgm:prSet presAssocID="{706F2F0D-7F53-48EE-A21B-3B53719C80D8}" presName="accentRepeatNode" presStyleLbl="solidFgAcc1" presStyleIdx="3" presStyleCnt="4"/>
      <dgm:spPr/>
    </dgm:pt>
  </dgm:ptLst>
  <dgm:cxnLst>
    <dgm:cxn modelId="{175D4008-17D5-42AD-A5F8-CABC9DD6893B}" type="presOf" srcId="{706F2F0D-7F53-48EE-A21B-3B53719C80D8}" destId="{75030ECD-8DB8-464C-8508-2F3377F6ED0D}" srcOrd="0" destOrd="0" presId="urn:microsoft.com/office/officeart/2008/layout/VerticalCurvedList"/>
    <dgm:cxn modelId="{EE26F264-155E-4093-BA9F-92B03A6C629D}" srcId="{8430DDEA-6557-46C0-864E-398FB6F9F8B3}" destId="{706F2F0D-7F53-48EE-A21B-3B53719C80D8}" srcOrd="3" destOrd="0" parTransId="{AE295D38-95F8-4AFB-8365-810595CB51D6}" sibTransId="{5187C932-B459-4388-9879-D4A885A0E7E6}"/>
    <dgm:cxn modelId="{8E8A6557-912C-43BB-808F-3713E916BBE8}" type="presOf" srcId="{311CAD41-F286-42E5-AB43-19F1B7CC3805}" destId="{6ABD1901-87D1-4FE7-91ED-983EE9E6DA46}" srcOrd="0" destOrd="0" presId="urn:microsoft.com/office/officeart/2008/layout/VerticalCurvedList"/>
    <dgm:cxn modelId="{08133E8B-79F3-4C22-986E-8A36DA722D77}" srcId="{8430DDEA-6557-46C0-864E-398FB6F9F8B3}" destId="{F477CE40-598A-46D1-A9FF-0E932226759E}" srcOrd="2" destOrd="0" parTransId="{57F074E8-52DA-435F-99E9-78B8C5986FF7}" sibTransId="{E12E847E-4610-4480-8509-9C2906521391}"/>
    <dgm:cxn modelId="{B370098F-0AB0-4BAC-9E84-F200AB94F033}" type="presOf" srcId="{8430DDEA-6557-46C0-864E-398FB6F9F8B3}" destId="{DD62C19F-128A-4654-9A5D-4539CAB33FF2}" srcOrd="0" destOrd="0" presId="urn:microsoft.com/office/officeart/2008/layout/VerticalCurvedList"/>
    <dgm:cxn modelId="{1D8B81B4-5FF1-4A9D-BE12-941F7E08B454}" srcId="{8430DDEA-6557-46C0-864E-398FB6F9F8B3}" destId="{E0FDF886-1968-405C-9B2C-D3B3AF3274E9}" srcOrd="1" destOrd="0" parTransId="{1BFA0BA1-D07E-46C6-8390-A6B796D03ED1}" sibTransId="{59871E87-A466-41FE-BB79-96B682E7393B}"/>
    <dgm:cxn modelId="{013295C2-0460-46F2-99E4-E4D270B149D8}" type="presOf" srcId="{72F044BA-250C-4E4C-8F8F-F9A81DF7D9D1}" destId="{AF159EB5-EB46-4124-9CB2-547E555044CA}" srcOrd="0" destOrd="0" presId="urn:microsoft.com/office/officeart/2008/layout/VerticalCurvedList"/>
    <dgm:cxn modelId="{19D4F7CE-9E8B-4597-9AB1-5AAA10364036}" type="presOf" srcId="{F477CE40-598A-46D1-A9FF-0E932226759E}" destId="{8E4DE704-BF28-417C-801C-373FB4BE816E}" srcOrd="0" destOrd="0" presId="urn:microsoft.com/office/officeart/2008/layout/VerticalCurvedList"/>
    <dgm:cxn modelId="{DE6BADF1-6431-43B5-A038-5A6A2D511BC6}" srcId="{8430DDEA-6557-46C0-864E-398FB6F9F8B3}" destId="{72F044BA-250C-4E4C-8F8F-F9A81DF7D9D1}" srcOrd="0" destOrd="0" parTransId="{CB3C0150-C079-48CA-AB03-795F84135FE9}" sibTransId="{311CAD41-F286-42E5-AB43-19F1B7CC3805}"/>
    <dgm:cxn modelId="{04BA88F4-96C3-4292-93AC-F31E9A102117}" type="presOf" srcId="{E0FDF886-1968-405C-9B2C-D3B3AF3274E9}" destId="{40DD1F49-5C8D-46D0-B3E7-BFE9F5B94F6E}" srcOrd="0" destOrd="0" presId="urn:microsoft.com/office/officeart/2008/layout/VerticalCurvedList"/>
    <dgm:cxn modelId="{E3BF8723-EE5F-4452-9E9F-897CE217B00F}" type="presParOf" srcId="{DD62C19F-128A-4654-9A5D-4539CAB33FF2}" destId="{7CEB6432-DF14-41CE-884C-629DF2FDFAF0}" srcOrd="0" destOrd="0" presId="urn:microsoft.com/office/officeart/2008/layout/VerticalCurvedList"/>
    <dgm:cxn modelId="{6882A0F6-A430-46CA-8D16-5A68FFA5C90B}" type="presParOf" srcId="{7CEB6432-DF14-41CE-884C-629DF2FDFAF0}" destId="{E1511DC6-08EF-4EF5-B758-68C2158F0EAD}" srcOrd="0" destOrd="0" presId="urn:microsoft.com/office/officeart/2008/layout/VerticalCurvedList"/>
    <dgm:cxn modelId="{5AE3E874-1119-423D-ADE1-A979719BBD50}" type="presParOf" srcId="{E1511DC6-08EF-4EF5-B758-68C2158F0EAD}" destId="{6B1FA6D6-07AE-447D-9314-36073B1985DE}" srcOrd="0" destOrd="0" presId="urn:microsoft.com/office/officeart/2008/layout/VerticalCurvedList"/>
    <dgm:cxn modelId="{DC1C0028-9521-41B4-BF79-C64AE58EB0C2}" type="presParOf" srcId="{E1511DC6-08EF-4EF5-B758-68C2158F0EAD}" destId="{6ABD1901-87D1-4FE7-91ED-983EE9E6DA46}" srcOrd="1" destOrd="0" presId="urn:microsoft.com/office/officeart/2008/layout/VerticalCurvedList"/>
    <dgm:cxn modelId="{489A2B53-DD0A-46E5-AE7F-1A05FD204AE9}" type="presParOf" srcId="{E1511DC6-08EF-4EF5-B758-68C2158F0EAD}" destId="{6C57D986-667F-4A2A-B018-7708DD45830E}" srcOrd="2" destOrd="0" presId="urn:microsoft.com/office/officeart/2008/layout/VerticalCurvedList"/>
    <dgm:cxn modelId="{320B26FC-5AB1-4B3A-909E-BBF28C167C8A}" type="presParOf" srcId="{E1511DC6-08EF-4EF5-B758-68C2158F0EAD}" destId="{644E70D8-5A01-4035-B535-88BA887A5290}" srcOrd="3" destOrd="0" presId="urn:microsoft.com/office/officeart/2008/layout/VerticalCurvedList"/>
    <dgm:cxn modelId="{9EBC3C42-E335-4C39-AD40-4D2CA8B1786A}" type="presParOf" srcId="{7CEB6432-DF14-41CE-884C-629DF2FDFAF0}" destId="{AF159EB5-EB46-4124-9CB2-547E555044CA}" srcOrd="1" destOrd="0" presId="urn:microsoft.com/office/officeart/2008/layout/VerticalCurvedList"/>
    <dgm:cxn modelId="{B9FE4D07-83C6-4276-ACAA-BEE5F1B9648D}" type="presParOf" srcId="{7CEB6432-DF14-41CE-884C-629DF2FDFAF0}" destId="{68504342-AB80-48B8-B20B-8CF3E229EBAD}" srcOrd="2" destOrd="0" presId="urn:microsoft.com/office/officeart/2008/layout/VerticalCurvedList"/>
    <dgm:cxn modelId="{C902AD18-80B0-48B8-9140-93569C600557}" type="presParOf" srcId="{68504342-AB80-48B8-B20B-8CF3E229EBAD}" destId="{346B7D7E-3161-4118-9EE2-D6A604F2B5E7}" srcOrd="0" destOrd="0" presId="urn:microsoft.com/office/officeart/2008/layout/VerticalCurvedList"/>
    <dgm:cxn modelId="{B8E39257-AFF1-4409-A8C0-315F4B9CD1D0}" type="presParOf" srcId="{7CEB6432-DF14-41CE-884C-629DF2FDFAF0}" destId="{40DD1F49-5C8D-46D0-B3E7-BFE9F5B94F6E}" srcOrd="3" destOrd="0" presId="urn:microsoft.com/office/officeart/2008/layout/VerticalCurvedList"/>
    <dgm:cxn modelId="{6C24991E-0AA7-49BC-8B71-7D7FBB896B4A}" type="presParOf" srcId="{7CEB6432-DF14-41CE-884C-629DF2FDFAF0}" destId="{70A3304C-3C9B-4068-8BA9-A8EEBD6E6F77}" srcOrd="4" destOrd="0" presId="urn:microsoft.com/office/officeart/2008/layout/VerticalCurvedList"/>
    <dgm:cxn modelId="{5B78AE7F-4678-4FFE-A5D5-80F206BCE96B}" type="presParOf" srcId="{70A3304C-3C9B-4068-8BA9-A8EEBD6E6F77}" destId="{BBE334D8-8296-4073-BC12-0DE479E2A9FE}" srcOrd="0" destOrd="0" presId="urn:microsoft.com/office/officeart/2008/layout/VerticalCurvedList"/>
    <dgm:cxn modelId="{9EA0B00F-D6FF-4EF5-B23D-36548CA882D7}" type="presParOf" srcId="{7CEB6432-DF14-41CE-884C-629DF2FDFAF0}" destId="{8E4DE704-BF28-417C-801C-373FB4BE816E}" srcOrd="5" destOrd="0" presId="urn:microsoft.com/office/officeart/2008/layout/VerticalCurvedList"/>
    <dgm:cxn modelId="{5E660D98-4A43-4877-8065-492423C2048E}" type="presParOf" srcId="{7CEB6432-DF14-41CE-884C-629DF2FDFAF0}" destId="{3781A161-2F7B-4660-8A4A-77FB044D44FC}" srcOrd="6" destOrd="0" presId="urn:microsoft.com/office/officeart/2008/layout/VerticalCurvedList"/>
    <dgm:cxn modelId="{2313D332-130F-4C87-96BB-1046C1BB7FD5}" type="presParOf" srcId="{3781A161-2F7B-4660-8A4A-77FB044D44FC}" destId="{76E1E3F4-47F4-4480-91FC-531DBA51F19F}" srcOrd="0" destOrd="0" presId="urn:microsoft.com/office/officeart/2008/layout/VerticalCurvedList"/>
    <dgm:cxn modelId="{F19DE99B-02BD-4F67-B5D2-799DD21267B2}" type="presParOf" srcId="{7CEB6432-DF14-41CE-884C-629DF2FDFAF0}" destId="{75030ECD-8DB8-464C-8508-2F3377F6ED0D}" srcOrd="7" destOrd="0" presId="urn:microsoft.com/office/officeart/2008/layout/VerticalCurvedList"/>
    <dgm:cxn modelId="{F0FE7E63-F37F-43D4-8007-80CA0473B8ED}" type="presParOf" srcId="{7CEB6432-DF14-41CE-884C-629DF2FDFAF0}" destId="{415F89D0-2801-4EDD-A2D2-64DBFA2819D0}" srcOrd="8" destOrd="0" presId="urn:microsoft.com/office/officeart/2008/layout/VerticalCurvedList"/>
    <dgm:cxn modelId="{A530F3A3-BDDA-4CE1-9B86-E5F42C683198}" type="presParOf" srcId="{415F89D0-2801-4EDD-A2D2-64DBFA2819D0}" destId="{1B3D3E95-CF0C-4455-81B3-5F020BD78D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D1901-87D1-4FE7-91ED-983EE9E6DA4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59EB5-EB46-4124-9CB2-547E555044CA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</a:t>
          </a:r>
          <a:r>
            <a:rPr lang="ro-RO" sz="1200" kern="1200" dirty="0"/>
            <a:t>ă</a:t>
          </a:r>
          <a:r>
            <a:rPr lang="en-US" sz="1200" kern="1200" dirty="0" err="1"/>
            <a:t>surarea</a:t>
          </a:r>
          <a:r>
            <a:rPr lang="en-US" sz="1200" kern="1200" dirty="0"/>
            <a:t> </a:t>
          </a:r>
          <a:r>
            <a:rPr lang="en-US" sz="1200" kern="1200" dirty="0" err="1"/>
            <a:t>impactului</a:t>
          </a:r>
          <a:r>
            <a:rPr lang="en-US" sz="1200" kern="1200" dirty="0"/>
            <a:t> </a:t>
          </a:r>
          <a:r>
            <a:rPr lang="en-US" sz="1200" kern="1200" dirty="0" err="1"/>
            <a:t>platformelor</a:t>
          </a:r>
          <a:r>
            <a:rPr lang="en-US" sz="1200" kern="1200" dirty="0"/>
            <a:t> </a:t>
          </a:r>
          <a:r>
            <a:rPr lang="ro-RO" sz="1200" kern="1200" dirty="0"/>
            <a:t>internaționale </a:t>
          </a:r>
          <a:r>
            <a:rPr lang="en-US" sz="1200" kern="1200" dirty="0" err="1"/>
            <a:t>asupra</a:t>
          </a:r>
          <a:r>
            <a:rPr lang="en-US" sz="1200" kern="1200" dirty="0"/>
            <a:t> </a:t>
          </a:r>
          <a:r>
            <a:rPr lang="en-US" sz="1200" kern="1200" dirty="0" err="1"/>
            <a:t>activit</a:t>
          </a:r>
          <a:r>
            <a:rPr lang="ro-RO" sz="1200" kern="1200" dirty="0"/>
            <a:t>ăț</a:t>
          </a:r>
          <a:r>
            <a:rPr lang="en-US" sz="1200" kern="1200" dirty="0"/>
            <a:t>ii IMM-</a:t>
          </a:r>
          <a:r>
            <a:rPr lang="en-US" sz="1200" kern="1200" dirty="0" err="1"/>
            <a:t>urilor</a:t>
          </a:r>
          <a:r>
            <a:rPr lang="en-US" sz="1200" kern="1200" dirty="0"/>
            <a:t> din comer</a:t>
          </a:r>
          <a:r>
            <a:rPr lang="ro-RO" sz="1200" kern="1200" dirty="0"/>
            <a:t>ț</a:t>
          </a:r>
          <a:r>
            <a:rPr lang="en-US" sz="1200" kern="1200" dirty="0"/>
            <a:t>, </a:t>
          </a:r>
          <a:r>
            <a:rPr lang="ro-RO" sz="1200" kern="1200" dirty="0"/>
            <a:t>î</a:t>
          </a:r>
          <a:r>
            <a:rPr lang="en-US" sz="1200" kern="1200" dirty="0"/>
            <a:t>n Rom</a:t>
          </a:r>
          <a:r>
            <a:rPr lang="ro-RO" sz="1200" kern="1200" dirty="0"/>
            <a:t>â</a:t>
          </a:r>
          <a:r>
            <a:rPr lang="en-US" sz="1200" kern="1200" dirty="0" err="1"/>
            <a:t>nia</a:t>
          </a:r>
          <a:endParaRPr lang="en-US" sz="1200" kern="1200" dirty="0"/>
        </a:p>
      </dsp:txBody>
      <dsp:txXfrm>
        <a:off x="610504" y="416587"/>
        <a:ext cx="7440913" cy="833607"/>
      </dsp:txXfrm>
    </dsp:sp>
    <dsp:sp modelId="{346B7D7E-3161-4118-9EE2-D6A604F2B5E7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D1F49-5C8D-46D0-B3E7-BFE9F5B94F6E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Firme din comer</a:t>
          </a:r>
          <a:r>
            <a:rPr lang="ro-RO" sz="1200" kern="1200" dirty="0"/>
            <a:t>ț</a:t>
          </a:r>
          <a:r>
            <a:rPr lang="en-US" sz="1200" kern="1200" dirty="0"/>
            <a:t> (offline </a:t>
          </a:r>
          <a:r>
            <a:rPr lang="ro-RO" sz="1200" kern="1200" dirty="0"/>
            <a:t>ș</a:t>
          </a:r>
          <a:r>
            <a:rPr lang="en-US" sz="1200" kern="1200" dirty="0"/>
            <a:t>i online), 0-249 </a:t>
          </a:r>
          <a:r>
            <a:rPr lang="en-US" sz="1200" kern="1200" dirty="0" err="1"/>
            <a:t>angaja</a:t>
          </a:r>
          <a:r>
            <a:rPr lang="ro-RO" sz="1200" kern="1200" dirty="0"/>
            <a:t>ț</a:t>
          </a:r>
          <a:r>
            <a:rPr lang="en-US" sz="1200" kern="1200" dirty="0"/>
            <a:t>i, cu </a:t>
          </a:r>
          <a:r>
            <a:rPr lang="en-US" sz="1200" kern="1200" dirty="0" err="1"/>
            <a:t>cifra</a:t>
          </a:r>
          <a:r>
            <a:rPr lang="en-US" sz="1200" kern="1200" dirty="0"/>
            <a:t> de </a:t>
          </a:r>
          <a:r>
            <a:rPr lang="en-US" sz="1200" kern="1200" dirty="0" err="1"/>
            <a:t>afaceri</a:t>
          </a:r>
          <a:r>
            <a:rPr lang="en-US" sz="1200" kern="1200" dirty="0"/>
            <a:t> </a:t>
          </a:r>
          <a:r>
            <a:rPr lang="ro-RO" sz="1200" kern="1200" dirty="0"/>
            <a:t>î</a:t>
          </a:r>
          <a:r>
            <a:rPr lang="en-US" sz="1200" kern="1200" dirty="0"/>
            <a:t>n 2024 de max. 5 mil. Euro</a:t>
          </a:r>
        </a:p>
      </dsp:txBody>
      <dsp:txXfrm>
        <a:off x="1088431" y="1667215"/>
        <a:ext cx="6962986" cy="833607"/>
      </dsp:txXfrm>
    </dsp:sp>
    <dsp:sp modelId="{BBE334D8-8296-4073-BC12-0DE479E2A9F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DE704-BF28-417C-801C-373FB4BE816E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</a:t>
          </a:r>
          <a:r>
            <a:rPr lang="ro-RO" sz="1200" kern="1200" dirty="0"/>
            <a:t>ș</a:t>
          </a:r>
          <a:r>
            <a:rPr lang="en-US" sz="1200" kern="1200" dirty="0" err="1"/>
            <a:t>antion</a:t>
          </a:r>
          <a:r>
            <a:rPr lang="en-US" sz="1200" kern="1200" dirty="0"/>
            <a:t> N=511 IMM</a:t>
          </a:r>
          <a:r>
            <a:rPr lang="ro-RO" sz="1200" kern="1200" dirty="0"/>
            <a:t>-</a:t>
          </a:r>
          <a:r>
            <a:rPr lang="en-US" sz="1200" kern="1200" dirty="0" err="1"/>
            <a:t>uri</a:t>
          </a:r>
          <a:r>
            <a:rPr lang="en-US" sz="1200" kern="1200" dirty="0"/>
            <a:t> (</a:t>
          </a:r>
          <a:r>
            <a:rPr lang="en-US" sz="1200" kern="1200" dirty="0" err="1"/>
            <a:t>persoane</a:t>
          </a:r>
          <a:r>
            <a:rPr lang="en-US" sz="1200" kern="1200" dirty="0"/>
            <a:t> de </a:t>
          </a:r>
          <a:r>
            <a:rPr lang="en-US" sz="1200" kern="1200" dirty="0" err="1"/>
            <a:t>decizie</a:t>
          </a:r>
          <a:r>
            <a:rPr lang="en-US" sz="1200" kern="1200" dirty="0"/>
            <a:t> </a:t>
          </a:r>
          <a:r>
            <a:rPr lang="en-US" sz="1200" kern="1200" dirty="0" err="1"/>
            <a:t>responsabile</a:t>
          </a:r>
          <a:r>
            <a:rPr lang="en-US" sz="1200" kern="1200" dirty="0"/>
            <a:t> cu </a:t>
          </a:r>
          <a:r>
            <a:rPr lang="it-IT" sz="1200" kern="1200" dirty="0"/>
            <a:t>strategia de dezvoltare </a:t>
          </a:r>
          <a:r>
            <a:rPr lang="ro-RO" sz="1200" kern="1200" dirty="0"/>
            <a:t>ș</a:t>
          </a:r>
          <a:r>
            <a:rPr lang="it-IT" sz="1200" kern="1200" dirty="0"/>
            <a:t>i activit</a:t>
          </a:r>
          <a:r>
            <a:rPr lang="ro-RO" sz="1200" kern="1200" dirty="0"/>
            <a:t>ăț</a:t>
          </a:r>
          <a:r>
            <a:rPr lang="it-IT" sz="1200" kern="1200" dirty="0"/>
            <a:t>ile de comercializare </a:t>
          </a:r>
          <a:r>
            <a:rPr lang="ro-RO" sz="1200" kern="1200" dirty="0"/>
            <a:t>ș</a:t>
          </a:r>
          <a:r>
            <a:rPr lang="it-IT" sz="1200" kern="1200" dirty="0"/>
            <a:t>i distribu</a:t>
          </a:r>
          <a:r>
            <a:rPr lang="ro-RO" sz="1200" kern="1200" dirty="0"/>
            <a:t>ț</a:t>
          </a:r>
          <a:r>
            <a:rPr lang="it-IT" sz="1200" kern="1200" dirty="0"/>
            <a:t>ie a produselor), dintre care: firme mici (0-9 ang.) = 227, firme medii (10-49 ang.) = 186, firme mari (50-249 ang.) = 98.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Marja de eroare = ± 4.3%</a:t>
          </a:r>
          <a:endParaRPr lang="en-US" sz="1200" kern="1200" dirty="0"/>
        </a:p>
      </dsp:txBody>
      <dsp:txXfrm>
        <a:off x="1088431" y="2917843"/>
        <a:ext cx="6962986" cy="833607"/>
      </dsp:txXfrm>
    </dsp:sp>
    <dsp:sp modelId="{76E1E3F4-47F4-4480-91FC-531DBA51F19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30ECD-8DB8-464C-8508-2F3377F6ED0D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Interviurile</a:t>
          </a:r>
          <a:r>
            <a:rPr lang="en-US" sz="1200" kern="1200" dirty="0"/>
            <a:t> au </a:t>
          </a:r>
          <a:r>
            <a:rPr lang="en-US" sz="1200" kern="1200" dirty="0" err="1"/>
            <a:t>fost</a:t>
          </a:r>
          <a:r>
            <a:rPr lang="en-US" sz="1200" kern="1200" dirty="0"/>
            <a:t> </a:t>
          </a:r>
          <a:r>
            <a:rPr lang="en-US" sz="1200" kern="1200" dirty="0" err="1"/>
            <a:t>realizate</a:t>
          </a:r>
          <a:r>
            <a:rPr lang="en-US" sz="1200" kern="1200" dirty="0"/>
            <a:t> </a:t>
          </a:r>
          <a:r>
            <a:rPr lang="en-US" sz="1200" kern="1200" dirty="0" err="1"/>
            <a:t>prin</a:t>
          </a:r>
          <a:r>
            <a:rPr lang="en-US" sz="1200" kern="1200" dirty="0"/>
            <a:t> </a:t>
          </a:r>
          <a:r>
            <a:rPr lang="en-US" sz="1200" kern="1200" dirty="0" err="1"/>
            <a:t>metoda</a:t>
          </a:r>
          <a:r>
            <a:rPr lang="en-US" sz="1200" kern="1200" dirty="0"/>
            <a:t> </a:t>
          </a:r>
          <a:r>
            <a:rPr lang="fr-FR" sz="1200" kern="1200" dirty="0"/>
            <a:t>CATI (</a:t>
          </a:r>
          <a:r>
            <a:rPr lang="fr-FR" sz="1200" kern="1200" dirty="0" err="1"/>
            <a:t>interviuri</a:t>
          </a:r>
          <a:r>
            <a:rPr lang="fr-FR" sz="1200" kern="1200" dirty="0"/>
            <a:t> </a:t>
          </a:r>
          <a:r>
            <a:rPr lang="fr-FR" sz="1200" kern="1200" dirty="0" err="1"/>
            <a:t>telefonice</a:t>
          </a:r>
          <a:r>
            <a:rPr lang="fr-FR" sz="1200" kern="1200" dirty="0"/>
            <a:t>), </a:t>
          </a:r>
          <a:r>
            <a:rPr lang="ro-RO" sz="1200" kern="1200" dirty="0"/>
            <a:t>î</a:t>
          </a:r>
          <a:r>
            <a:rPr lang="fr-FR" sz="1200" kern="1200" dirty="0"/>
            <a:t>n </a:t>
          </a:r>
          <a:r>
            <a:rPr lang="fr-FR" sz="1200" kern="1200" dirty="0" err="1"/>
            <a:t>perioada</a:t>
          </a:r>
          <a:r>
            <a:rPr lang="fr-FR" sz="1200" kern="1200" dirty="0"/>
            <a:t> </a:t>
          </a:r>
          <a:r>
            <a:rPr lang="en-US" sz="1200" kern="1200" dirty="0"/>
            <a:t>28 </a:t>
          </a:r>
          <a:r>
            <a:rPr lang="en-US" sz="1200" kern="1200" dirty="0" err="1"/>
            <a:t>aprilie</a:t>
          </a:r>
          <a:r>
            <a:rPr lang="en-US" sz="1200" kern="1200" dirty="0"/>
            <a:t> - 13 </a:t>
          </a:r>
          <a:r>
            <a:rPr lang="en-US" sz="1200" kern="1200" dirty="0" err="1"/>
            <a:t>mai</a:t>
          </a:r>
          <a:r>
            <a:rPr lang="en-US" sz="1200" kern="1200" dirty="0"/>
            <a:t> 2025</a:t>
          </a:r>
        </a:p>
      </dsp:txBody>
      <dsp:txXfrm>
        <a:off x="610504" y="4168472"/>
        <a:ext cx="7440913" cy="833607"/>
      </dsp:txXfrm>
    </dsp:sp>
    <dsp:sp modelId="{1B3D3E95-CF0C-4455-81B3-5F020BD78D0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966C5-BA22-426F-9D8A-1265A6C3005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F1200-9381-410D-814E-5958CFB2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80DC-1FB8-C2C7-A599-CC1F4E7E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10242-37C8-817F-8A72-85CB8D21A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CC06E-5129-5D7A-471D-CAF7549B4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Q11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D80C0-2D10-A075-1E73-57A489835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F1200-9381-410D-814E-5958CFB279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55BB5-EC78-45CB-08B6-CFC8642C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CBD99-4ED7-F7BF-E0BD-6DC030662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05D93-5AC7-0BD4-B16B-A3BD6082D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Q12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E90B0-9D66-19DC-61B8-E97E01491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F1200-9381-410D-814E-5958CFB279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89DE-69CD-C0A6-957B-AEA75D25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9AD77-F097-4404-D072-16521EDE2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A9E1-015A-D392-B500-18A27308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010F-5437-41C0-A0F5-A0627CEDCC3E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3150-4DCD-9833-EC5D-FF7962EE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05D2-4DA4-2EE0-3194-8133A559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4312-E2D9-C417-D3E9-24AC1CC5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18F53-505E-626E-30B5-C87479F0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83EAC-3175-E71E-B3B4-0DE0E246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288E-3C40-43D5-BA98-95E6AEFC159F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2C-7831-BB3E-CEBF-BF393FBF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DF4C-9ABA-9B5F-0E9E-0202A621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83AA3-74DC-6E8C-57BA-FAAD420E7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A0013-B994-6C3B-1199-FE91EA0EA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6B15-1908-B15A-5BFB-B70CA2CA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6950-13EF-45F0-81F7-D3A9F8E85A1D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D673-705C-B888-08B4-5A8443B1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6BB2-99D6-DE86-1D2C-AF3FAC62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4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5223-D8E6-DD56-3307-6B53A0D4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5BB5-238D-EEDD-99C5-56A66C9F4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7B73-BA09-EDA9-B918-602DA6D5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486-BE4E-4F8D-BD9D-09D4B7B6D21D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2685E-C01A-8B81-CA12-8920E0BE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2C75E-A973-4A6D-770D-5D93FC86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CA51-80A4-ACCF-C983-1B2CFE15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EFD2B-255C-850F-564D-C17BFBF91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02CF-DE15-C7CE-D98A-17496414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3A-A937-4A48-93F1-871F21B25D5E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DF26-DA3D-4411-A3AC-439F304B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1F955-1544-3878-FDB8-01062A60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orange logo&#10;&#10;AI-generated content may be incorrect.">
            <a:extLst>
              <a:ext uri="{FF2B5EF4-FFF2-40B4-BE49-F238E27FC236}">
                <a16:creationId xmlns:a16="http://schemas.microsoft.com/office/drawing/2014/main" id="{4FADFAEB-B714-88E8-A826-1E12C0FF5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711" y="6345555"/>
            <a:ext cx="749289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385B-1976-7F2D-3769-9F274280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2875-5013-A732-EB7F-A5976407C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9192-30C5-13E6-14AA-1D3E72F4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AD503-4982-28D0-E328-423AA02B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041-ACA9-4641-829F-243372A8962A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72095-0DE1-03CC-7600-AE620286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98584-E867-62EB-9A33-1C9187C6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BF86-A1C6-4C1E-3989-32B20158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DD3-7365-384F-EE9F-456ECADE7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7864A-30A1-E7D9-E2CE-5B8A7E958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DA00-D9DB-36C8-D180-7287CDD6D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45DD8-D0EE-A2CB-F595-28718B6DF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A2FEE-C0E0-4AB5-0D46-EE20A4BC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FA9C-5F74-4FD8-839A-D0F79E525027}" type="datetime1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D60C1-E208-80AD-6D1B-A19B82FB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4A2D3-55AF-D22E-834E-6ACAA524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6E0F-F90A-F556-7F58-7512E8DC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5FE8B-1C0C-00D2-EFC9-7AECCE3B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898-E4B9-4396-AAD9-2EE23DCE4CE2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62E30-96A0-533C-6636-96DCC6D4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CB109-AED8-4CC4-6333-A86E801E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4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0D1ED-A730-78E1-F641-75F7D05E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E8E3-B69A-41C7-8123-01FBFA04131D}" type="datetime1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4E62A-33D4-3FD5-FFB5-130A4E60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EE56-6031-27B6-B3F3-75123CA5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F2E0-039D-646F-9F6A-35EDD592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C12AB-7E2D-056C-F45F-9665E412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0B36-C72D-81F6-0885-4A1632C1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2DFD-732C-C622-8617-C610AF8F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6404-ED64-4399-92A3-2318B6AC4B92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F3C15-585D-13E6-68E3-81B8915D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D89EB-0819-1243-1515-22D11915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5634-CF8A-2C7C-59C3-3BE5AAB4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59E23-5E93-A241-B581-42C4129E0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16EAC-A0B2-1881-24F1-0B827A3CB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D9D0B-2107-54B2-8343-B3D8E85C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24C1-F99F-4482-9E26-B72206843E86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D970A-F329-5BBE-6635-D59318A2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C7AFB-90ED-9ACF-2D33-F6F539F9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7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1928E-DDD2-CBB7-27C9-7785D8FC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1D755-45AA-3EC5-551E-A12EC597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5CFB-0248-5A4B-7A6D-95EE50716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EC99A-20AA-4318-9881-B963CEC0A580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B934-3338-ECB2-8B3B-7AF3F4FD9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A9FC-C9FC-FFF3-5987-B9308AF1D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43140-34DD-408C-AE0C-0B512D243C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orange logo&#10;&#10;AI-generated content may be incorrect.">
            <a:extLst>
              <a:ext uri="{FF2B5EF4-FFF2-40B4-BE49-F238E27FC236}">
                <a16:creationId xmlns:a16="http://schemas.microsoft.com/office/drawing/2014/main" id="{A9C5F7B5-DDEA-2EDD-638D-DF7CEBE522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05" y="6218959"/>
            <a:ext cx="934395" cy="6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5B941-4BC1-06DA-0F37-1A6C2DEB7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2CE0-DF6F-CBA9-6C55-01AE4BCAF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72" y="836306"/>
            <a:ext cx="4620584" cy="2853996"/>
          </a:xfrm>
        </p:spPr>
        <p:txBody>
          <a:bodyPr anchor="t">
            <a:normAutofit fontScale="90000"/>
          </a:bodyPr>
          <a:lstStyle/>
          <a:p>
            <a:pPr algn="l"/>
            <a:r>
              <a:rPr lang="ro-RO" sz="4400" dirty="0">
                <a:latin typeface="Calibri" panose="020F0502020204030204" pitchFamily="34" charset="0"/>
                <a:cs typeface="Calibri" panose="020F0502020204030204" pitchFamily="34" charset="0"/>
              </a:rPr>
              <a:t>Impactul platformelor internaționale asupra comerțului din România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5AA6C-5E30-13DA-5387-930B2D065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72" y="3741115"/>
            <a:ext cx="5370813" cy="800219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o-RO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Studiu cantitativ de cercetare de piață</a:t>
            </a:r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Mai 2025</a:t>
            </a:r>
            <a:endParaRPr lang="ro-RO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Desk in office">
            <a:extLst>
              <a:ext uri="{FF2B5EF4-FFF2-40B4-BE49-F238E27FC236}">
                <a16:creationId xmlns:a16="http://schemas.microsoft.com/office/drawing/2014/main" id="{2A03A5EE-D302-5E36-6D4D-3AAEC408D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8E0340-53E5-8647-2F95-248D6F96F073}"/>
              </a:ext>
            </a:extLst>
          </p:cNvPr>
          <p:cNvSpPr/>
          <p:nvPr/>
        </p:nvSpPr>
        <p:spPr>
          <a:xfrm>
            <a:off x="591973" y="656906"/>
            <a:ext cx="515466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BD498-59DC-9F27-FBBD-DD2A0E6E1C61}"/>
              </a:ext>
            </a:extLst>
          </p:cNvPr>
          <p:cNvSpPr txBox="1"/>
          <p:nvPr/>
        </p:nvSpPr>
        <p:spPr>
          <a:xfrm>
            <a:off x="477980" y="5774419"/>
            <a:ext cx="172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Realizat de către</a:t>
            </a:r>
          </a:p>
        </p:txBody>
      </p:sp>
      <p:pic>
        <p:nvPicPr>
          <p:cNvPr id="5" name="Picture 4" descr="A blue and orange logo&#10;&#10;AI-generated content may be incorrect.">
            <a:extLst>
              <a:ext uri="{FF2B5EF4-FFF2-40B4-BE49-F238E27FC236}">
                <a16:creationId xmlns:a16="http://schemas.microsoft.com/office/drawing/2014/main" id="{E5A85926-618D-FF48-B42D-F8F1BE2AC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74" y="5618373"/>
            <a:ext cx="1033530" cy="70683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1C0A4-BC7B-68CD-D0EF-2507022B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9BC9-7C0C-2E35-8C72-D4713F73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D-B32A-0D76-C21B-17B3F6BB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73" y="107631"/>
            <a:ext cx="5154660" cy="549275"/>
          </a:xfrm>
        </p:spPr>
        <p:txBody>
          <a:bodyPr>
            <a:normAutofit/>
          </a:bodyPr>
          <a:lstStyle/>
          <a:p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Metodologie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D5A068-7296-64AB-3C55-1233888C0191}"/>
              </a:ext>
            </a:extLst>
          </p:cNvPr>
          <p:cNvSpPr/>
          <p:nvPr/>
        </p:nvSpPr>
        <p:spPr>
          <a:xfrm>
            <a:off x="591973" y="656906"/>
            <a:ext cx="515466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3F92FC-5A57-BC59-360C-ABBB58EBF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495281"/>
              </p:ext>
            </p:extLst>
          </p:nvPr>
        </p:nvGraphicFramePr>
        <p:xfrm>
          <a:off x="1117600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B6B6-938B-3C3E-F963-B8B3DB69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2</a:t>
            </a:fld>
            <a:endParaRPr lang="en-US"/>
          </a:p>
        </p:txBody>
      </p:sp>
      <p:pic>
        <p:nvPicPr>
          <p:cNvPr id="8" name="Graphic 7" descr="Presentation with checklist with solid fill">
            <a:extLst>
              <a:ext uri="{FF2B5EF4-FFF2-40B4-BE49-F238E27FC236}">
                <a16:creationId xmlns:a16="http://schemas.microsoft.com/office/drawing/2014/main" id="{B94C9A2D-C197-D193-828F-DDBF94AC4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0510" y="1629380"/>
            <a:ext cx="640080" cy="640080"/>
          </a:xfrm>
          <a:prstGeom prst="rect">
            <a:avLst/>
          </a:prstGeom>
        </p:spPr>
      </p:pic>
      <p:pic>
        <p:nvPicPr>
          <p:cNvPr id="10" name="Graphic 9" descr="Target with solid fill">
            <a:extLst>
              <a:ext uri="{FF2B5EF4-FFF2-40B4-BE49-F238E27FC236}">
                <a16:creationId xmlns:a16="http://schemas.microsoft.com/office/drawing/2014/main" id="{B9C297F0-ECBA-DF02-C794-9BBBC7E7F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77438" y="2886138"/>
            <a:ext cx="640080" cy="640080"/>
          </a:xfrm>
          <a:prstGeom prst="rect">
            <a:avLst/>
          </a:prstGeom>
        </p:spPr>
      </p:pic>
      <p:pic>
        <p:nvPicPr>
          <p:cNvPr id="12" name="Graphic 11" descr="Users with solid fill">
            <a:extLst>
              <a:ext uri="{FF2B5EF4-FFF2-40B4-BE49-F238E27FC236}">
                <a16:creationId xmlns:a16="http://schemas.microsoft.com/office/drawing/2014/main" id="{7706B21C-0FAD-C248-7E8F-E50F3FF96D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77438" y="4142896"/>
            <a:ext cx="640080" cy="640080"/>
          </a:xfrm>
          <a:prstGeom prst="rect">
            <a:avLst/>
          </a:prstGeom>
        </p:spPr>
      </p:pic>
      <p:pic>
        <p:nvPicPr>
          <p:cNvPr id="14" name="Graphic 13" descr="Call center with solid fill">
            <a:extLst>
              <a:ext uri="{FF2B5EF4-FFF2-40B4-BE49-F238E27FC236}">
                <a16:creationId xmlns:a16="http://schemas.microsoft.com/office/drawing/2014/main" id="{BC23A393-FB5F-D0AA-1ED9-B325B3A91C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7812" y="537533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63F16-32C0-330D-C7E3-A70E54459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84BF-5BC2-F188-C7C5-8BCEE9FD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73" y="107631"/>
            <a:ext cx="11430000" cy="549275"/>
          </a:xfrm>
        </p:spPr>
        <p:txBody>
          <a:bodyPr>
            <a:normAutofit fontScale="90000"/>
          </a:bodyPr>
          <a:lstStyle/>
          <a:p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Falimentarea micilor producători,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cre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concuren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neloiale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 și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iminuarea profiturilor sunt efectele cele mai îngrijorătoare ale extinderii platformelor internaționale în regiune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ABCD3-895C-BE61-C3EA-E3D693D87F28}"/>
              </a:ext>
            </a:extLst>
          </p:cNvPr>
          <p:cNvSpPr/>
          <p:nvPr/>
        </p:nvSpPr>
        <p:spPr>
          <a:xfrm>
            <a:off x="591973" y="656906"/>
            <a:ext cx="11430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32A11-C592-F45A-7842-4D9FEC44DFBC}"/>
              </a:ext>
            </a:extLst>
          </p:cNvPr>
          <p:cNvSpPr txBox="1"/>
          <p:nvPr/>
        </p:nvSpPr>
        <p:spPr>
          <a:xfrm>
            <a:off x="0" y="6509552"/>
            <a:ext cx="7077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Q. In ce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masura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sunteti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acord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urmatoarele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posibile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efecte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extinderii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platformelor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internationale de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comert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online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asupra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consumatorilor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asupra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firmelor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comert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din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Romania? Va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rog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acordati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nota de la 1 la 5,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inseamna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„nu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sunt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deloc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acord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si 5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inseamna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„total de </a:t>
            </a:r>
            <a:r>
              <a:rPr lang="fr-FR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acord</a:t>
            </a:r>
            <a:r>
              <a:rPr lang="fr-FR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”. </a:t>
            </a:r>
            <a:endParaRPr lang="en-US" sz="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BD68B-CEAE-A048-D8E7-DC65AA9160BE}"/>
              </a:ext>
            </a:extLst>
          </p:cNvPr>
          <p:cNvSpPr txBox="1"/>
          <p:nvPr/>
        </p:nvSpPr>
        <p:spPr>
          <a:xfrm>
            <a:off x="591973" y="829081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>
                <a:latin typeface="Calibri" panose="020F0502020204030204" pitchFamily="34" charset="0"/>
                <a:cs typeface="Calibri" panose="020F0502020204030204" pitchFamily="34" charset="0"/>
              </a:rPr>
              <a:t>Baza: 511, toate firmele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C348207-7053-C84C-1DB5-5FC4CEF4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F5D99B6-0C2C-515D-C93F-254B85786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20499"/>
              </p:ext>
            </p:extLst>
          </p:nvPr>
        </p:nvGraphicFramePr>
        <p:xfrm>
          <a:off x="986836" y="2106025"/>
          <a:ext cx="10010345" cy="355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95B1D5-B360-6473-728D-FDE47552E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32040"/>
              </p:ext>
            </p:extLst>
          </p:nvPr>
        </p:nvGraphicFramePr>
        <p:xfrm>
          <a:off x="167276" y="5796171"/>
          <a:ext cx="1482724" cy="465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99">
                  <a:extLst>
                    <a:ext uri="{9D8B030D-6E8A-4147-A177-3AD203B41FA5}">
                      <a16:colId xmlns:a16="http://schemas.microsoft.com/office/drawing/2014/main" val="152836401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488230323"/>
                    </a:ext>
                  </a:extLst>
                </a:gridCol>
              </a:tblGrid>
              <a:tr h="155165">
                <a:tc>
                  <a:txBody>
                    <a:bodyPr/>
                    <a:lstStyle/>
                    <a:p>
                      <a:endParaRPr 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Dezacord (1+2)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07147"/>
                  </a:ext>
                </a:extLst>
              </a:tr>
              <a:tr h="155165">
                <a:tc>
                  <a:txBody>
                    <a:bodyPr/>
                    <a:lstStyle/>
                    <a:p>
                      <a:endParaRPr 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Nici acord, nici dezacord (3)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129366"/>
                  </a:ext>
                </a:extLst>
              </a:tr>
              <a:tr h="155165">
                <a:tc>
                  <a:txBody>
                    <a:bodyPr/>
                    <a:lstStyle/>
                    <a:p>
                      <a:endParaRPr 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Acord (4+5)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708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910733-DB9E-6B45-7FCB-C718F036D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72601"/>
              </p:ext>
            </p:extLst>
          </p:nvPr>
        </p:nvGraphicFramePr>
        <p:xfrm>
          <a:off x="1125504" y="4434265"/>
          <a:ext cx="9828000" cy="74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7016949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2337317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93009208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41911497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64100770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91732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Falimentarea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micilor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tori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Sentimentul 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frustrare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r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ndul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antreprenorilor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rom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din cauza 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concuren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ței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neloial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practicat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platforme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interna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ionale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comer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online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Diminuarea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profiturilor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comercian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ilor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Prezen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mai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mare pe pia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rom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neasc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produselor de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slab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calitate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Poluarea mediului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nconjur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 prin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eurile 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emisiile rezultate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derea 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ncrederii consumatorilor rom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endParaRPr lang="ro-RO" sz="8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</a:t>
                      </a:r>
                      <a:r>
                        <a:rPr lang="it-IT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magazinele online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endParaRPr lang="it-IT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432794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A4A7D3-3F93-DAC9-25F8-4E4E11AA33AF}"/>
              </a:ext>
            </a:extLst>
          </p:cNvPr>
          <p:cNvSpPr txBox="1"/>
          <p:nvPr/>
        </p:nvSpPr>
        <p:spPr>
          <a:xfrm>
            <a:off x="2840017" y="1527716"/>
            <a:ext cx="630398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Posibile efecte ale extinderii platformelor internaționale de comerț online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5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F16F-1633-1D37-7176-6C2CCDB5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25AC-AEE6-41E6-D968-6F89AF3F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73" y="107631"/>
            <a:ext cx="11430000" cy="549275"/>
          </a:xfrm>
        </p:spPr>
        <p:txBody>
          <a:bodyPr>
            <a:normAutofit fontScale="90000"/>
          </a:bodyPr>
          <a:lstStyle/>
          <a:p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Peste jumătate dintre firme se așteaptă ca statul român și UE să adopte diverse măsuri pentru protejarea afacerii lor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5536F-0AA2-128D-E1BF-33578DB22E2D}"/>
              </a:ext>
            </a:extLst>
          </p:cNvPr>
          <p:cNvSpPr/>
          <p:nvPr/>
        </p:nvSpPr>
        <p:spPr>
          <a:xfrm>
            <a:off x="591973" y="656906"/>
            <a:ext cx="11430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79110-B9E1-6CB5-3F8E-3D5F0A01D05A}"/>
              </a:ext>
            </a:extLst>
          </p:cNvPr>
          <p:cNvSpPr txBox="1"/>
          <p:nvPr/>
        </p:nvSpPr>
        <p:spPr>
          <a:xfrm>
            <a:off x="0" y="6614696"/>
            <a:ext cx="10934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Q. Care sunt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masurile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 care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dvs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– in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calitate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reprezentant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unei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firme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comert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le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asteptati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autoritatile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statului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roman si de la UE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simti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protejata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afacerea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impactul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platformelor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comert</a:t>
            </a:r>
            <a:r>
              <a:rPr lang="en-US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online?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E3D54F-FF8A-FBF4-A68A-82139CC00CA6}"/>
              </a:ext>
            </a:extLst>
          </p:cNvPr>
          <p:cNvGraphicFramePr/>
          <p:nvPr/>
        </p:nvGraphicFramePr>
        <p:xfrm>
          <a:off x="190500" y="1723635"/>
          <a:ext cx="11430000" cy="476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D1342B-0C15-0BA0-255D-41AC657EB7A7}"/>
              </a:ext>
            </a:extLst>
          </p:cNvPr>
          <p:cNvSpPr txBox="1"/>
          <p:nvPr/>
        </p:nvSpPr>
        <p:spPr>
          <a:xfrm>
            <a:off x="4240203" y="1322832"/>
            <a:ext cx="333059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Măsuri așteptate de la autoritați și UE pentru protejarea afacerii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FBF72-9D3F-F3A3-6BB8-8C816B5EF18B}"/>
              </a:ext>
            </a:extLst>
          </p:cNvPr>
          <p:cNvSpPr txBox="1"/>
          <p:nvPr/>
        </p:nvSpPr>
        <p:spPr>
          <a:xfrm>
            <a:off x="591973" y="829081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>
                <a:latin typeface="Calibri" panose="020F0502020204030204" pitchFamily="34" charset="0"/>
                <a:cs typeface="Calibri" panose="020F0502020204030204" pitchFamily="34" charset="0"/>
              </a:rPr>
              <a:t>Baza: 511, toate firmele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1F3B3-49A7-E611-9B1F-0A02AC4E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3140-34DD-408C-AE0C-0B512D243C7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C42FB2-91EF-0221-46ED-A4CBF3BF7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33053"/>
              </p:ext>
            </p:extLst>
          </p:nvPr>
        </p:nvGraphicFramePr>
        <p:xfrm>
          <a:off x="447473" y="4958317"/>
          <a:ext cx="11038510" cy="122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930">
                  <a:extLst>
                    <a:ext uri="{9D8B030D-6E8A-4147-A177-3AD203B41FA5}">
                      <a16:colId xmlns:a16="http://schemas.microsoft.com/office/drawing/2014/main" val="2802593076"/>
                    </a:ext>
                  </a:extLst>
                </a:gridCol>
                <a:gridCol w="1576930">
                  <a:extLst>
                    <a:ext uri="{9D8B030D-6E8A-4147-A177-3AD203B41FA5}">
                      <a16:colId xmlns:a16="http://schemas.microsoft.com/office/drawing/2014/main" val="182683573"/>
                    </a:ext>
                  </a:extLst>
                </a:gridCol>
                <a:gridCol w="1576930">
                  <a:extLst>
                    <a:ext uri="{9D8B030D-6E8A-4147-A177-3AD203B41FA5}">
                      <a16:colId xmlns:a16="http://schemas.microsoft.com/office/drawing/2014/main" val="1532478044"/>
                    </a:ext>
                  </a:extLst>
                </a:gridCol>
                <a:gridCol w="1576930">
                  <a:extLst>
                    <a:ext uri="{9D8B030D-6E8A-4147-A177-3AD203B41FA5}">
                      <a16:colId xmlns:a16="http://schemas.microsoft.com/office/drawing/2014/main" val="4199540549"/>
                    </a:ext>
                  </a:extLst>
                </a:gridCol>
                <a:gridCol w="1576930">
                  <a:extLst>
                    <a:ext uri="{9D8B030D-6E8A-4147-A177-3AD203B41FA5}">
                      <a16:colId xmlns:a16="http://schemas.microsoft.com/office/drawing/2014/main" val="581895988"/>
                    </a:ext>
                  </a:extLst>
                </a:gridCol>
                <a:gridCol w="1576930">
                  <a:extLst>
                    <a:ext uri="{9D8B030D-6E8A-4147-A177-3AD203B41FA5}">
                      <a16:colId xmlns:a16="http://schemas.microsoft.com/office/drawing/2014/main" val="65919284"/>
                    </a:ext>
                  </a:extLst>
                </a:gridCol>
                <a:gridCol w="1576930">
                  <a:extLst>
                    <a:ext uri="{9D8B030D-6E8A-4147-A177-3AD203B41FA5}">
                      <a16:colId xmlns:a16="http://schemas.microsoft.com/office/drawing/2014/main" val="3006151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susțină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companiile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mijlocii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în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procesul 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adaptare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inovare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pentru a face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față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avansului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tehnologic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în retail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Obligarea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tuturor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platformelor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comeț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care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activează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în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România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respecte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legislația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privind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protecția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consumatorilor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Obligarea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tuturor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platformelor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comerț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care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activează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în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România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plătească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impozitele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 care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pl</a:t>
                      </a:r>
                      <a:r>
                        <a:rPr lang="ro-RO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tesc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firmele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românești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impună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reguli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egale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similare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pentru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toți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juc</a:t>
                      </a:r>
                      <a:r>
                        <a:rPr lang="ro-RO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torii care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activează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piață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internaționali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promoveze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campanii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educare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consumatorilor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privire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aspectele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calitate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siguranță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produselor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comercializate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Impunerea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vamale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pentru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toate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bunurile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importate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din afara UE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platformele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comerț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internaționale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indiferent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valoarea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coletului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susțină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să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reglementarile</a:t>
                      </a:r>
                      <a:endParaRPr lang="en-US" sz="10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UE pentru a reduce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avantajele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competitive</a:t>
                      </a:r>
                    </a:p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platformelor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internaționale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</a:p>
                    <a:p>
                      <a:pPr algn="ctr" fontAlgn="ctr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comerț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electronic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2673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11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608</Words>
  <Application>Microsoft Office PowerPoint</Application>
  <PresentationFormat>Widescreen</PresentationFormat>
  <Paragraphs>95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Times New Roman</vt:lpstr>
      <vt:lpstr>Office Theme</vt:lpstr>
      <vt:lpstr>Impactul platformelor internaționale asupra comerțului din România</vt:lpstr>
      <vt:lpstr>Metodologie</vt:lpstr>
      <vt:lpstr>Falimentarea micilor producători, creșterea concurenței neloiale și diminuarea profiturilor sunt efectele cele mai îngrijorătoare ale extinderii platformelor internaționale în regiune</vt:lpstr>
      <vt:lpstr>Peste jumătate dintre firme se așteaptă ca statul român și UE să adopte diverse măsuri pentru protejarea afacerii 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Impactul platformelor internaționale asupra comerțului din România</dc:title>
  <dc:creator>Florina Bogdan</dc:creator>
  <cp:lastModifiedBy>PA</cp:lastModifiedBy>
  <cp:revision>95</cp:revision>
  <dcterms:created xsi:type="dcterms:W3CDTF">2025-05-20T12:29:38Z</dcterms:created>
  <dcterms:modified xsi:type="dcterms:W3CDTF">2025-06-09T14:15:04Z</dcterms:modified>
</cp:coreProperties>
</file>